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99" r:id="rId5"/>
    <p:sldId id="268" r:id="rId6"/>
    <p:sldId id="300" r:id="rId7"/>
    <p:sldId id="286" r:id="rId8"/>
    <p:sldId id="311" r:id="rId9"/>
    <p:sldId id="316" r:id="rId10"/>
    <p:sldId id="307" r:id="rId11"/>
    <p:sldId id="317" r:id="rId12"/>
    <p:sldId id="312" r:id="rId13"/>
    <p:sldId id="308" r:id="rId14"/>
    <p:sldId id="320" r:id="rId15"/>
    <p:sldId id="319" r:id="rId16"/>
    <p:sldId id="313" r:id="rId17"/>
    <p:sldId id="309" r:id="rId18"/>
    <p:sldId id="315" r:id="rId19"/>
    <p:sldId id="298" r:id="rId20"/>
    <p:sldId id="314" r:id="rId21"/>
    <p:sldId id="281" r:id="rId2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24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BEBEB"/>
    <a:srgbClr val="CCD0EB"/>
    <a:srgbClr val="E7E9F5"/>
    <a:srgbClr val="4285E3"/>
    <a:srgbClr val="F2F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15" autoAdjust="0"/>
    <p:restoredTop sz="87945" autoAdjust="0"/>
  </p:normalViewPr>
  <p:slideViewPr>
    <p:cSldViewPr snapToGrid="0" snapToObjects="1" showGuides="1">
      <p:cViewPr>
        <p:scale>
          <a:sx n="82" d="100"/>
          <a:sy n="82" d="100"/>
        </p:scale>
        <p:origin x="-466" y="-58"/>
      </p:cViewPr>
      <p:guideLst>
        <p:guide orient="horz" pos="2024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9" d="100"/>
          <a:sy n="99" d="100"/>
        </p:scale>
        <p:origin x="3064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0428-3D81-B14A-B943-4C2208D448E3}" type="datetimeFigureOut">
              <a:rPr lang="x-none" smtClean="0"/>
              <a:t>19/07/2020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965BA-DA3B-EB42-8F73-FDBE27A0A65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569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اكتبوا</a:t>
            </a:r>
            <a:r>
              <a:rPr lang="ar-SA" baseline="0" dirty="0"/>
              <a:t> النصّ الملائم وكذلك المعدّات المطلوبة. </a:t>
            </a:r>
            <a:endParaRPr lang="he-IL" dirty="0"/>
          </a:p>
          <a:p>
            <a:pPr algn="r" rtl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36073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200" b="1" baseline="0" dirty="0"/>
              <a:t>مدّة الشريحة: دقيقتان</a:t>
            </a:r>
            <a:endParaRPr lang="ar-SA" sz="1200" b="1" dirty="0"/>
          </a:p>
          <a:p>
            <a:pPr marL="158750" indent="0" algn="r" rtl="1">
              <a:buNone/>
            </a:pPr>
            <a:endParaRPr lang="ar-SA" sz="1200" dirty="0">
              <a:solidFill>
                <a:schemeClr val="tx1"/>
              </a:solidFill>
            </a:endParaRPr>
          </a:p>
          <a:p>
            <a:pPr marL="158750" indent="0" algn="r" rtl="1">
              <a:buNone/>
            </a:pPr>
            <a:r>
              <a:rPr lang="ar-SA" sz="1200" dirty="0">
                <a:solidFill>
                  <a:schemeClr val="tx1"/>
                </a:solidFill>
              </a:rPr>
              <a:t>عرّفوا بأنفسكم وأعرضوا سير الدرس:</a:t>
            </a:r>
          </a:p>
          <a:p>
            <a:pPr marL="158750" indent="0" algn="r" rtl="1">
              <a:buNone/>
            </a:pPr>
            <a:endParaRPr lang="ar-SA" sz="1200" dirty="0">
              <a:solidFill>
                <a:schemeClr val="tx1"/>
              </a:solidFill>
            </a:endParaRPr>
          </a:p>
          <a:p>
            <a:pPr marL="158750" indent="0" algn="r" rtl="1" fontAlgn="base">
              <a:buNone/>
            </a:pPr>
            <a:r>
              <a:rPr lang="ar-SA" sz="1200" dirty="0">
                <a:solidFill>
                  <a:schemeClr val="tx1"/>
                </a:solidFill>
              </a:rPr>
              <a:t>أنتم مدعوّون للتوجّه</a:t>
            </a:r>
            <a:r>
              <a:rPr lang="ar-SA" sz="1200" baseline="0" dirty="0">
                <a:solidFill>
                  <a:schemeClr val="tx1"/>
                </a:solidFill>
              </a:rPr>
              <a:t> إلى التلاميذ بصورة شخصيّة: </a:t>
            </a:r>
            <a:r>
              <a:rPr lang="ar-SA" sz="1200" dirty="0"/>
              <a:t/>
            </a:r>
            <a:br>
              <a:rPr lang="ar-SA" sz="1200" dirty="0"/>
            </a:br>
            <a:endParaRPr lang="ar-SA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158750" indent="0" algn="r" rtl="1" fontAlgn="base">
              <a:buNone/>
            </a:pPr>
            <a:r>
              <a:rPr lang="ar-SA" sz="1200" dirty="0">
                <a:solidFill>
                  <a:schemeClr val="accent1">
                    <a:lumMod val="75000"/>
                  </a:schemeClr>
                </a:solidFill>
              </a:rPr>
              <a:t>مثال</a:t>
            </a:r>
            <a:r>
              <a:rPr lang="ar-SA" sz="1200" baseline="0" dirty="0">
                <a:solidFill>
                  <a:schemeClr val="accent1">
                    <a:lumMod val="75000"/>
                  </a:schemeClr>
                </a:solidFill>
              </a:rPr>
              <a:t> على نصّ شفويّ: مرحبًا، اسمي ـــــــــــــــ. أنا أعلّم ـــــــــ من ــــــــــــــ. كيف حالكم؟ يسرّني انضمامكم إليّ... </a:t>
            </a:r>
            <a:endParaRPr lang="ar-SA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158750" indent="0" algn="r" rtl="1" fontAlgn="base">
              <a:buNone/>
            </a:pPr>
            <a:endParaRPr lang="ar-SA" sz="1200" dirty="0">
              <a:solidFill>
                <a:schemeClr val="tx1"/>
              </a:solidFill>
            </a:endParaRPr>
          </a:p>
          <a:p>
            <a:pPr marL="158750" indent="0" algn="r" rtl="1" fontAlgn="base">
              <a:buNone/>
            </a:pPr>
            <a:r>
              <a:rPr lang="ar-SA" sz="1200" dirty="0">
                <a:solidFill>
                  <a:schemeClr val="tx1"/>
                </a:solidFill>
              </a:rPr>
              <a:t>موضوع الدرس</a:t>
            </a:r>
            <a:r>
              <a:rPr lang="ar-SA" sz="1200" baseline="0" dirty="0">
                <a:solidFill>
                  <a:schemeClr val="tx1"/>
                </a:solidFill>
              </a:rPr>
              <a:t> وهدفه: </a:t>
            </a:r>
            <a:r>
              <a:rPr lang="ar-SA" sz="1200" dirty="0">
                <a:solidFill>
                  <a:schemeClr val="tx1"/>
                </a:solidFill>
              </a:rPr>
              <a:t/>
            </a:r>
            <a:br>
              <a:rPr lang="ar-SA" sz="1200" dirty="0">
                <a:solidFill>
                  <a:schemeClr val="tx1"/>
                </a:solidFill>
              </a:rPr>
            </a:br>
            <a:endParaRPr lang="ar-SA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200" dirty="0">
                <a:solidFill>
                  <a:schemeClr val="accent1">
                    <a:lumMod val="75000"/>
                  </a:schemeClr>
                </a:solidFill>
              </a:rPr>
              <a:t>مثال</a:t>
            </a:r>
            <a:r>
              <a:rPr lang="ar-SA" sz="1200" baseline="0" dirty="0">
                <a:solidFill>
                  <a:schemeClr val="accent1">
                    <a:lumMod val="75000"/>
                  </a:schemeClr>
                </a:solidFill>
              </a:rPr>
              <a:t> على نصّ شفويّ: سنتعلّم في هذا الدرس عن ــــــــــــــــــــ. انضمّوا إليّ وستستمتعون. هل أنتم مستعدّون؟ فلنبدأ" </a:t>
            </a:r>
            <a:endParaRPr lang="ar-SA" sz="1200" b="1" dirty="0"/>
          </a:p>
          <a:p>
            <a:pPr marL="133350" lvl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ar-SA" sz="1200" b="1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نبدأ بـ …. </a:t>
            </a:r>
            <a:r>
              <a:rPr lang="ar-SA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(مرحلة</a:t>
            </a:r>
            <a:r>
              <a:rPr lang="ar-SA" sz="1200" baseline="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افتتاحيّة الدرس</a:t>
            </a:r>
            <a:r>
              <a:rPr lang="ar-SA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)</a:t>
            </a:r>
          </a:p>
          <a:p>
            <a:pPr marL="133350" lvl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ar-SA" sz="1200" b="1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ننتقل</a:t>
            </a:r>
            <a:r>
              <a:rPr lang="ar-SA" sz="1200" b="1" baseline="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إلى الاكتشاف</a:t>
            </a:r>
            <a:r>
              <a:rPr lang="ar-SA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(مرحلة</a:t>
            </a:r>
            <a:r>
              <a:rPr lang="ar-SA" sz="1200" baseline="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التعلّم</a:t>
            </a:r>
            <a:r>
              <a:rPr lang="ar-SA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/ إكساب -  اكنبوا</a:t>
            </a:r>
            <a:r>
              <a:rPr lang="ar-SA" sz="1200" baseline="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هنا سؤالًا مثيرًا للفضول، يجيب عن هدف الدرس)</a:t>
            </a:r>
          </a:p>
          <a:p>
            <a:pPr marL="133350" lvl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ar-SA" sz="1200" b="1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نتدرّب على … </a:t>
            </a:r>
            <a:r>
              <a:rPr lang="ar-SA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(مرحلة</a:t>
            </a:r>
            <a:r>
              <a:rPr lang="ar-SA" sz="1200" baseline="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التدرّب</a:t>
            </a:r>
            <a:r>
              <a:rPr lang="ar-SA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/ التجريب)</a:t>
            </a:r>
            <a:r>
              <a:rPr lang="ar-SA" sz="1200" b="1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</a:t>
            </a:r>
          </a:p>
          <a:p>
            <a:pPr marL="133350" lvl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ar-SA" sz="1200" b="1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نُجمل  </a:t>
            </a:r>
            <a:r>
              <a:rPr lang="ar-SA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(مرحلة إجمال الدرس)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3621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SA" dirty="0"/>
              <a:t>حذف</a:t>
            </a:r>
            <a:r>
              <a:rPr lang="ar-SA" baseline="0" dirty="0"/>
              <a:t> هذه الشريحة إذا لم تكن ضروريّة:</a:t>
            </a:r>
            <a:endParaRPr lang="he-IL" baseline="0" dirty="0"/>
          </a:p>
          <a:p>
            <a:pPr marL="1587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he-IL" sz="1200" b="1" dirty="0"/>
          </a:p>
          <a:p>
            <a:pPr marL="1587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SA" sz="1200" b="1" dirty="0"/>
              <a:t>مدّة الشريحة: دقيقة</a:t>
            </a:r>
            <a:endParaRPr lang="he-IL" sz="1200" b="1" dirty="0"/>
          </a:p>
          <a:p>
            <a:pPr marL="158750" indent="0" algn="r" rtl="1">
              <a:buNone/>
            </a:pPr>
            <a:endParaRPr lang="he-IL" sz="1200" dirty="0"/>
          </a:p>
          <a:p>
            <a:pPr marL="158750" indent="0" algn="r" rtl="1">
              <a:buNone/>
            </a:pPr>
            <a:r>
              <a:rPr lang="ar-SA" sz="1200" dirty="0"/>
              <a:t>تأكّدوا</a:t>
            </a:r>
            <a:r>
              <a:rPr lang="ar-SA" sz="1200" baseline="0" dirty="0"/>
              <a:t> في هذه الشريحة أنّ الجميع تزوّدوا بالأدوات المساعدة المطلوبة (ننصح بأن تكون هذه الأدوات المساعدة موجودة معكم لتعرضوها كمثال)</a:t>
            </a:r>
            <a:r>
              <a:rPr lang="ar-SA" sz="1200" dirty="0"/>
              <a:t> </a:t>
            </a:r>
            <a:endParaRPr lang="he-IL" sz="1200" dirty="0"/>
          </a:p>
          <a:p>
            <a:pPr marL="158750" indent="0" algn="r" rtl="1">
              <a:buNone/>
            </a:pPr>
            <a:r>
              <a:rPr lang="ar-SA" sz="1200" dirty="0">
                <a:solidFill>
                  <a:srgbClr val="FF0000"/>
                </a:solidFill>
              </a:rPr>
              <a:t>احذفوا ما هو زائد أو أضيفوا حسب الحاجة (احرصوا على حقوق النشر والملكيّة الفكريّة). </a:t>
            </a:r>
            <a:endParaRPr lang="he-IL" sz="1200" dirty="0">
              <a:solidFill>
                <a:srgbClr val="FF0000"/>
              </a:solidFill>
            </a:endParaRPr>
          </a:p>
          <a:p>
            <a:pPr marL="158750" indent="0" algn="r" rtl="1">
              <a:buNone/>
            </a:pPr>
            <a:endParaRPr lang="he-IL" sz="1200" dirty="0">
              <a:solidFill>
                <a:srgbClr val="FF0000"/>
              </a:solidFill>
            </a:endParaRPr>
          </a:p>
          <a:p>
            <a:pPr marL="158750" indent="0" algn="r" rtl="1">
              <a:buNone/>
            </a:pPr>
            <a:r>
              <a:rPr lang="ar-SA" sz="12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هذا هو الوقت المناسب</a:t>
            </a:r>
            <a:r>
              <a:rPr lang="ar-SA" sz="12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لعرض قواعد السلوك خلال الحصّة: اطلبوا من التلاميذ إغلاق نوافذ تطبيقات أخرى في الحاسوب، إبعاد الأمر المشتّتة للانتباه، الجلوس في غرفة هادئة، التزوّد بالماء، وبالأساس التركيز في الدرس. </a:t>
            </a:r>
            <a:endParaRPr lang="he-IL" dirty="0"/>
          </a:p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965BA-DA3B-EB42-8F73-FDBE27A0A657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026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/>
              <a:t>مدّة الشريحة</a:t>
            </a:r>
            <a:r>
              <a:rPr lang="he-IL" b="1" dirty="0"/>
              <a:t>: </a:t>
            </a:r>
            <a:r>
              <a:rPr lang="ar-SA" b="1" dirty="0"/>
              <a:t>حتّى</a:t>
            </a:r>
            <a:r>
              <a:rPr lang="ar-SA" b="1" baseline="0" dirty="0"/>
              <a:t> دقيقتين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chemeClr val="dk1"/>
                </a:solidFill>
              </a:rPr>
              <a:t>اقتراحات: لعبة،</a:t>
            </a:r>
            <a:r>
              <a:rPr lang="ar-SA" baseline="0" dirty="0">
                <a:solidFill>
                  <a:schemeClr val="dk1"/>
                </a:solidFill>
              </a:rPr>
              <a:t> أحجيّة، تمثيل، محاكاة، مثال، ادّعاء، جملة حقيقة وجملة غير حقيقة وغيرها. </a:t>
            </a:r>
            <a:endParaRPr lang="he-IL" dirty="0"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FF0000"/>
                </a:solidFill>
              </a:rPr>
              <a:t>مثال على أحجيّة</a:t>
            </a:r>
            <a:r>
              <a:rPr lang="he-IL" dirty="0">
                <a:solidFill>
                  <a:srgbClr val="FF0000"/>
                </a:solidFill>
              </a:rPr>
              <a:t>:</a:t>
            </a:r>
            <a:br>
              <a:rPr lang="he-IL" dirty="0">
                <a:solidFill>
                  <a:srgbClr val="FF0000"/>
                </a:solidFill>
              </a:rPr>
            </a:br>
            <a:r>
              <a:rPr lang="ar-SA" dirty="0">
                <a:solidFill>
                  <a:srgbClr val="FF0000"/>
                </a:solidFill>
              </a:rPr>
              <a:t>صورة شخصيّة</a:t>
            </a:r>
            <a:r>
              <a:rPr lang="ar-SA" baseline="0" dirty="0">
                <a:solidFill>
                  <a:srgbClr val="FF0000"/>
                </a:solidFill>
              </a:rPr>
              <a:t> أو غرض متعلّقَيْن بالموضوع . تتبيّن الصلة بالموضوع خلال الدرس.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baseline="0" dirty="0">
                <a:solidFill>
                  <a:srgbClr val="FF0000"/>
                </a:solidFill>
              </a:rPr>
              <a:t>ما هي الصلة بين.....</a:t>
            </a:r>
            <a:endParaRPr lang="he-IL" dirty="0">
              <a:solidFill>
                <a:srgbClr val="FF0000"/>
              </a:solidFill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5793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SA" dirty="0"/>
              <a:t>حذف</a:t>
            </a:r>
            <a:r>
              <a:rPr lang="ar-SA" baseline="0" dirty="0"/>
              <a:t> هذه الشريحة إذا لم تكن ضروريّة:</a:t>
            </a:r>
            <a:endParaRPr lang="he-IL" baseline="0" dirty="0"/>
          </a:p>
          <a:p>
            <a:pPr marL="1587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he-IL" sz="1200" b="1" dirty="0"/>
          </a:p>
          <a:p>
            <a:pPr marL="1587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SA" sz="1200" b="1" dirty="0"/>
              <a:t>مدّة الشريحة: دقيقة</a:t>
            </a:r>
            <a:endParaRPr lang="he-IL" sz="1200" b="1" dirty="0"/>
          </a:p>
          <a:p>
            <a:pPr marL="158750" indent="0" algn="r" rtl="1">
              <a:buNone/>
            </a:pPr>
            <a:endParaRPr lang="he-IL" sz="1200" dirty="0"/>
          </a:p>
          <a:p>
            <a:pPr marL="158750" indent="0" algn="r" rtl="1">
              <a:buNone/>
            </a:pPr>
            <a:r>
              <a:rPr lang="ar-SA" sz="1200" dirty="0"/>
              <a:t>تأكّدوا</a:t>
            </a:r>
            <a:r>
              <a:rPr lang="ar-SA" sz="1200" baseline="0" dirty="0"/>
              <a:t> في هذه الشريحة أنّ الجميع تزوّدوا بالأدوات المساعدة المطلوبة (ننصح بأن تكون هذه الأدوات المساعدة موجودة معكم لتعرضوها كمثال)</a:t>
            </a:r>
            <a:r>
              <a:rPr lang="ar-SA" sz="1200" dirty="0"/>
              <a:t> </a:t>
            </a:r>
            <a:endParaRPr lang="he-IL" sz="1200" dirty="0"/>
          </a:p>
          <a:p>
            <a:pPr marL="158750" indent="0" algn="r" rtl="1">
              <a:buNone/>
            </a:pPr>
            <a:r>
              <a:rPr lang="ar-SA" sz="1200" dirty="0">
                <a:solidFill>
                  <a:srgbClr val="FF0000"/>
                </a:solidFill>
              </a:rPr>
              <a:t>احذفوا ما هو زائد أو أضيفوا حسب الحاجة (احرصوا على حقوق النشر والملكيّة الفكريّة). </a:t>
            </a:r>
            <a:endParaRPr lang="he-IL" sz="1200" dirty="0">
              <a:solidFill>
                <a:srgbClr val="FF0000"/>
              </a:solidFill>
            </a:endParaRPr>
          </a:p>
          <a:p>
            <a:pPr marL="158750" indent="0" algn="r" rtl="1">
              <a:buNone/>
            </a:pPr>
            <a:endParaRPr lang="he-IL" sz="1200" dirty="0">
              <a:solidFill>
                <a:srgbClr val="FF0000"/>
              </a:solidFill>
            </a:endParaRPr>
          </a:p>
          <a:p>
            <a:pPr marL="158750" indent="0" algn="r" rtl="1">
              <a:buNone/>
            </a:pPr>
            <a:r>
              <a:rPr lang="ar-SA" sz="12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هذا هو الوقت المناسب</a:t>
            </a:r>
            <a:r>
              <a:rPr lang="ar-SA" sz="12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لعرض قواعد السلوك خلال الحصّة: اطلبوا من التلاميذ إغلاق نوافذ تطبيقات أخرى في الحاسوب، إبعاد الأمر المشتّتة للانتباه، الجلوس في غرفة هادئة، التزوّد بالماء، وبالأساس التركيز في الدرس. </a:t>
            </a:r>
            <a:endParaRPr lang="he-IL" dirty="0"/>
          </a:p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965BA-DA3B-EB42-8F73-FDBE27A0A657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756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/>
              <a:t>مدّة الشريحة: حتّى 15 دقيقة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ar-SA" b="1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في هذه المرحلة اشرحوا للتلاميذ التدرّب</a:t>
            </a:r>
            <a:r>
              <a:rPr lang="ar-SA" b="0" baseline="0" dirty="0"/>
              <a:t> وودّعوهم. </a:t>
            </a:r>
            <a:r>
              <a:rPr lang="ar-SA" b="0" dirty="0"/>
              <a:t>مع خروج</a:t>
            </a:r>
            <a:r>
              <a:rPr lang="ar-SA" b="0" baseline="0" dirty="0"/>
              <a:t> التلاميذ للتدرّب النهائيّ</a:t>
            </a:r>
            <a:r>
              <a:rPr lang="ar-SA" b="0" dirty="0"/>
              <a:t>، ستنتهي مرحلة تصويركم</a:t>
            </a:r>
            <a:r>
              <a:rPr lang="ar-SA" b="0" baseline="0" dirty="0"/>
              <a:t> </a:t>
            </a:r>
            <a:r>
              <a:rPr lang="ar-SA" b="0" dirty="0"/>
              <a:t>كمعلمين ومعلّمات.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ar-SA" b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/>
              <a:t>نقاط</a:t>
            </a:r>
            <a:r>
              <a:rPr lang="ar-SA" b="1" baseline="0" dirty="0"/>
              <a:t> لتسليط الضوء عليها</a:t>
            </a:r>
            <a:r>
              <a:rPr lang="ar-SA" b="1" dirty="0"/>
              <a:t>: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* يمكن تنفيذ التدرّب</a:t>
            </a:r>
            <a:r>
              <a:rPr lang="ar-SA" b="0" baseline="0" dirty="0"/>
              <a:t> </a:t>
            </a:r>
            <a:r>
              <a:rPr lang="ar-SA" b="0" dirty="0"/>
              <a:t>في المنزل باستخدام مجموعة منوّعة من الموارد المتاحة في المنزل، مثل: أدوات الكتابة أو الحاسوب اللوحيّ أو الشخصيّ. يمكن استخدام</a:t>
            </a:r>
            <a:r>
              <a:rPr lang="ar-SA" b="0" baseline="0" dirty="0"/>
              <a:t> بيئتي آفاق وكوتار الكتب التعليميّة</a:t>
            </a:r>
            <a:r>
              <a:rPr lang="ar-SA" b="0" dirty="0"/>
              <a:t> (فقط كم خلال حاسوب</a:t>
            </a:r>
            <a:r>
              <a:rPr lang="ar-SA" b="0" baseline="0" dirty="0"/>
              <a:t> محمول</a:t>
            </a:r>
            <a:r>
              <a:rPr lang="ar-SA" b="0" dirty="0"/>
              <a:t>، وذلك لأنّ آفاق وكوتار الكتب التعليميّة لا يعملان بشكل جيد على الحاسوب اللوحيّ/ الهاتف المحمول).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* تأكد من إعطاء تلاميذكم تعليمات دقيقة للتدرّب على صعيد المضامين وعلى</a:t>
            </a:r>
            <a:r>
              <a:rPr lang="ar-SA" b="0" baseline="0" dirty="0"/>
              <a:t> صعيد </a:t>
            </a:r>
            <a:r>
              <a:rPr lang="ar-SA" b="0" dirty="0"/>
              <a:t>الفنّيّ، بالإضافة إلى الأوقات الدقيقة للتدرّب.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* بالإمكان تضمين العرض </a:t>
            </a:r>
            <a:r>
              <a:rPr lang="ar-SA" b="0" dirty="0" err="1"/>
              <a:t>التقديميّ</a:t>
            </a:r>
            <a:r>
              <a:rPr lang="ar-SA" b="0" dirty="0"/>
              <a:t> صور شاشة</a:t>
            </a:r>
            <a:r>
              <a:rPr lang="ar-SA" b="0" baseline="0" dirty="0"/>
              <a:t> </a:t>
            </a:r>
            <a:r>
              <a:rPr lang="ar-SA" b="0" dirty="0"/>
              <a:t> والشرح شفويًّا ما هو المطلوب منهم تنفيذه.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87776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SA" b="1" dirty="0"/>
              <a:t>مدّة</a:t>
            </a:r>
            <a:r>
              <a:rPr lang="ar-SA" b="1" baseline="0" dirty="0"/>
              <a:t> الشريحة: حتّى 5 دقائق</a:t>
            </a:r>
            <a:endParaRPr lang="he-IL" b="1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he-IL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SA" dirty="0"/>
              <a:t>إجمال وانتقال إلى التدرّب. ستتضمّن هذه الخطوة إجمالًا للمضمون الذي تمّ تعلّمه  والإجابة عن أسئلة مثل: ماذا فعلنا هنا اليوم؟ ماذا تعلّمنا؟ ننصح بدمج العناصر التجريبيّة الممتعة، مثل: لعبة ختاميّة، أحجيّة، نصيحة خاصّة للتعلّم</a:t>
            </a:r>
            <a:r>
              <a:rPr lang="ar-SA" baseline="0" dirty="0"/>
              <a:t> لاحقًا وغير ذلك</a:t>
            </a:r>
            <a:r>
              <a:rPr lang="ar-SA" dirty="0"/>
              <a:t>.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5254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/>
              <a:t>مدّة الشريحة: حتّى 15 دقيقة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ar-SA" b="1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في هذه المرحلة اشرحوا للتلاميذ التدرّب</a:t>
            </a:r>
            <a:r>
              <a:rPr lang="ar-SA" b="0" baseline="0" dirty="0"/>
              <a:t> وودّعوهم. </a:t>
            </a:r>
            <a:r>
              <a:rPr lang="ar-SA" b="0" dirty="0"/>
              <a:t>مع خروج</a:t>
            </a:r>
            <a:r>
              <a:rPr lang="ar-SA" b="0" baseline="0" dirty="0"/>
              <a:t> التلاميذ للتدرّب النهائيّ</a:t>
            </a:r>
            <a:r>
              <a:rPr lang="ar-SA" b="0" dirty="0"/>
              <a:t>، ستنتهي مرحلة تصويركم</a:t>
            </a:r>
            <a:r>
              <a:rPr lang="ar-SA" b="0" baseline="0" dirty="0"/>
              <a:t> </a:t>
            </a:r>
            <a:r>
              <a:rPr lang="ar-SA" b="0" dirty="0"/>
              <a:t>كمعلمين ومعلّمات.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ar-SA" b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/>
              <a:t>نقاط</a:t>
            </a:r>
            <a:r>
              <a:rPr lang="ar-SA" b="1" baseline="0" dirty="0"/>
              <a:t> لتسليط الضوء عليها</a:t>
            </a:r>
            <a:r>
              <a:rPr lang="ar-SA" b="1" dirty="0"/>
              <a:t>: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* يمكن تنفيذ التدرّب</a:t>
            </a:r>
            <a:r>
              <a:rPr lang="ar-SA" b="0" baseline="0" dirty="0"/>
              <a:t> </a:t>
            </a:r>
            <a:r>
              <a:rPr lang="ar-SA" b="0" dirty="0"/>
              <a:t>في المنزل باستخدام مجموعة منوّعة من الموارد المتاحة في المنزل، مثل: أدوات الكتابة أو الحاسوب اللوحيّ أو الشخصيّ. يمكن استخدام</a:t>
            </a:r>
            <a:r>
              <a:rPr lang="ar-SA" b="0" baseline="0" dirty="0"/>
              <a:t> بيئتي آفاق وكوتار الكتب التعليميّة</a:t>
            </a:r>
            <a:r>
              <a:rPr lang="ar-SA" b="0" dirty="0"/>
              <a:t> (فقط كم خلال حاسوب</a:t>
            </a:r>
            <a:r>
              <a:rPr lang="ar-SA" b="0" baseline="0" dirty="0"/>
              <a:t> محمول</a:t>
            </a:r>
            <a:r>
              <a:rPr lang="ar-SA" b="0" dirty="0"/>
              <a:t>، وذلك لأنّ آفاق وكوتار الكتب التعليميّة لا يعملان بشكل جيد على الحاسوب اللوحيّ/ الهاتف المحمول).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* تأكد من إعطاء تلاميذكم تعليمات دقيقة للتدرّب على صعيد المضامين وعلى</a:t>
            </a:r>
            <a:r>
              <a:rPr lang="ar-SA" b="0" baseline="0" dirty="0"/>
              <a:t> صعيد </a:t>
            </a:r>
            <a:r>
              <a:rPr lang="ar-SA" b="0" dirty="0"/>
              <a:t>الفنّيّ، بالإضافة إلى الأوقات الدقيقة للتدرّب.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* بالإمكان تضمين العرض </a:t>
            </a:r>
            <a:r>
              <a:rPr lang="ar-SA" b="0" dirty="0" err="1"/>
              <a:t>التقديميّ</a:t>
            </a:r>
            <a:r>
              <a:rPr lang="ar-SA" b="0" dirty="0"/>
              <a:t> صور شاشة</a:t>
            </a:r>
            <a:r>
              <a:rPr lang="ar-SA" b="0" baseline="0" dirty="0"/>
              <a:t> </a:t>
            </a:r>
            <a:r>
              <a:rPr lang="ar-SA" b="0" dirty="0"/>
              <a:t> والشرح شفويًّا ما هو المطلوب منهم تنفيذه.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24306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4650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השיעור הבא יתחי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63796BD-313B-0044-809D-6D612DE593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C4692FF9-9816-1A41-9F19-64AC89C4FE77}"/>
              </a:ext>
            </a:extLst>
          </p:cNvPr>
          <p:cNvSpPr/>
          <p:nvPr userDrawn="1"/>
        </p:nvSpPr>
        <p:spPr>
          <a:xfrm>
            <a:off x="3337577" y="646574"/>
            <a:ext cx="5473303" cy="547330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1C76A5A-A9C6-4148-9667-BA78FBEC1DC5}"/>
              </a:ext>
            </a:extLst>
          </p:cNvPr>
          <p:cNvSpPr/>
          <p:nvPr userDrawn="1"/>
        </p:nvSpPr>
        <p:spPr>
          <a:xfrm>
            <a:off x="2953941" y="3446401"/>
            <a:ext cx="6284118" cy="12398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5656235-C025-B341-B125-6E522FFD6056}"/>
              </a:ext>
            </a:extLst>
          </p:cNvPr>
          <p:cNvGrpSpPr/>
          <p:nvPr userDrawn="1"/>
        </p:nvGrpSpPr>
        <p:grpSpPr>
          <a:xfrm>
            <a:off x="9287641" y="5672000"/>
            <a:ext cx="3913243" cy="506326"/>
            <a:chOff x="358720" y="285496"/>
            <a:chExt cx="3913243" cy="506326"/>
          </a:xfrm>
        </p:grpSpPr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3740DB9B-9ABC-1E4F-9E76-DE21BB13499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32257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AC0021A-4563-F644-839C-3313EE112D9E}"/>
                </a:ext>
              </a:extLst>
            </p:cNvPr>
            <p:cNvSpPr/>
            <p:nvPr userDrawn="1"/>
          </p:nvSpPr>
          <p:spPr>
            <a:xfrm rot="16200000">
              <a:off x="358720" y="28549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3984F002-0837-5347-8BEB-C54BD7228FB1}"/>
                </a:ext>
              </a:extLst>
            </p:cNvPr>
            <p:cNvSpPr/>
            <p:nvPr userDrawn="1"/>
          </p:nvSpPr>
          <p:spPr>
            <a:xfrm>
              <a:off x="781297" y="454909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A27E2A2-BC31-804E-BB02-2D2086ECA9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9674" y="1524214"/>
            <a:ext cx="4552652" cy="22022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השיעור הבא</a:t>
            </a:r>
          </a:p>
          <a:p>
            <a:pPr lvl="0"/>
            <a:r>
              <a:rPr lang="he-IL" dirty="0"/>
              <a:t>יתחיל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40473E13-CEF0-6945-8210-1865616E9834}"/>
              </a:ext>
            </a:extLst>
          </p:cNvPr>
          <p:cNvCxnSpPr>
            <a:cxnSpLocks/>
          </p:cNvCxnSpPr>
          <p:nvPr userDrawn="1"/>
        </p:nvCxnSpPr>
        <p:spPr>
          <a:xfrm>
            <a:off x="2377053" y="6178326"/>
            <a:ext cx="138588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22617BD7-5381-4D41-92AE-B0043113B420}"/>
              </a:ext>
            </a:extLst>
          </p:cNvPr>
          <p:cNvGrpSpPr/>
          <p:nvPr userDrawn="1"/>
        </p:nvGrpSpPr>
        <p:grpSpPr>
          <a:xfrm rot="10800000">
            <a:off x="11482153" y="140248"/>
            <a:ext cx="602703" cy="577326"/>
            <a:chOff x="781297" y="5586292"/>
            <a:chExt cx="602703" cy="577326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587FD482-59E1-C04B-9AF0-F8141BE66FDD}"/>
                </a:ext>
              </a:extLst>
            </p:cNvPr>
            <p:cNvSpPr/>
            <p:nvPr userDrawn="1"/>
          </p:nvSpPr>
          <p:spPr>
            <a:xfrm rot="16200000">
              <a:off x="781297" y="5657292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1E9A766D-D5BD-3E4B-AE40-5EF4614445A8}"/>
                </a:ext>
              </a:extLst>
            </p:cNvPr>
            <p:cNvSpPr/>
            <p:nvPr userDrawn="1"/>
          </p:nvSpPr>
          <p:spPr>
            <a:xfrm>
              <a:off x="1216502" y="558629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4D5014CE-6431-0D4C-BAFF-39612F414400}"/>
              </a:ext>
            </a:extLst>
          </p:cNvPr>
          <p:cNvCxnSpPr>
            <a:cxnSpLocks/>
          </p:cNvCxnSpPr>
          <p:nvPr userDrawn="1"/>
        </p:nvCxnSpPr>
        <p:spPr>
          <a:xfrm>
            <a:off x="-678730" y="6456415"/>
            <a:ext cx="345536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="" xmlns:a16="http://schemas.microsoft.com/office/drawing/2014/main" id="{4BD310FA-D564-9240-BAF3-B9933A5C61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4756" y="3704674"/>
            <a:ext cx="4662487" cy="81951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בשעה 09:00</a:t>
            </a:r>
            <a:endParaRPr lang="x-none" dirty="0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C964832-BAF5-B84F-9EE8-B31B27A731C8}"/>
              </a:ext>
            </a:extLst>
          </p:cNvPr>
          <p:cNvGrpSpPr/>
          <p:nvPr userDrawn="1"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7C0CB761-1CB6-FC4E-AEC0-ADBE45586F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0799BDF5-881F-3045-A642-F8E001DE02C9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מדינת ישראל</a:t>
              </a:r>
            </a:p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משרד החינוך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462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הקניית יד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6C84C288-45B9-0C4B-BC23-61FEF6C6178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EDECF7E4-AA12-DD4F-8FBA-6942B07B661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4A824D68-292F-0740-864D-187885A36636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5CFF00F0-B1E8-5F4E-A07B-F1B92F9D38A6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1" name="Text Placeholder 5">
            <a:extLst>
              <a:ext uri="{FF2B5EF4-FFF2-40B4-BE49-F238E27FC236}">
                <a16:creationId xmlns="" xmlns:a16="http://schemas.microsoft.com/office/drawing/2014/main" id="{872B4A16-607D-6547-9FD5-D3C9EE1A52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1638" y="1928813"/>
            <a:ext cx="9572625" cy="38449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he-IL" dirty="0"/>
              <a:t>לחץ להוסיף סגנון טקסט גדול של תבנית בסיס</a:t>
            </a:r>
            <a:endParaRPr lang="x-none" dirty="0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767E3700-96F7-8449-BFE9-3638DA8376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61" b="71253"/>
          <a:stretch/>
        </p:blipFill>
        <p:spPr>
          <a:xfrm>
            <a:off x="0" y="0"/>
            <a:ext cx="12192000" cy="1638096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="" xmlns:a16="http://schemas.microsoft.com/office/drawing/2014/main" id="{0A8A744E-77D6-CD40-B413-54A26D5A18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90" y="663126"/>
            <a:ext cx="8280000" cy="720000"/>
          </a:xfrm>
          <a:solidFill>
            <a:schemeClr val="accent1"/>
          </a:solidFill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הקניית ידע</a:t>
            </a:r>
            <a:endParaRPr lang="x-none" dirty="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6C05C46E-F358-4B4C-A5AF-C1EE892CDA45}"/>
              </a:ext>
            </a:extLst>
          </p:cNvPr>
          <p:cNvSpPr/>
          <p:nvPr userDrawn="1"/>
        </p:nvSpPr>
        <p:spPr>
          <a:xfrm rot="162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67496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D02076BD-5D7C-FB4F-A698-C5362F42F443}"/>
              </a:ext>
            </a:extLst>
          </p:cNvPr>
          <p:cNvCxnSpPr>
            <a:cxnSpLocks/>
          </p:cNvCxnSpPr>
          <p:nvPr userDrawn="1"/>
        </p:nvCxnSpPr>
        <p:spPr>
          <a:xfrm>
            <a:off x="9092667" y="352323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תרגול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575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יכ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מה למדנו היום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מה למדנו היום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10FCD1C-9BFA-FD42-804A-9E5198CD89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139" b="30975"/>
          <a:stretch/>
        </p:blipFill>
        <p:spPr>
          <a:xfrm>
            <a:off x="0" y="0"/>
            <a:ext cx="12192000" cy="163809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="" xmlns:a16="http://schemas.microsoft.com/office/drawing/2014/main" id="{4C86F48E-655F-694F-BDCD-C6E0758A8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90" y="663126"/>
            <a:ext cx="8280000" cy="720000"/>
          </a:xfrm>
          <a:solidFill>
            <a:schemeClr val="accent1"/>
          </a:solidFill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סיכום</a:t>
            </a:r>
            <a:endParaRPr lang="x-none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751472D-38D8-CC45-AB7A-D96BB6EFB903}"/>
              </a:ext>
            </a:extLst>
          </p:cNvPr>
          <p:cNvSpPr/>
          <p:nvPr userDrawn="1"/>
        </p:nvSpPr>
        <p:spPr>
          <a:xfrm rot="162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19157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ימה באופ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990948" y="1541766"/>
            <a:ext cx="10256245" cy="4519533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E2EBC84-43F8-574B-B641-E38F11E343AF}"/>
              </a:ext>
            </a:extLst>
          </p:cNvPr>
          <p:cNvGrpSpPr/>
          <p:nvPr userDrawn="1"/>
        </p:nvGrpSpPr>
        <p:grpSpPr>
          <a:xfrm>
            <a:off x="-2381248" y="158428"/>
            <a:ext cx="14545456" cy="6541144"/>
            <a:chOff x="-2455150" y="146499"/>
            <a:chExt cx="14545456" cy="6541144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B5DB5F7D-0835-C146-BC9D-B30515AA8B6A}"/>
                </a:ext>
              </a:extLst>
            </p:cNvPr>
            <p:cNvSpPr/>
            <p:nvPr userDrawn="1"/>
          </p:nvSpPr>
          <p:spPr>
            <a:xfrm>
              <a:off x="11517522" y="146499"/>
              <a:ext cx="503306" cy="5033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C0EA71EF-79A8-3646-BBDE-A1B8320FAE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55150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4FFAC583-20CC-AD46-AF43-64CD61DC3D58}"/>
                </a:ext>
              </a:extLst>
            </p:cNvPr>
            <p:cNvGrpSpPr/>
            <p:nvPr userDrawn="1"/>
          </p:nvGrpSpPr>
          <p:grpSpPr>
            <a:xfrm rot="10800000">
              <a:off x="8177063" y="6181317"/>
              <a:ext cx="3913243" cy="506326"/>
              <a:chOff x="358720" y="6187719"/>
              <a:chExt cx="3913243" cy="506326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="" xmlns:a16="http://schemas.microsoft.com/office/drawing/2014/main" id="{7FFC6B5D-55D1-324B-B8E3-F96F62F3AA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65046" y="6434480"/>
                <a:ext cx="3406917" cy="12802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F8AA9893-4A9A-FB4F-BC48-9141DC495FE4}"/>
                  </a:ext>
                </a:extLst>
              </p:cNvPr>
              <p:cNvSpPr/>
              <p:nvPr userDrawn="1"/>
            </p:nvSpPr>
            <p:spPr>
              <a:xfrm rot="16200000">
                <a:off x="358720" y="6187719"/>
                <a:ext cx="506326" cy="50632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x-none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5BBF761E-B3AD-8C4C-B469-DEC8A7F1D9C4}"/>
                  </a:ext>
                </a:extLst>
              </p:cNvPr>
              <p:cNvSpPr/>
              <p:nvPr userDrawn="1"/>
            </p:nvSpPr>
            <p:spPr>
              <a:xfrm>
                <a:off x="781297" y="6357132"/>
                <a:ext cx="167498" cy="16749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x-none" dirty="0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80BB7CC1-E08E-854B-AAC6-1DE02C2A331A}"/>
                </a:ext>
              </a:extLst>
            </p:cNvPr>
            <p:cNvSpPr/>
            <p:nvPr userDrawn="1"/>
          </p:nvSpPr>
          <p:spPr>
            <a:xfrm>
              <a:off x="11646396" y="507951"/>
              <a:ext cx="245558" cy="245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D6CED5B-1A65-7F4C-8656-A6983C5E17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793" y="661709"/>
            <a:ext cx="10953750" cy="1903413"/>
          </a:xfrm>
        </p:spPr>
        <p:txBody>
          <a:bodyPr>
            <a:noAutofit/>
          </a:bodyPr>
          <a:lstStyle>
            <a:lvl1pPr marL="0" indent="0">
              <a:buNone/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2653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3B52AA-B68F-5F48-BD97-85E1AACA7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2026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3</a:t>
            </a:r>
            <a:endParaRPr lang="x-non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434C056-24D3-4D4F-B71D-0A6FFF91C4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49183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x-none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80D92DD-D2C5-574D-9D42-6312801F9656}"/>
              </a:ext>
            </a:extLst>
          </p:cNvPr>
          <p:cNvGrpSpPr/>
          <p:nvPr userDrawn="1"/>
        </p:nvGrpSpPr>
        <p:grpSpPr>
          <a:xfrm>
            <a:off x="10820648" y="6288984"/>
            <a:ext cx="10328539" cy="167498"/>
            <a:chOff x="10668248" y="5893696"/>
            <a:chExt cx="10328539" cy="167498"/>
          </a:xfrm>
        </p:grpSpPr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0EEDDC44-041B-2548-896F-7D3F244033B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51997" y="5977445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912C7192-3B93-954D-8551-A0AB54EA33AF}"/>
                </a:ext>
              </a:extLst>
            </p:cNvPr>
            <p:cNvSpPr/>
            <p:nvPr userDrawn="1"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7AFCFFBE-CA3C-4545-A48D-BF28B4BE9510}"/>
              </a:ext>
            </a:extLst>
          </p:cNvPr>
          <p:cNvGrpSpPr/>
          <p:nvPr userDrawn="1"/>
        </p:nvGrpSpPr>
        <p:grpSpPr>
          <a:xfrm>
            <a:off x="358720" y="67014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2CCCA527-9EA3-D945-B442-A5A2AE48F03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995CCE9C-95DF-E348-9022-889DF2969112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1FC30387-F518-A84F-A9D6-7E7AEC6A166E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15" name="Text Placeholder 5">
            <a:extLst>
              <a:ext uri="{FF2B5EF4-FFF2-40B4-BE49-F238E27FC236}">
                <a16:creationId xmlns="" xmlns:a16="http://schemas.microsoft.com/office/drawing/2014/main" id="{80D7566E-F057-DA40-B83B-F46A0CA495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2026" y="2208855"/>
            <a:ext cx="3932237" cy="3652195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he-IL" dirty="0"/>
              <a:t>לחץ להוסיף סגנון טקסט של תבנית בסיס</a:t>
            </a:r>
            <a:endParaRPr lang="x-none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8C0CA59-A86F-8145-9894-676CEF1F6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5847" t="70" b="-72"/>
          <a:stretch/>
        </p:blipFill>
        <p:spPr>
          <a:xfrm>
            <a:off x="11685672" y="0"/>
            <a:ext cx="506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39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 עם טקסט תחת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016000" y="772487"/>
            <a:ext cx="10256245" cy="4519533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 hasCustomPrompt="1"/>
          </p:nvPr>
        </p:nvSpPr>
        <p:spPr>
          <a:xfrm>
            <a:off x="437568" y="5543538"/>
            <a:ext cx="11418770" cy="96851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2 תחתית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9A71DC45-F5DE-3647-89D7-00EEC394272E}"/>
              </a:ext>
            </a:extLst>
          </p:cNvPr>
          <p:cNvGrpSpPr/>
          <p:nvPr userDrawn="1"/>
        </p:nvGrpSpPr>
        <p:grpSpPr>
          <a:xfrm>
            <a:off x="1336409" y="356936"/>
            <a:ext cx="10550791" cy="506326"/>
            <a:chOff x="1336409" y="356936"/>
            <a:chExt cx="10550791" cy="50632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0251AD8C-F052-0A4D-8544-F35BEF5411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336409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FBD9106F-7FCF-814E-B547-22DB88E10AD6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B9B5FED-02E7-474D-B6B7-AF695B5A45B0}"/>
              </a:ext>
            </a:extLst>
          </p:cNvPr>
          <p:cNvSpPr/>
          <p:nvPr userDrawn="1"/>
        </p:nvSpPr>
        <p:spPr>
          <a:xfrm rot="10800000">
            <a:off x="11781523" y="489498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72258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השיעור הבא יתחי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7735FA8-E872-6D4B-B736-9D885CF8FF10}"/>
              </a:ext>
            </a:extLst>
          </p:cNvPr>
          <p:cNvSpPr/>
          <p:nvPr userDrawn="1"/>
        </p:nvSpPr>
        <p:spPr>
          <a:xfrm>
            <a:off x="1076345" y="1757556"/>
            <a:ext cx="10039311" cy="33838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3740DB9B-9ABC-1E4F-9E76-DE21BB134995}"/>
              </a:ext>
            </a:extLst>
          </p:cNvPr>
          <p:cNvCxnSpPr>
            <a:cxnSpLocks/>
          </p:cNvCxnSpPr>
          <p:nvPr userDrawn="1"/>
        </p:nvCxnSpPr>
        <p:spPr>
          <a:xfrm>
            <a:off x="865046" y="532257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AC0021A-4563-F644-839C-3313EE112D9E}"/>
              </a:ext>
            </a:extLst>
          </p:cNvPr>
          <p:cNvSpPr/>
          <p:nvPr userDrawn="1"/>
        </p:nvSpPr>
        <p:spPr>
          <a:xfrm rot="16200000">
            <a:off x="358720" y="285496"/>
            <a:ext cx="506326" cy="5063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984F002-0837-5347-8BEB-C54BD7228FB1}"/>
              </a:ext>
            </a:extLst>
          </p:cNvPr>
          <p:cNvSpPr/>
          <p:nvPr userDrawn="1"/>
        </p:nvSpPr>
        <p:spPr>
          <a:xfrm>
            <a:off x="781297" y="454909"/>
            <a:ext cx="167498" cy="167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A27E2A2-BC31-804E-BB02-2D2086ECA9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7135" y="1720995"/>
            <a:ext cx="8517731" cy="3476060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8000"/>
              </a:lnSpc>
              <a:buNone/>
              <a:defRPr sz="7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השיעור הבא יתחיל בשעה 09:00</a:t>
            </a:r>
            <a:endParaRPr lang="x-none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40473E13-CEF0-6945-8210-1865616E9834}"/>
              </a:ext>
            </a:extLst>
          </p:cNvPr>
          <p:cNvCxnSpPr>
            <a:cxnSpLocks/>
          </p:cNvCxnSpPr>
          <p:nvPr userDrawn="1"/>
        </p:nvCxnSpPr>
        <p:spPr>
          <a:xfrm>
            <a:off x="792994" y="5506727"/>
            <a:ext cx="138588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5893CC5-0B99-AA48-8797-A1AE8B9BB25D}"/>
              </a:ext>
            </a:extLst>
          </p:cNvPr>
          <p:cNvSpPr/>
          <p:nvPr userDrawn="1"/>
        </p:nvSpPr>
        <p:spPr>
          <a:xfrm rot="10800000">
            <a:off x="10905576" y="2286221"/>
            <a:ext cx="420158" cy="4201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FFB79051-D1F8-DB4C-8CE2-B840C1367395}"/>
              </a:ext>
            </a:extLst>
          </p:cNvPr>
          <p:cNvCxnSpPr>
            <a:cxnSpLocks/>
          </p:cNvCxnSpPr>
          <p:nvPr userDrawn="1"/>
        </p:nvCxnSpPr>
        <p:spPr>
          <a:xfrm>
            <a:off x="408495" y="6252973"/>
            <a:ext cx="281547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E418D07-B679-C54B-9CD1-5F261DF50C67}"/>
              </a:ext>
            </a:extLst>
          </p:cNvPr>
          <p:cNvCxnSpPr>
            <a:cxnSpLocks/>
          </p:cNvCxnSpPr>
          <p:nvPr userDrawn="1"/>
        </p:nvCxnSpPr>
        <p:spPr>
          <a:xfrm>
            <a:off x="-678730" y="6456415"/>
            <a:ext cx="345536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086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19FF2F-AD99-8940-B3DB-80EE856E32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r">
              <a:defRPr sz="65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1 של תבנית בסיס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119D81D-1706-9941-B45F-F0F533FFFF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להוסיף סגנון טקסט של תבנית בסיס</a:t>
            </a:r>
            <a:endParaRPr lang="x-none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FDB58097-F302-3649-B2E1-029008F6561C}"/>
              </a:ext>
            </a:extLst>
          </p:cNvPr>
          <p:cNvCxnSpPr>
            <a:cxnSpLocks/>
          </p:cNvCxnSpPr>
          <p:nvPr userDrawn="1"/>
        </p:nvCxnSpPr>
        <p:spPr>
          <a:xfrm>
            <a:off x="-874997" y="6429575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B999AA46-1CB5-874E-9A29-A46F83C4265B}"/>
              </a:ext>
            </a:extLst>
          </p:cNvPr>
          <p:cNvGrpSpPr/>
          <p:nvPr userDrawn="1"/>
        </p:nvGrpSpPr>
        <p:grpSpPr>
          <a:xfrm>
            <a:off x="1313047" y="356936"/>
            <a:ext cx="10574153" cy="506326"/>
            <a:chOff x="1313047" y="356936"/>
            <a:chExt cx="10574153" cy="506326"/>
          </a:xfrm>
        </p:grpSpPr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53E848D2-E902-8E48-8E39-E234837A5A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313047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5CECEF66-2D66-5B47-8C7C-C84EB3E17317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C83E5EA1-0D3D-AF48-B7D6-9CBBB2978A34}"/>
                </a:ext>
              </a:extLst>
            </p:cNvPr>
            <p:cNvSpPr/>
            <p:nvPr userDrawn="1"/>
          </p:nvSpPr>
          <p:spPr>
            <a:xfrm>
              <a:off x="131304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D1C499B5-5ABC-AD4E-8DEE-B3E41AD11667}"/>
              </a:ext>
            </a:extLst>
          </p:cNvPr>
          <p:cNvGrpSpPr/>
          <p:nvPr userDrawn="1"/>
        </p:nvGrpSpPr>
        <p:grpSpPr>
          <a:xfrm>
            <a:off x="7685986" y="6410721"/>
            <a:ext cx="4506014" cy="481337"/>
            <a:chOff x="5231876" y="2677211"/>
            <a:chExt cx="4506014" cy="481337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8F7E6D63-6B3C-C547-8E28-4EDC165F5AD7}"/>
                </a:ext>
              </a:extLst>
            </p:cNvPr>
            <p:cNvSpPr/>
            <p:nvPr userDrawn="1"/>
          </p:nvSpPr>
          <p:spPr>
            <a:xfrm>
              <a:off x="5231876" y="2902420"/>
              <a:ext cx="4116884" cy="2561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EB5C1F07-896D-A04A-BB42-4C33B5448FED}"/>
                </a:ext>
              </a:extLst>
            </p:cNvPr>
            <p:cNvSpPr/>
            <p:nvPr userDrawn="1"/>
          </p:nvSpPr>
          <p:spPr>
            <a:xfrm>
              <a:off x="5937332" y="2677211"/>
              <a:ext cx="3800558" cy="2252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1226794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721035" y="901758"/>
            <a:ext cx="10586646" cy="5681719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11EE242-3A2B-9B46-87B2-AC191ECB6960}"/>
              </a:ext>
            </a:extLst>
          </p:cNvPr>
          <p:cNvGrpSpPr/>
          <p:nvPr userDrawn="1"/>
        </p:nvGrpSpPr>
        <p:grpSpPr>
          <a:xfrm>
            <a:off x="781297" y="356936"/>
            <a:ext cx="11105903" cy="506326"/>
            <a:chOff x="781297" y="356936"/>
            <a:chExt cx="11105903" cy="506326"/>
          </a:xfrm>
        </p:grpSpPr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C0C7E103-ACCC-DA43-9E9D-6FB906FA4F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76949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54E9F80F-CF67-664D-B4F4-0CA7DCACB628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B1FEACB6-175B-044B-8C0D-3451E638ABE1}"/>
                </a:ext>
              </a:extLst>
            </p:cNvPr>
            <p:cNvSpPr/>
            <p:nvPr userDrawn="1"/>
          </p:nvSpPr>
          <p:spPr>
            <a:xfrm>
              <a:off x="78129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DFC3CB68-EE0C-7E46-A86B-DBBE43BD0866}"/>
              </a:ext>
            </a:extLst>
          </p:cNvPr>
          <p:cNvGrpSpPr/>
          <p:nvPr userDrawn="1"/>
        </p:nvGrpSpPr>
        <p:grpSpPr>
          <a:xfrm>
            <a:off x="-8156196" y="6042094"/>
            <a:ext cx="10328539" cy="167498"/>
            <a:chOff x="10668248" y="5893696"/>
            <a:chExt cx="10328539" cy="16749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128185FB-96F6-194C-96FC-5664DB14E1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51997" y="5977445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81E94E79-9670-0743-916C-74F7BDE1C276}"/>
                </a:ext>
              </a:extLst>
            </p:cNvPr>
            <p:cNvSpPr/>
            <p:nvPr userDrawn="1"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EAD82FA-6CD0-454D-9BDB-225121E5526F}"/>
              </a:ext>
            </a:extLst>
          </p:cNvPr>
          <p:cNvSpPr/>
          <p:nvPr userDrawn="1"/>
        </p:nvSpPr>
        <p:spPr>
          <a:xfrm rot="10800000">
            <a:off x="11513458" y="721339"/>
            <a:ext cx="235719" cy="23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433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8E8959C-707A-374D-A37D-F0431F277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-7354566" y="2026507"/>
            <a:ext cx="5045676" cy="50289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8B22E21-BB18-2544-AECC-B480F0F96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12947248" y="-3969273"/>
            <a:ext cx="5045676" cy="50289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3E25FC14-1447-894C-9B3F-3393E44578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270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CB555B5A-6A6C-3E4C-ADAE-778B7D2D0359}"/>
              </a:ext>
            </a:extLst>
          </p:cNvPr>
          <p:cNvSpPr/>
          <p:nvPr userDrawn="1"/>
        </p:nvSpPr>
        <p:spPr>
          <a:xfrm>
            <a:off x="2090531" y="2902421"/>
            <a:ext cx="8636822" cy="12179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6C9C108D-DF17-D94D-B478-B1D39585A5A5}"/>
              </a:ext>
            </a:extLst>
          </p:cNvPr>
          <p:cNvSpPr/>
          <p:nvPr userDrawn="1"/>
        </p:nvSpPr>
        <p:spPr>
          <a:xfrm>
            <a:off x="5098472" y="1831503"/>
            <a:ext cx="5884533" cy="1070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483E9F71-40EC-904A-998B-27EBBD81B7D8}"/>
              </a:ext>
            </a:extLst>
          </p:cNvPr>
          <p:cNvCxnSpPr>
            <a:cxnSpLocks/>
          </p:cNvCxnSpPr>
          <p:nvPr userDrawn="1"/>
        </p:nvCxnSpPr>
        <p:spPr>
          <a:xfrm>
            <a:off x="7156173" y="1639956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1DA4F9E-AC5E-4E44-B0D3-AD506CC1F2FB}"/>
              </a:ext>
            </a:extLst>
          </p:cNvPr>
          <p:cNvSpPr/>
          <p:nvPr userDrawn="1"/>
        </p:nvSpPr>
        <p:spPr>
          <a:xfrm rot="16200000">
            <a:off x="10880058" y="2083803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F4CCDBE2-FBDE-6C46-8010-3BEB4D38025B}"/>
              </a:ext>
            </a:extLst>
          </p:cNvPr>
          <p:cNvCxnSpPr>
            <a:cxnSpLocks/>
          </p:cNvCxnSpPr>
          <p:nvPr userDrawn="1"/>
        </p:nvCxnSpPr>
        <p:spPr>
          <a:xfrm>
            <a:off x="2090531" y="4989650"/>
            <a:ext cx="506564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8">
            <a:extLst>
              <a:ext uri="{FF2B5EF4-FFF2-40B4-BE49-F238E27FC236}">
                <a16:creationId xmlns="" xmlns:a16="http://schemas.microsoft.com/office/drawing/2014/main" id="{81A4514E-A493-F241-AC14-15585885E0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65199" y="3025258"/>
            <a:ext cx="7816850" cy="1067468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שיעור חשבון לכיתה א</a:t>
            </a:r>
            <a:endParaRPr lang="x-none" dirty="0"/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3722B399-0C27-314C-A9E5-A4C6E23B0F40}"/>
              </a:ext>
            </a:extLst>
          </p:cNvPr>
          <p:cNvGrpSpPr/>
          <p:nvPr userDrawn="1"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357199CA-CF9F-2040-A14F-9134F717DA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65A931FB-F43D-E449-8EC5-C53927BF0CA6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מדינת ישראל</a:t>
              </a:r>
            </a:p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משרד החינוך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9A49B985-D8AE-614D-A6BB-C3608106238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32187" y="886221"/>
            <a:ext cx="9150178" cy="2791691"/>
          </a:xfrm>
          <a:prstGeom prst="rect">
            <a:avLst/>
          </a:prstGeom>
        </p:spPr>
      </p:pic>
      <p:sp>
        <p:nvSpPr>
          <p:cNvPr id="34" name="Text Placeholder 3">
            <a:extLst>
              <a:ext uri="{FF2B5EF4-FFF2-40B4-BE49-F238E27FC236}">
                <a16:creationId xmlns="" xmlns:a16="http://schemas.microsoft.com/office/drawing/2014/main" id="{881B4E06-64FF-B845-9777-320E6F126B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30833" y="4419771"/>
            <a:ext cx="6411268" cy="649357"/>
          </a:xfrm>
        </p:spPr>
        <p:txBody>
          <a:bodyPr>
            <a:normAutofit/>
          </a:bodyPr>
          <a:lstStyle>
            <a:lvl1pPr marL="0" indent="0" algn="l" rtl="1">
              <a:buNone/>
              <a:defRPr lang="x-none" sz="3200" b="0" i="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e-IL" dirty="0"/>
              <a:t>נושא השיעור: הרחבת שברים</a:t>
            </a:r>
            <a:endParaRPr lang="x-none" dirty="0"/>
          </a:p>
        </p:txBody>
      </p:sp>
      <p:sp>
        <p:nvSpPr>
          <p:cNvPr id="35" name="Text Placeholder 4">
            <a:extLst>
              <a:ext uri="{FF2B5EF4-FFF2-40B4-BE49-F238E27FC236}">
                <a16:creationId xmlns="" xmlns:a16="http://schemas.microsoft.com/office/drawing/2014/main" id="{BA5F5BE6-034E-F841-A2F4-1C5B1EEE6E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6891" y="6148563"/>
            <a:ext cx="5099050" cy="560533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e-IL" dirty="0"/>
              <a:t>עם המורה: דנית כהן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23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רא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8E8959C-707A-374D-A37D-F0431F277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-7354566" y="2026507"/>
            <a:ext cx="5045676" cy="50289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8B22E21-BB18-2544-AECC-B480F0F96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12947248" y="-3969273"/>
            <a:ext cx="5045676" cy="50289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5A307165-DA22-2E48-AE86-B78F4110AE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3613B3B1-726C-944F-8CAD-1F3AF7A7034B}"/>
              </a:ext>
            </a:extLst>
          </p:cNvPr>
          <p:cNvCxnSpPr>
            <a:cxnSpLocks/>
          </p:cNvCxnSpPr>
          <p:nvPr userDrawn="1"/>
        </p:nvCxnSpPr>
        <p:spPr>
          <a:xfrm>
            <a:off x="7156173" y="1639956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0F5DAFE-647E-5C47-B77A-42DA94152FF1}"/>
              </a:ext>
            </a:extLst>
          </p:cNvPr>
          <p:cNvSpPr/>
          <p:nvPr userDrawn="1"/>
        </p:nvSpPr>
        <p:spPr>
          <a:xfrm rot="16200000">
            <a:off x="7721222" y="1537008"/>
            <a:ext cx="205896" cy="205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7F22374B-CE66-F844-8273-BE66100E5DC3}"/>
              </a:ext>
            </a:extLst>
          </p:cNvPr>
          <p:cNvCxnSpPr>
            <a:cxnSpLocks/>
          </p:cNvCxnSpPr>
          <p:nvPr userDrawn="1"/>
        </p:nvCxnSpPr>
        <p:spPr>
          <a:xfrm>
            <a:off x="4093266" y="4984979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838A16B6-C317-B44B-A5BB-C2442F733613}"/>
              </a:ext>
            </a:extLst>
          </p:cNvPr>
          <p:cNvCxnSpPr>
            <a:cxnSpLocks/>
          </p:cNvCxnSpPr>
          <p:nvPr userDrawn="1"/>
        </p:nvCxnSpPr>
        <p:spPr>
          <a:xfrm>
            <a:off x="4093266" y="2035982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30160307-BF93-B642-B885-52C1AEE617F6}"/>
              </a:ext>
            </a:extLst>
          </p:cNvPr>
          <p:cNvGrpSpPr/>
          <p:nvPr userDrawn="1"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F98B7E2E-690A-B74F-A361-DB3C1398C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23D367D3-E2A8-4A4A-953D-E858CA461A7D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מדינת ישראל</a:t>
              </a:r>
            </a:p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משרד החינוך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CF59D4F-A27F-1C45-8148-635F8893C9C9}"/>
              </a:ext>
            </a:extLst>
          </p:cNvPr>
          <p:cNvSpPr txBox="1"/>
          <p:nvPr userDrawn="1"/>
        </p:nvSpPr>
        <p:spPr>
          <a:xfrm>
            <a:off x="2210656" y="2447258"/>
            <a:ext cx="7770689" cy="1963485"/>
          </a:xfrm>
          <a:prstGeom prst="rect">
            <a:avLst/>
          </a:prstGeom>
          <a:solidFill>
            <a:schemeClr val="accent1"/>
          </a:solidFill>
        </p:spPr>
        <p:txBody>
          <a:bodyPr wrap="square" lIns="251999" tIns="251999" rIns="251999" bIns="251999" rtlCol="0" anchor="ctr">
            <a:spAutoFit/>
          </a:bodyPr>
          <a:lstStyle/>
          <a:p>
            <a:pPr marL="0" algn="ctr" defTabSz="914400" rtl="1" eaLnBrk="1" latinLnBrk="0" hangingPunct="1">
              <a:lnSpc>
                <a:spcPts val="6000"/>
              </a:lnSpc>
            </a:pPr>
            <a:r>
              <a:rPr lang="he-IL" sz="66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תודה שצפיתם בשידור</a:t>
            </a:r>
          </a:p>
          <a:p>
            <a:pPr marL="0" algn="ctr" defTabSz="914400" rtl="1" eaLnBrk="1" latinLnBrk="0" hangingPunct="1">
              <a:lnSpc>
                <a:spcPts val="6000"/>
              </a:lnSpc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הופק עבור משרד החינוך ע״י מטח</a:t>
            </a:r>
            <a:endParaRPr lang="x-none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730459D7-20E2-3642-98A9-F8CB285E36CD}"/>
              </a:ext>
            </a:extLst>
          </p:cNvPr>
          <p:cNvSpPr/>
          <p:nvPr userDrawn="1"/>
        </p:nvSpPr>
        <p:spPr>
          <a:xfrm>
            <a:off x="6692900" y="4828833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2247E01A-4A09-7641-BB58-BBF9194A53AE}"/>
              </a:ext>
            </a:extLst>
          </p:cNvPr>
          <p:cNvSpPr/>
          <p:nvPr userDrawn="1"/>
        </p:nvSpPr>
        <p:spPr>
          <a:xfrm>
            <a:off x="2431342" y="2371058"/>
            <a:ext cx="1524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9C4295D9-D842-7B4A-8FAF-A7CB7DC8D8DD}"/>
              </a:ext>
            </a:extLst>
          </p:cNvPr>
          <p:cNvSpPr/>
          <p:nvPr userDrawn="1"/>
        </p:nvSpPr>
        <p:spPr>
          <a:xfrm>
            <a:off x="9905144" y="4005877"/>
            <a:ext cx="152400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1286E97-B4B5-7A44-BA99-EFC8C200D63F}"/>
              </a:ext>
            </a:extLst>
          </p:cNvPr>
          <p:cNvSpPr txBox="1"/>
          <p:nvPr userDrawn="1"/>
        </p:nvSpPr>
        <p:spPr>
          <a:xfrm>
            <a:off x="3870376" y="6424726"/>
            <a:ext cx="44512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shutterstock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/com</a:t>
            </a:r>
            <a:r>
              <a:rPr lang="he-IL" sz="1500" dirty="0">
                <a:solidFill>
                  <a:schemeClr val="bg1"/>
                </a:solidFill>
                <a:latin typeface="Arial" panose="020B0604020202020204" pitchFamily="34" charset="0"/>
                <a:cs typeface="+mn-cs"/>
              </a:rPr>
              <a:t> איורים: </a:t>
            </a:r>
            <a:endParaRPr lang="x-none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74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מה נלמד הי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6FAD2F-8484-6F41-A7DB-68F52EBF0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046" y="376561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מה נלמד היום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40BC21-AC41-C940-AECD-AA7CACFED78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accent2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 עם בולט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BF17BF2D-5C56-2347-98A3-34A4F9603254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9AEDD64D-1669-CC4D-A40D-F4C1654A152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71EEFE9A-A5D8-E143-B1EA-0A48F46D9FBA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8E9E340-F138-444F-A3A8-C621C8A24CE1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D763B7A-9108-A148-9406-56F54986D02B}"/>
              </a:ext>
            </a:extLst>
          </p:cNvPr>
          <p:cNvGrpSpPr/>
          <p:nvPr userDrawn="1"/>
        </p:nvGrpSpPr>
        <p:grpSpPr>
          <a:xfrm rot="10800000">
            <a:off x="8177063" y="10623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CF173E8D-1DC7-EA46-A2CF-77F707D4A4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C61244C7-240F-A94A-B142-2E9C0513EF6E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D1914BA5-ACCC-6D44-863F-9400125B1812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</p:grpSp>
    </p:spTree>
    <p:extLst>
      <p:ext uri="{BB962C8B-B14F-4D97-AF65-F5344CB8AC3E}">
        <p14:creationId xmlns:p14="http://schemas.microsoft.com/office/powerpoint/2010/main" val="264228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להביא לשיעור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D53EEE-2C1E-B542-8225-9153493AC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מה להביא לשיעור?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A3C51F2-91FC-CF4D-8D50-E0D4C4B121D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741679"/>
            <a:ext cx="5157787" cy="3684588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 עם בולט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9B1B37A-1CA3-A240-A716-DD9A47540C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741679"/>
            <a:ext cx="5183188" cy="3684588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 עם בולט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7430CA40-3AE6-8C40-B628-3B8B63BD0A0E}"/>
              </a:ext>
            </a:extLst>
          </p:cNvPr>
          <p:cNvGrpSpPr/>
          <p:nvPr userDrawn="1"/>
        </p:nvGrpSpPr>
        <p:grpSpPr>
          <a:xfrm>
            <a:off x="1785665" y="181572"/>
            <a:ext cx="10244790" cy="506326"/>
            <a:chOff x="1748087" y="356936"/>
            <a:chExt cx="10244790" cy="50632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DB534642-3CB6-A445-AA80-E1A2A04DB3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48087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27F0647F-5897-294F-87FC-777F34105B01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BCB72AB-9511-E340-859E-BC49A5D471A5}"/>
              </a:ext>
            </a:extLst>
          </p:cNvPr>
          <p:cNvSpPr/>
          <p:nvPr userDrawn="1"/>
        </p:nvSpPr>
        <p:spPr>
          <a:xfrm rot="10800000">
            <a:off x="11819101" y="314134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220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קניית יד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3D0ADF1-D847-284D-AE47-771521E2B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244" b="63870"/>
          <a:stretch/>
        </p:blipFill>
        <p:spPr>
          <a:xfrm>
            <a:off x="0" y="0"/>
            <a:ext cx="12192000" cy="163809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90" y="663126"/>
            <a:ext cx="8280000" cy="720000"/>
          </a:xfrm>
          <a:solidFill>
            <a:schemeClr val="accent1"/>
          </a:solidFill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הקניית ידע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35BD9B8B-E13B-EB49-B17F-97A61BE20F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1638" y="1928813"/>
            <a:ext cx="9572625" cy="384492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he-IL" dirty="0"/>
              <a:t>לחץ להוסיף סגנון טקסט גדול של תבנית בסיס</a:t>
            </a:r>
            <a:endParaRPr lang="x-none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F19C3E0-9540-994D-9F88-1AA758EA24E6}"/>
              </a:ext>
            </a:extLst>
          </p:cNvPr>
          <p:cNvSpPr/>
          <p:nvPr userDrawn="1"/>
        </p:nvSpPr>
        <p:spPr>
          <a:xfrm rot="162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5731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D02076BD-5D7C-FB4F-A698-C5362F42F443}"/>
              </a:ext>
            </a:extLst>
          </p:cNvPr>
          <p:cNvCxnSpPr>
            <a:cxnSpLocks/>
          </p:cNvCxnSpPr>
          <p:nvPr userDrawn="1"/>
        </p:nvCxnSpPr>
        <p:spPr>
          <a:xfrm>
            <a:off x="9092667" y="352323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CC66965-9479-AB40-A1AD-3AFCE0BDB4B6}"/>
              </a:ext>
            </a:extLst>
          </p:cNvPr>
          <p:cNvSpPr/>
          <p:nvPr userDrawn="1"/>
        </p:nvSpPr>
        <p:spPr>
          <a:xfrm rot="16200000">
            <a:off x="8989719" y="249375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תרגול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ts val="31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lang="en-US" sz="2800" b="0" i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ts val="31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ts val="31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ts val="31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03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מצגת מלאה ב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D53EEE-2C1E-B542-8225-9153493AC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המשך תרגול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9D2555F-AC29-CF40-A900-4B11F74D3B6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סגנון כותרת 3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A3C51F2-91FC-CF4D-8D50-E0D4C4B121D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עם בולט של תבנית בסיס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A3758F3-DA41-7043-A36A-300D6DD6B73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סגנון כותרת 3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9B1B37A-1CA3-A240-A716-DD9A47540C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עם בולט של תבנית בסיס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7430CA40-3AE6-8C40-B628-3B8B63BD0A0E}"/>
              </a:ext>
            </a:extLst>
          </p:cNvPr>
          <p:cNvGrpSpPr/>
          <p:nvPr userDrawn="1"/>
        </p:nvGrpSpPr>
        <p:grpSpPr>
          <a:xfrm>
            <a:off x="1489765" y="181572"/>
            <a:ext cx="10435013" cy="506326"/>
            <a:chOff x="1452187" y="356936"/>
            <a:chExt cx="10435013" cy="50632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DB534642-3CB6-A445-AA80-E1A2A04DB3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52187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27F0647F-5897-294F-87FC-777F34105B01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BCB72AB-9511-E340-859E-BC49A5D471A5}"/>
              </a:ext>
            </a:extLst>
          </p:cNvPr>
          <p:cNvSpPr/>
          <p:nvPr userDrawn="1"/>
        </p:nvSpPr>
        <p:spPr>
          <a:xfrm rot="10800000">
            <a:off x="11819101" y="314134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322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פתר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D02076BD-5D7C-FB4F-A698-C5362F42F443}"/>
              </a:ext>
            </a:extLst>
          </p:cNvPr>
          <p:cNvCxnSpPr>
            <a:cxnSpLocks/>
          </p:cNvCxnSpPr>
          <p:nvPr userDrawn="1"/>
        </p:nvCxnSpPr>
        <p:spPr>
          <a:xfrm>
            <a:off x="9092667" y="352323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CC66965-9479-AB40-A1AD-3AFCE0BDB4B6}"/>
              </a:ext>
            </a:extLst>
          </p:cNvPr>
          <p:cNvSpPr/>
          <p:nvPr userDrawn="1"/>
        </p:nvSpPr>
        <p:spPr>
          <a:xfrm rot="16200000">
            <a:off x="8989719" y="249375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פתרון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65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E68C25B-25BC-3D44-BF1A-D4FCCE68B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dirty="0"/>
              <a:t>כותרת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74985F-A51E-924E-9310-276896888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4006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73" r:id="rId3"/>
    <p:sldLayoutId id="2147483650" r:id="rId4"/>
    <p:sldLayoutId id="2147483653" r:id="rId5"/>
    <p:sldLayoutId id="2147483666" r:id="rId6"/>
    <p:sldLayoutId id="2147483652" r:id="rId7"/>
    <p:sldLayoutId id="2147483667" r:id="rId8"/>
    <p:sldLayoutId id="2147483669" r:id="rId9"/>
    <p:sldLayoutId id="2147483670" r:id="rId10"/>
    <p:sldLayoutId id="2147483671" r:id="rId11"/>
    <p:sldLayoutId id="2147483668" r:id="rId12"/>
    <p:sldLayoutId id="2147483665" r:id="rId13"/>
    <p:sldLayoutId id="2147483657" r:id="rId14"/>
    <p:sldLayoutId id="2147483664" r:id="rId15"/>
    <p:sldLayoutId id="2147483661" r:id="rId16"/>
    <p:sldLayoutId id="2147483649" r:id="rId17"/>
    <p:sldLayoutId id="2147483663" r:id="rId1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 Hebrew" pitchFamily="2" charset="-79"/>
          <a:ea typeface="+mn-ea"/>
          <a:cs typeface="Open Sans Hebrew" pitchFamily="2" charset="-79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 Hebrew" pitchFamily="2" charset="-79"/>
          <a:ea typeface="+mn-ea"/>
          <a:cs typeface="Open Sans Hebrew" pitchFamily="2" charset="-79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 Hebrew" pitchFamily="2" charset="-79"/>
          <a:ea typeface="+mn-ea"/>
          <a:cs typeface="Open Sans Hebrew" pitchFamily="2" charset="-79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 Hebrew" pitchFamily="2" charset="-79"/>
          <a:ea typeface="+mn-ea"/>
          <a:cs typeface="Open Sans Hebrew" pitchFamily="2" charset="-79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 Hebrew" pitchFamily="2" charset="-79"/>
          <a:ea typeface="+mn-ea"/>
          <a:cs typeface="Open Sans Hebrew" pitchFamily="2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7083" userDrawn="1">
          <p15:clr>
            <a:srgbClr val="F26B43"/>
          </p15:clr>
        </p15:guide>
        <p15:guide id="2" orient="horz" pos="7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CTJq4J6B4nw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A8353E3-2652-3F44-939F-0BCFCA29D2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876" y="3025258"/>
            <a:ext cx="8222173" cy="1067468"/>
          </a:xfrm>
        </p:spPr>
        <p:txBody>
          <a:bodyPr>
            <a:normAutofit fontScale="70000" lnSpcReduction="20000"/>
          </a:bodyPr>
          <a:lstStyle/>
          <a:p>
            <a:r>
              <a:rPr lang="ar-SA" b="1" dirty="0"/>
              <a:t>درس رياضيّات للص</a:t>
            </a:r>
            <a:r>
              <a:rPr lang="ar-SY" b="1" dirty="0"/>
              <a:t>فوف الرابع </a:t>
            </a:r>
            <a:r>
              <a:rPr lang="ar-SY" b="1" dirty="0" smtClean="0"/>
              <a:t>حتى السادس</a:t>
            </a:r>
            <a:endParaRPr lang="x-none" b="1" dirty="0"/>
          </a:p>
          <a:p>
            <a:endParaRPr lang="x-none" b="1" dirty="0"/>
          </a:p>
        </p:txBody>
      </p: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E2ECD639-8970-3D4B-AC28-B74B56B940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7655" y="4419771"/>
            <a:ext cx="7020386" cy="649357"/>
          </a:xfrm>
        </p:spPr>
        <p:txBody>
          <a:bodyPr>
            <a:noAutofit/>
          </a:bodyPr>
          <a:lstStyle/>
          <a:p>
            <a:pPr algn="r"/>
            <a:r>
              <a:rPr lang="ar-SA" b="1" dirty="0"/>
              <a:t>موضوع الدرس</a:t>
            </a:r>
            <a:r>
              <a:rPr lang="he-IL" b="1" dirty="0"/>
              <a:t>: </a:t>
            </a:r>
            <a:r>
              <a:rPr lang="ar-SY" b="1" dirty="0"/>
              <a:t>المربع والمستطيل علاقة احتواء</a:t>
            </a:r>
            <a:endParaRPr lang="x-none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F316A64C-005C-F64F-B02E-13F57DD4C7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6890" y="6148563"/>
            <a:ext cx="11363629" cy="560533"/>
          </a:xfrm>
        </p:spPr>
        <p:txBody>
          <a:bodyPr>
            <a:normAutofit/>
          </a:bodyPr>
          <a:lstStyle/>
          <a:p>
            <a:pPr algn="r"/>
            <a:r>
              <a:rPr lang="ar-SA" dirty="0"/>
              <a:t>الرجاء تزوّدوا بـ </a:t>
            </a:r>
            <a:r>
              <a:rPr lang="he-IL" dirty="0"/>
              <a:t>_</a:t>
            </a:r>
            <a:r>
              <a:rPr lang="ar-SY" dirty="0"/>
              <a:t>ورقة بيضاء </a:t>
            </a:r>
            <a:r>
              <a:rPr lang="en-US" dirty="0"/>
              <a:t>A4</a:t>
            </a:r>
            <a:r>
              <a:rPr lang="ar-SY" dirty="0"/>
              <a:t>, دفتر حساب, مقص, الوان, </a:t>
            </a:r>
            <a:r>
              <a:rPr lang="ar-SY" dirty="0" err="1"/>
              <a:t>ممحاه</a:t>
            </a:r>
            <a:r>
              <a:rPr lang="ar-SY" dirty="0"/>
              <a:t>, قلم رصاص. </a:t>
            </a:r>
            <a:endParaRPr lang="x-none" dirty="0"/>
          </a:p>
        </p:txBody>
      </p:sp>
      <p:pic>
        <p:nvPicPr>
          <p:cNvPr id="148" name="Picture 147">
            <a:extLst>
              <a:ext uri="{FF2B5EF4-FFF2-40B4-BE49-F238E27FC236}">
                <a16:creationId xmlns="" xmlns:a16="http://schemas.microsoft.com/office/drawing/2014/main" id="{F813B7AB-6F21-3441-8779-6DAF0C6E3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894709">
            <a:off x="3733675" y="632278"/>
            <a:ext cx="658648" cy="2212383"/>
          </a:xfrm>
          <a:prstGeom prst="rect">
            <a:avLst/>
          </a:prstGeom>
        </p:spPr>
      </p:pic>
      <p:sp>
        <p:nvSpPr>
          <p:cNvPr id="6" name="Text Placeholder 17">
            <a:extLst>
              <a:ext uri="{FF2B5EF4-FFF2-40B4-BE49-F238E27FC236}">
                <a16:creationId xmlns="" xmlns:a16="http://schemas.microsoft.com/office/drawing/2014/main" id="{E2ECD639-8970-3D4B-AC28-B74B56B9409F}"/>
              </a:ext>
            </a:extLst>
          </p:cNvPr>
          <p:cNvSpPr txBox="1">
            <a:spLocks/>
          </p:cNvSpPr>
          <p:nvPr/>
        </p:nvSpPr>
        <p:spPr>
          <a:xfrm>
            <a:off x="0" y="5069128"/>
            <a:ext cx="7178041" cy="6493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lang="x-none" sz="3200" b="0" i="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Y" sz="4000" b="1" dirty="0"/>
              <a:t>مع مرشدة الرياضيات</a:t>
            </a:r>
            <a:r>
              <a:rPr lang="he-IL" sz="4000" b="1" dirty="0"/>
              <a:t>: </a:t>
            </a:r>
            <a:r>
              <a:rPr lang="ar-SY" sz="4000" b="1" dirty="0"/>
              <a:t>عليا أيوب حلبي</a:t>
            </a:r>
            <a:endParaRPr lang="he-IL" sz="4000" b="1" dirty="0"/>
          </a:p>
        </p:txBody>
      </p:sp>
      <p:sp>
        <p:nvSpPr>
          <p:cNvPr id="2" name="מלבן 1">
            <a:extLst>
              <a:ext uri="{FF2B5EF4-FFF2-40B4-BE49-F238E27FC236}">
                <a16:creationId xmlns="" xmlns:a16="http://schemas.microsoft.com/office/drawing/2014/main" id="{FD2F8C93-3FB3-4534-9C4B-BEBB9949F13D}"/>
              </a:ext>
            </a:extLst>
          </p:cNvPr>
          <p:cNvSpPr/>
          <p:nvPr/>
        </p:nvSpPr>
        <p:spPr>
          <a:xfrm>
            <a:off x="5462337" y="2129589"/>
            <a:ext cx="5197642" cy="5605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B851607-E157-47CE-860B-77E0A93DD1B8}"/>
              </a:ext>
            </a:extLst>
          </p:cNvPr>
          <p:cNvSpPr txBox="1"/>
          <p:nvPr/>
        </p:nvSpPr>
        <p:spPr>
          <a:xfrm>
            <a:off x="5811854" y="1979222"/>
            <a:ext cx="449860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4800" dirty="0">
                <a:solidFill>
                  <a:schemeClr val="bg1"/>
                </a:solidFill>
              </a:rPr>
              <a:t>منظومة بثّ قُطريّة</a:t>
            </a:r>
            <a:endParaRPr lang="he-IL" sz="4800" dirty="0">
              <a:solidFill>
                <a:schemeClr val="bg1"/>
              </a:solidFill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8246965" y="5069128"/>
            <a:ext cx="256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SA" sz="1800" kern="1200" dirty="0">
                <a:solidFill>
                  <a:srgbClr val="424242"/>
                </a:solidFill>
                <a:effectLst/>
                <a:latin typeface="Calibri"/>
                <a:ea typeface="+mn-ea"/>
                <a:cs typeface="Arial"/>
              </a:rPr>
              <a:t>رابط للدّرس المصوّر: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</a:pPr>
            <a:r>
              <a:rPr lang="en-US" sz="1200" dirty="0">
                <a:effectLst/>
                <a:latin typeface="Times New Roman"/>
                <a:ea typeface="Times New Roman"/>
              </a:rPr>
              <a:t> </a:t>
            </a:r>
            <a:r>
              <a:rPr lang="en-US" sz="1200" dirty="0">
                <a:latin typeface="Times New Roman"/>
                <a:ea typeface="Times New Roman"/>
                <a:hlinkClick r:id="rId4"/>
              </a:rPr>
              <a:t>https://youtu.be/CTJq4J6B4nw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795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67123347-5542-4D7E-ACEB-33474B2F5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/>
              <a:t>الان نتعلم:</a:t>
            </a:r>
            <a:endParaRPr lang="he-IL" b="1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="" xmlns:a16="http://schemas.microsoft.com/office/drawing/2014/main" id="{693D5913-5EB0-4D2A-A83F-49F84A391D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0160" y="1715453"/>
            <a:ext cx="10081430" cy="3844925"/>
          </a:xfrm>
        </p:spPr>
        <p:txBody>
          <a:bodyPr>
            <a:noAutofit/>
          </a:bodyPr>
          <a:lstStyle/>
          <a:p>
            <a:pPr algn="r"/>
            <a:r>
              <a:rPr lang="ar-SY" sz="4000" dirty="0"/>
              <a:t>بعد قيامنا ببحث لصفات كل من المربع والمستطيل هيا بنا نعرف كل منهما:</a:t>
            </a:r>
          </a:p>
          <a:p>
            <a:pPr algn="r"/>
            <a:endParaRPr lang="ar-SY" sz="4000" dirty="0"/>
          </a:p>
          <a:p>
            <a:pPr algn="r"/>
            <a:r>
              <a:rPr lang="ar-SY" sz="5400" b="1" dirty="0"/>
              <a:t>المربع:</a:t>
            </a:r>
            <a:r>
              <a:rPr lang="ar-SY" sz="4000" b="1" dirty="0"/>
              <a:t> </a:t>
            </a:r>
            <a:r>
              <a:rPr lang="ar-SY" sz="4000" dirty="0"/>
              <a:t>شكل رباعي جميع </a:t>
            </a:r>
            <a:r>
              <a:rPr lang="ar-SY" sz="4000" b="1" dirty="0"/>
              <a:t>اضلاعه متساوية وزواياه قائمة</a:t>
            </a:r>
            <a:r>
              <a:rPr lang="ar-SY" sz="4000" dirty="0"/>
              <a:t>.</a:t>
            </a:r>
          </a:p>
          <a:p>
            <a:pPr algn="r"/>
            <a:endParaRPr lang="ar-SY" sz="4000" dirty="0"/>
          </a:p>
          <a:p>
            <a:pPr algn="r"/>
            <a:r>
              <a:rPr lang="ar-SY" sz="5400" b="1" dirty="0"/>
              <a:t>المستطيل</a:t>
            </a:r>
            <a:r>
              <a:rPr lang="ar-SY" sz="4000" b="1" dirty="0"/>
              <a:t>: </a:t>
            </a:r>
            <a:r>
              <a:rPr lang="ar-SY" sz="4000" dirty="0"/>
              <a:t>شكل رباعي </a:t>
            </a:r>
            <a:r>
              <a:rPr lang="ar-SY" sz="4000" b="1" dirty="0"/>
              <a:t>كل زواياه قائمة</a:t>
            </a:r>
            <a:r>
              <a:rPr lang="ar-SY" sz="4000" dirty="0"/>
              <a:t>.</a:t>
            </a:r>
          </a:p>
          <a:p>
            <a:pPr algn="r"/>
            <a:r>
              <a:rPr lang="ar-SY" sz="4000" dirty="0"/>
              <a:t/>
            </a:r>
            <a:br>
              <a:rPr lang="ar-SY" sz="4000" dirty="0"/>
            </a:br>
            <a:r>
              <a:rPr lang="ar-SY" sz="4000" dirty="0"/>
              <a:t> </a:t>
            </a:r>
            <a:endParaRPr lang="he-IL" sz="4000" dirty="0"/>
          </a:p>
          <a:p>
            <a:pPr algn="r"/>
            <a:r>
              <a:rPr lang="he-IL" sz="4000" dirty="0"/>
              <a:t/>
            </a:r>
            <a:br>
              <a:rPr lang="he-IL" sz="4000" dirty="0"/>
            </a:br>
            <a:endParaRPr lang="he-IL" sz="4000" dirty="0"/>
          </a:p>
        </p:txBody>
      </p:sp>
      <p:pic>
        <p:nvPicPr>
          <p:cNvPr id="4" name="תמונה 3">
            <a:extLst>
              <a:ext uri="{FF2B5EF4-FFF2-40B4-BE49-F238E27FC236}">
                <a16:creationId xmlns="" xmlns:a16="http://schemas.microsoft.com/office/drawing/2014/main" id="{29B7D529-332A-417C-92E4-C60AFBCF0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33195">
            <a:off x="707326" y="247999"/>
            <a:ext cx="735452" cy="155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1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54B21EF0-A08C-47E5-A783-081672056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688" y="182880"/>
            <a:ext cx="6596902" cy="931531"/>
          </a:xfrm>
        </p:spPr>
        <p:txBody>
          <a:bodyPr>
            <a:normAutofit/>
          </a:bodyPr>
          <a:lstStyle/>
          <a:p>
            <a:pPr algn="ctr"/>
            <a:r>
              <a:rPr lang="ar-SY" sz="5400" b="1" dirty="0"/>
              <a:t>اشكال رباعية زواياها قائمة</a:t>
            </a:r>
            <a:endParaRPr lang="he-IL" sz="5400" b="1" dirty="0"/>
          </a:p>
        </p:txBody>
      </p:sp>
      <p:sp>
        <p:nvSpPr>
          <p:cNvPr id="4" name="אליפסה 3">
            <a:extLst>
              <a:ext uri="{FF2B5EF4-FFF2-40B4-BE49-F238E27FC236}">
                <a16:creationId xmlns="" xmlns:a16="http://schemas.microsoft.com/office/drawing/2014/main" id="{3B62E053-2662-4D98-8E2D-9360022005DC}"/>
              </a:ext>
            </a:extLst>
          </p:cNvPr>
          <p:cNvSpPr/>
          <p:nvPr/>
        </p:nvSpPr>
        <p:spPr>
          <a:xfrm>
            <a:off x="1661160" y="1446679"/>
            <a:ext cx="9784080" cy="4984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="" xmlns:a16="http://schemas.microsoft.com/office/drawing/2014/main" id="{22824D06-BFD3-4E41-9E3A-410AE014B148}"/>
              </a:ext>
            </a:extLst>
          </p:cNvPr>
          <p:cNvSpPr/>
          <p:nvPr/>
        </p:nvSpPr>
        <p:spPr>
          <a:xfrm>
            <a:off x="9539151" y="3080407"/>
            <a:ext cx="15240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>
            <a:extLst>
              <a:ext uri="{FF2B5EF4-FFF2-40B4-BE49-F238E27FC236}">
                <a16:creationId xmlns="" xmlns:a16="http://schemas.microsoft.com/office/drawing/2014/main" id="{26F29CBD-0EA2-4590-A578-A07EC167F72E}"/>
              </a:ext>
            </a:extLst>
          </p:cNvPr>
          <p:cNvSpPr/>
          <p:nvPr/>
        </p:nvSpPr>
        <p:spPr>
          <a:xfrm>
            <a:off x="7955320" y="4699957"/>
            <a:ext cx="7620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>
            <a:extLst>
              <a:ext uri="{FF2B5EF4-FFF2-40B4-BE49-F238E27FC236}">
                <a16:creationId xmlns="" xmlns:a16="http://schemas.microsoft.com/office/drawing/2014/main" id="{939C617E-F5CF-43F0-A03F-0A64F8DCBBB8}"/>
              </a:ext>
            </a:extLst>
          </p:cNvPr>
          <p:cNvSpPr/>
          <p:nvPr/>
        </p:nvSpPr>
        <p:spPr>
          <a:xfrm rot="796525">
            <a:off x="5319402" y="3267054"/>
            <a:ext cx="502920" cy="1021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>
            <a:extLst>
              <a:ext uri="{FF2B5EF4-FFF2-40B4-BE49-F238E27FC236}">
                <a16:creationId xmlns="" xmlns:a16="http://schemas.microsoft.com/office/drawing/2014/main" id="{C88AC035-E7A6-4BD2-8A0F-D8C8D0C30FA6}"/>
              </a:ext>
            </a:extLst>
          </p:cNvPr>
          <p:cNvSpPr/>
          <p:nvPr/>
        </p:nvSpPr>
        <p:spPr>
          <a:xfrm rot="19465224">
            <a:off x="2923485" y="3880811"/>
            <a:ext cx="888682" cy="502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>
            <a:extLst>
              <a:ext uri="{FF2B5EF4-FFF2-40B4-BE49-F238E27FC236}">
                <a16:creationId xmlns="" xmlns:a16="http://schemas.microsoft.com/office/drawing/2014/main" id="{ABF5BD1B-80CF-49D4-965E-FB23A34A4442}"/>
              </a:ext>
            </a:extLst>
          </p:cNvPr>
          <p:cNvSpPr/>
          <p:nvPr/>
        </p:nvSpPr>
        <p:spPr>
          <a:xfrm rot="18808794">
            <a:off x="7566010" y="3091511"/>
            <a:ext cx="502920" cy="4894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>
            <a:extLst>
              <a:ext uri="{FF2B5EF4-FFF2-40B4-BE49-F238E27FC236}">
                <a16:creationId xmlns="" xmlns:a16="http://schemas.microsoft.com/office/drawing/2014/main" id="{A9E447AC-441C-4CBB-9830-70944AC32E5A}"/>
              </a:ext>
            </a:extLst>
          </p:cNvPr>
          <p:cNvSpPr/>
          <p:nvPr/>
        </p:nvSpPr>
        <p:spPr>
          <a:xfrm rot="18324939">
            <a:off x="6580580" y="4592792"/>
            <a:ext cx="670560" cy="701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0">
            <a:extLst>
              <a:ext uri="{FF2B5EF4-FFF2-40B4-BE49-F238E27FC236}">
                <a16:creationId xmlns="" xmlns:a16="http://schemas.microsoft.com/office/drawing/2014/main" id="{C94C6316-5F49-4D36-B7DD-085B01C55590}"/>
              </a:ext>
            </a:extLst>
          </p:cNvPr>
          <p:cNvSpPr/>
          <p:nvPr/>
        </p:nvSpPr>
        <p:spPr>
          <a:xfrm rot="770333">
            <a:off x="6790273" y="5723673"/>
            <a:ext cx="762000" cy="246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>
            <a:extLst>
              <a:ext uri="{FF2B5EF4-FFF2-40B4-BE49-F238E27FC236}">
                <a16:creationId xmlns="" xmlns:a16="http://schemas.microsoft.com/office/drawing/2014/main" id="{FB4FF9B5-0324-4DA3-BAD0-1303535D3D3C}"/>
              </a:ext>
            </a:extLst>
          </p:cNvPr>
          <p:cNvSpPr/>
          <p:nvPr/>
        </p:nvSpPr>
        <p:spPr>
          <a:xfrm>
            <a:off x="7009698" y="1842884"/>
            <a:ext cx="701216" cy="655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>
            <a:extLst>
              <a:ext uri="{FF2B5EF4-FFF2-40B4-BE49-F238E27FC236}">
                <a16:creationId xmlns="" xmlns:a16="http://schemas.microsoft.com/office/drawing/2014/main" id="{F8743F52-57AA-459F-B375-A37C47FEF40A}"/>
              </a:ext>
            </a:extLst>
          </p:cNvPr>
          <p:cNvSpPr/>
          <p:nvPr/>
        </p:nvSpPr>
        <p:spPr>
          <a:xfrm rot="20615713">
            <a:off x="8069924" y="2139343"/>
            <a:ext cx="1294793" cy="3411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>
            <a:extLst>
              <a:ext uri="{FF2B5EF4-FFF2-40B4-BE49-F238E27FC236}">
                <a16:creationId xmlns="" xmlns:a16="http://schemas.microsoft.com/office/drawing/2014/main" id="{17C0887B-4D08-42BF-B299-7B00EC289456}"/>
              </a:ext>
            </a:extLst>
          </p:cNvPr>
          <p:cNvSpPr/>
          <p:nvPr/>
        </p:nvSpPr>
        <p:spPr>
          <a:xfrm>
            <a:off x="2799729" y="2739865"/>
            <a:ext cx="701216" cy="655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מלבן 22">
            <a:extLst>
              <a:ext uri="{FF2B5EF4-FFF2-40B4-BE49-F238E27FC236}">
                <a16:creationId xmlns="" xmlns:a16="http://schemas.microsoft.com/office/drawing/2014/main" id="{1B1BDCBA-E9E4-4CEB-8C55-84D24CFF3C9C}"/>
              </a:ext>
            </a:extLst>
          </p:cNvPr>
          <p:cNvSpPr/>
          <p:nvPr/>
        </p:nvSpPr>
        <p:spPr>
          <a:xfrm rot="18808794">
            <a:off x="5678739" y="5126282"/>
            <a:ext cx="502920" cy="4894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23">
            <a:extLst>
              <a:ext uri="{FF2B5EF4-FFF2-40B4-BE49-F238E27FC236}">
                <a16:creationId xmlns="" xmlns:a16="http://schemas.microsoft.com/office/drawing/2014/main" id="{A80BE7E2-2725-4EAE-8271-97E0CCBCD427}"/>
              </a:ext>
            </a:extLst>
          </p:cNvPr>
          <p:cNvSpPr/>
          <p:nvPr/>
        </p:nvSpPr>
        <p:spPr>
          <a:xfrm rot="18324939">
            <a:off x="5721148" y="2252978"/>
            <a:ext cx="670560" cy="701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 24">
            <a:extLst>
              <a:ext uri="{FF2B5EF4-FFF2-40B4-BE49-F238E27FC236}">
                <a16:creationId xmlns="" xmlns:a16="http://schemas.microsoft.com/office/drawing/2014/main" id="{90CD4EA5-D862-4849-89AF-CE98B3F249FF}"/>
              </a:ext>
            </a:extLst>
          </p:cNvPr>
          <p:cNvSpPr/>
          <p:nvPr/>
        </p:nvSpPr>
        <p:spPr>
          <a:xfrm>
            <a:off x="8595201" y="3669224"/>
            <a:ext cx="7620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מלבן 25">
            <a:extLst>
              <a:ext uri="{FF2B5EF4-FFF2-40B4-BE49-F238E27FC236}">
                <a16:creationId xmlns="" xmlns:a16="http://schemas.microsoft.com/office/drawing/2014/main" id="{B2FA11B2-EA14-4621-81A1-3259B7E6E08A}"/>
              </a:ext>
            </a:extLst>
          </p:cNvPr>
          <p:cNvSpPr/>
          <p:nvPr/>
        </p:nvSpPr>
        <p:spPr>
          <a:xfrm>
            <a:off x="4002688" y="2354287"/>
            <a:ext cx="762000" cy="713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מלבן 26">
            <a:extLst>
              <a:ext uri="{FF2B5EF4-FFF2-40B4-BE49-F238E27FC236}">
                <a16:creationId xmlns="" xmlns:a16="http://schemas.microsoft.com/office/drawing/2014/main" id="{CA414956-E406-4F50-81BF-EA02FDB2A4DE}"/>
              </a:ext>
            </a:extLst>
          </p:cNvPr>
          <p:cNvSpPr/>
          <p:nvPr/>
        </p:nvSpPr>
        <p:spPr>
          <a:xfrm>
            <a:off x="4146582" y="4685634"/>
            <a:ext cx="1075386" cy="10920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מלבן 27">
            <a:extLst>
              <a:ext uri="{FF2B5EF4-FFF2-40B4-BE49-F238E27FC236}">
                <a16:creationId xmlns="" xmlns:a16="http://schemas.microsoft.com/office/drawing/2014/main" id="{8926DD63-7FA0-490D-BABE-6CADD339DA4E}"/>
              </a:ext>
            </a:extLst>
          </p:cNvPr>
          <p:cNvSpPr/>
          <p:nvPr/>
        </p:nvSpPr>
        <p:spPr>
          <a:xfrm rot="20343766">
            <a:off x="6531784" y="3236100"/>
            <a:ext cx="633891" cy="655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279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54B21EF0-A08C-47E5-A783-081672056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116" y="204168"/>
            <a:ext cx="4366114" cy="1200246"/>
          </a:xfrm>
        </p:spPr>
        <p:txBody>
          <a:bodyPr>
            <a:noAutofit/>
          </a:bodyPr>
          <a:lstStyle/>
          <a:p>
            <a:pPr algn="ctr"/>
            <a:r>
              <a:rPr lang="ar-SY" sz="4000" b="1" dirty="0">
                <a:ea typeface="+mn-ea"/>
              </a:rPr>
              <a:t>المستطيل: شكل رباعي كل زواياه قائمة</a:t>
            </a:r>
            <a:endParaRPr lang="he-IL" sz="4000" b="1" dirty="0"/>
          </a:p>
        </p:txBody>
      </p:sp>
      <p:grpSp>
        <p:nvGrpSpPr>
          <p:cNvPr id="3" name="קבוצה 2">
            <a:extLst>
              <a:ext uri="{FF2B5EF4-FFF2-40B4-BE49-F238E27FC236}">
                <a16:creationId xmlns="" xmlns:a16="http://schemas.microsoft.com/office/drawing/2014/main" id="{A032EC12-7981-4FDC-B344-B5C1C0C4C4F4}"/>
              </a:ext>
            </a:extLst>
          </p:cNvPr>
          <p:cNvGrpSpPr/>
          <p:nvPr/>
        </p:nvGrpSpPr>
        <p:grpSpPr>
          <a:xfrm>
            <a:off x="7360920" y="1928813"/>
            <a:ext cx="4541520" cy="3844925"/>
            <a:chOff x="7360920" y="1928813"/>
            <a:chExt cx="4541520" cy="3844925"/>
          </a:xfrm>
        </p:grpSpPr>
        <p:sp>
          <p:nvSpPr>
            <p:cNvPr id="4" name="אליפסה 3">
              <a:extLst>
                <a:ext uri="{FF2B5EF4-FFF2-40B4-BE49-F238E27FC236}">
                  <a16:creationId xmlns="" xmlns:a16="http://schemas.microsoft.com/office/drawing/2014/main" id="{3B62E053-2662-4D98-8E2D-9360022005DC}"/>
                </a:ext>
              </a:extLst>
            </p:cNvPr>
            <p:cNvSpPr/>
            <p:nvPr/>
          </p:nvSpPr>
          <p:spPr>
            <a:xfrm>
              <a:off x="7360920" y="1928813"/>
              <a:ext cx="4541520" cy="38449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" name="מלבן 4">
              <a:extLst>
                <a:ext uri="{FF2B5EF4-FFF2-40B4-BE49-F238E27FC236}">
                  <a16:creationId xmlns="" xmlns:a16="http://schemas.microsoft.com/office/drawing/2014/main" id="{22824D06-BFD3-4E41-9E3A-410AE014B148}"/>
                </a:ext>
              </a:extLst>
            </p:cNvPr>
            <p:cNvSpPr/>
            <p:nvPr/>
          </p:nvSpPr>
          <p:spPr>
            <a:xfrm>
              <a:off x="9974469" y="3048000"/>
              <a:ext cx="1524000" cy="76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" name="מלבן 5">
              <a:extLst>
                <a:ext uri="{FF2B5EF4-FFF2-40B4-BE49-F238E27FC236}">
                  <a16:creationId xmlns="" xmlns:a16="http://schemas.microsoft.com/office/drawing/2014/main" id="{26F29CBD-0EA2-4590-A578-A07EC167F72E}"/>
                </a:ext>
              </a:extLst>
            </p:cNvPr>
            <p:cNvSpPr/>
            <p:nvPr/>
          </p:nvSpPr>
          <p:spPr>
            <a:xfrm>
              <a:off x="9120173" y="4649321"/>
              <a:ext cx="762000" cy="762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מלבן 6">
              <a:extLst>
                <a:ext uri="{FF2B5EF4-FFF2-40B4-BE49-F238E27FC236}">
                  <a16:creationId xmlns="" xmlns:a16="http://schemas.microsoft.com/office/drawing/2014/main" id="{939C617E-F5CF-43F0-A03F-0A64F8DCBBB8}"/>
                </a:ext>
              </a:extLst>
            </p:cNvPr>
            <p:cNvSpPr/>
            <p:nvPr/>
          </p:nvSpPr>
          <p:spPr>
            <a:xfrm rot="796525">
              <a:off x="9184835" y="3342009"/>
              <a:ext cx="502920" cy="10210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מלבן 7">
              <a:extLst>
                <a:ext uri="{FF2B5EF4-FFF2-40B4-BE49-F238E27FC236}">
                  <a16:creationId xmlns="" xmlns:a16="http://schemas.microsoft.com/office/drawing/2014/main" id="{C88AC035-E7A6-4BD2-8A0F-D8C8D0C30FA6}"/>
                </a:ext>
              </a:extLst>
            </p:cNvPr>
            <p:cNvSpPr/>
            <p:nvPr/>
          </p:nvSpPr>
          <p:spPr>
            <a:xfrm rot="19465224">
              <a:off x="10292128" y="4397861"/>
              <a:ext cx="888682" cy="502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מלבן 8">
              <a:extLst>
                <a:ext uri="{FF2B5EF4-FFF2-40B4-BE49-F238E27FC236}">
                  <a16:creationId xmlns="" xmlns:a16="http://schemas.microsoft.com/office/drawing/2014/main" id="{ABF5BD1B-80CF-49D4-965E-FB23A34A4442}"/>
                </a:ext>
              </a:extLst>
            </p:cNvPr>
            <p:cNvSpPr/>
            <p:nvPr/>
          </p:nvSpPr>
          <p:spPr>
            <a:xfrm rot="18808794">
              <a:off x="7984190" y="2888422"/>
              <a:ext cx="502920" cy="48945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מלבן 9">
              <a:extLst>
                <a:ext uri="{FF2B5EF4-FFF2-40B4-BE49-F238E27FC236}">
                  <a16:creationId xmlns="" xmlns:a16="http://schemas.microsoft.com/office/drawing/2014/main" id="{A9E447AC-441C-4CBB-9830-70944AC32E5A}"/>
                </a:ext>
              </a:extLst>
            </p:cNvPr>
            <p:cNvSpPr/>
            <p:nvPr/>
          </p:nvSpPr>
          <p:spPr>
            <a:xfrm rot="18324939">
              <a:off x="7932334" y="3781093"/>
              <a:ext cx="670560" cy="70172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מלבן 10">
              <a:extLst>
                <a:ext uri="{FF2B5EF4-FFF2-40B4-BE49-F238E27FC236}">
                  <a16:creationId xmlns="" xmlns:a16="http://schemas.microsoft.com/office/drawing/2014/main" id="{C94C6316-5F49-4D36-B7DD-085B01C55590}"/>
                </a:ext>
              </a:extLst>
            </p:cNvPr>
            <p:cNvSpPr/>
            <p:nvPr/>
          </p:nvSpPr>
          <p:spPr>
            <a:xfrm rot="770333">
              <a:off x="8113861" y="4897038"/>
              <a:ext cx="762000" cy="2462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" name="מלבן 15">
              <a:extLst>
                <a:ext uri="{FF2B5EF4-FFF2-40B4-BE49-F238E27FC236}">
                  <a16:creationId xmlns="" xmlns:a16="http://schemas.microsoft.com/office/drawing/2014/main" id="{FB4FF9B5-0324-4DA3-BAD0-1303535D3D3C}"/>
                </a:ext>
              </a:extLst>
            </p:cNvPr>
            <p:cNvSpPr/>
            <p:nvPr/>
          </p:nvSpPr>
          <p:spPr>
            <a:xfrm>
              <a:off x="8712318" y="2400458"/>
              <a:ext cx="701216" cy="65532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מלבן 16">
              <a:extLst>
                <a:ext uri="{FF2B5EF4-FFF2-40B4-BE49-F238E27FC236}">
                  <a16:creationId xmlns="" xmlns:a16="http://schemas.microsoft.com/office/drawing/2014/main" id="{F8743F52-57AA-459F-B375-A37C47FEF40A}"/>
                </a:ext>
              </a:extLst>
            </p:cNvPr>
            <p:cNvSpPr/>
            <p:nvPr/>
          </p:nvSpPr>
          <p:spPr>
            <a:xfrm rot="20615713">
              <a:off x="9613302" y="2414107"/>
              <a:ext cx="1294793" cy="3411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2" name="קבוצה 11">
            <a:extLst>
              <a:ext uri="{FF2B5EF4-FFF2-40B4-BE49-F238E27FC236}">
                <a16:creationId xmlns="" xmlns:a16="http://schemas.microsoft.com/office/drawing/2014/main" id="{8641B219-18E3-4A2A-B090-DCF23A2B6ABB}"/>
              </a:ext>
            </a:extLst>
          </p:cNvPr>
          <p:cNvGrpSpPr/>
          <p:nvPr/>
        </p:nvGrpSpPr>
        <p:grpSpPr>
          <a:xfrm>
            <a:off x="1234440" y="2056950"/>
            <a:ext cx="4541520" cy="3844925"/>
            <a:chOff x="1234440" y="2056950"/>
            <a:chExt cx="4541520" cy="3844925"/>
          </a:xfrm>
        </p:grpSpPr>
        <p:sp>
          <p:nvSpPr>
            <p:cNvPr id="15" name="אליפסה 14">
              <a:extLst>
                <a:ext uri="{FF2B5EF4-FFF2-40B4-BE49-F238E27FC236}">
                  <a16:creationId xmlns="" xmlns:a16="http://schemas.microsoft.com/office/drawing/2014/main" id="{CBB3DA60-4DB6-4B02-8B01-0F6AF3336D2C}"/>
                </a:ext>
              </a:extLst>
            </p:cNvPr>
            <p:cNvSpPr/>
            <p:nvPr/>
          </p:nvSpPr>
          <p:spPr>
            <a:xfrm>
              <a:off x="1234440" y="2056950"/>
              <a:ext cx="4541520" cy="38449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" name="מלבן 17">
              <a:extLst>
                <a:ext uri="{FF2B5EF4-FFF2-40B4-BE49-F238E27FC236}">
                  <a16:creationId xmlns="" xmlns:a16="http://schemas.microsoft.com/office/drawing/2014/main" id="{17C0887B-4D08-42BF-B299-7B00EC289456}"/>
                </a:ext>
              </a:extLst>
            </p:cNvPr>
            <p:cNvSpPr/>
            <p:nvPr/>
          </p:nvSpPr>
          <p:spPr>
            <a:xfrm>
              <a:off x="2998219" y="2477828"/>
              <a:ext cx="701216" cy="65532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" name="מלבן 22">
              <a:extLst>
                <a:ext uri="{FF2B5EF4-FFF2-40B4-BE49-F238E27FC236}">
                  <a16:creationId xmlns="" xmlns:a16="http://schemas.microsoft.com/office/drawing/2014/main" id="{1B1BDCBA-E9E4-4CEB-8C55-84D24CFF3C9C}"/>
                </a:ext>
              </a:extLst>
            </p:cNvPr>
            <p:cNvSpPr/>
            <p:nvPr/>
          </p:nvSpPr>
          <p:spPr>
            <a:xfrm rot="18808794">
              <a:off x="2702518" y="3756960"/>
              <a:ext cx="502920" cy="48945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4" name="מלבן 23">
              <a:extLst>
                <a:ext uri="{FF2B5EF4-FFF2-40B4-BE49-F238E27FC236}">
                  <a16:creationId xmlns="" xmlns:a16="http://schemas.microsoft.com/office/drawing/2014/main" id="{A80BE7E2-2725-4EAE-8271-97E0CCBCD427}"/>
                </a:ext>
              </a:extLst>
            </p:cNvPr>
            <p:cNvSpPr/>
            <p:nvPr/>
          </p:nvSpPr>
          <p:spPr>
            <a:xfrm rot="18324939">
              <a:off x="3887039" y="3423615"/>
              <a:ext cx="670560" cy="70172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5" name="מלבן 24">
              <a:extLst>
                <a:ext uri="{FF2B5EF4-FFF2-40B4-BE49-F238E27FC236}">
                  <a16:creationId xmlns="" xmlns:a16="http://schemas.microsoft.com/office/drawing/2014/main" id="{90CD4EA5-D862-4849-89AF-CE98B3F249FF}"/>
                </a:ext>
              </a:extLst>
            </p:cNvPr>
            <p:cNvSpPr/>
            <p:nvPr/>
          </p:nvSpPr>
          <p:spPr>
            <a:xfrm>
              <a:off x="3460319" y="4628449"/>
              <a:ext cx="762000" cy="762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9" name="כותרת 1">
            <a:extLst>
              <a:ext uri="{FF2B5EF4-FFF2-40B4-BE49-F238E27FC236}">
                <a16:creationId xmlns="" xmlns:a16="http://schemas.microsoft.com/office/drawing/2014/main" id="{79FA7CC3-1672-4CE6-A392-3A8541450466}"/>
              </a:ext>
            </a:extLst>
          </p:cNvPr>
          <p:cNvSpPr txBox="1">
            <a:spLocks/>
          </p:cNvSpPr>
          <p:nvPr/>
        </p:nvSpPr>
        <p:spPr>
          <a:xfrm>
            <a:off x="693531" y="236324"/>
            <a:ext cx="5570109" cy="120024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ar-SY" sz="4000" b="1" dirty="0"/>
              <a:t>المربع: شكل رباعي جميع اضلاعه متساوية وزواياه قائمة.</a:t>
            </a:r>
          </a:p>
        </p:txBody>
      </p:sp>
      <p:sp>
        <p:nvSpPr>
          <p:cNvPr id="13" name="בועת דיבור: אליפסה 12">
            <a:extLst>
              <a:ext uri="{FF2B5EF4-FFF2-40B4-BE49-F238E27FC236}">
                <a16:creationId xmlns="" xmlns:a16="http://schemas.microsoft.com/office/drawing/2014/main" id="{12222223-66D0-4743-B073-C06F9CE24CA6}"/>
              </a:ext>
            </a:extLst>
          </p:cNvPr>
          <p:cNvSpPr/>
          <p:nvPr/>
        </p:nvSpPr>
        <p:spPr>
          <a:xfrm>
            <a:off x="1653232" y="3172649"/>
            <a:ext cx="8360292" cy="3844924"/>
          </a:xfrm>
          <a:prstGeom prst="wedgeEllipseCallout">
            <a:avLst>
              <a:gd name="adj1" fmla="val -52552"/>
              <a:gd name="adj2" fmla="val 5352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3600" b="1" u="sng" dirty="0">
                <a:solidFill>
                  <a:schemeClr val="bg2">
                    <a:lumMod val="10000"/>
                  </a:schemeClr>
                </a:solidFill>
              </a:rPr>
              <a:t>بحسب نظرية الاحتواء:</a:t>
            </a:r>
          </a:p>
          <a:p>
            <a:pPr algn="r"/>
            <a:r>
              <a:rPr lang="ar-SY" sz="3600" b="1" dirty="0">
                <a:solidFill>
                  <a:schemeClr val="bg2">
                    <a:lumMod val="10000"/>
                  </a:schemeClr>
                </a:solidFill>
              </a:rPr>
              <a:t>تعريف المربع يحوي تعريف المستطيل لذلك:</a:t>
            </a:r>
          </a:p>
          <a:p>
            <a:pPr algn="r"/>
            <a:r>
              <a:rPr lang="ar-SY" sz="3600" b="1" dirty="0">
                <a:solidFill>
                  <a:schemeClr val="bg2">
                    <a:lumMod val="10000"/>
                  </a:schemeClr>
                </a:solidFill>
              </a:rPr>
              <a:t> كل صفات </a:t>
            </a:r>
            <a:r>
              <a:rPr lang="ar-SY" sz="3600" b="1" u="sng" dirty="0">
                <a:solidFill>
                  <a:schemeClr val="bg2">
                    <a:lumMod val="10000"/>
                  </a:schemeClr>
                </a:solidFill>
              </a:rPr>
              <a:t>المستطيل</a:t>
            </a:r>
            <a:r>
              <a:rPr lang="ar-SY" sz="3600" b="1" dirty="0">
                <a:solidFill>
                  <a:schemeClr val="bg2">
                    <a:lumMod val="10000"/>
                  </a:schemeClr>
                </a:solidFill>
              </a:rPr>
              <a:t> موجودة في </a:t>
            </a:r>
            <a:r>
              <a:rPr lang="ar-SY" sz="3600" b="1" u="sng" dirty="0">
                <a:solidFill>
                  <a:schemeClr val="bg2">
                    <a:lumMod val="10000"/>
                  </a:schemeClr>
                </a:solidFill>
              </a:rPr>
              <a:t>المربع</a:t>
            </a:r>
            <a:r>
              <a:rPr lang="ar-SY" sz="3600" b="1" dirty="0">
                <a:solidFill>
                  <a:schemeClr val="bg2">
                    <a:lumMod val="10000"/>
                  </a:schemeClr>
                </a:solidFill>
              </a:rPr>
              <a:t> والعكس ليس صحيح.</a:t>
            </a:r>
            <a:endParaRPr lang="he-IL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8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73C9FC6E-E66E-43BE-9738-6CE4DBAD9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/>
              <a:t>ماذا نستنتج من الجدول؟</a:t>
            </a: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="" xmlns:a16="http://schemas.microsoft.com/office/drawing/2014/main" id="{317C8209-4495-4CD7-91BB-9232881D9F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81590" y="2172653"/>
            <a:ext cx="8280000" cy="3844925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ar-SY" sz="7200" dirty="0"/>
              <a:t>كل </a:t>
            </a:r>
            <a:r>
              <a:rPr lang="ar-SY" sz="7200" b="1" dirty="0"/>
              <a:t>مربع</a:t>
            </a:r>
            <a:r>
              <a:rPr lang="ar-SY" sz="7200" dirty="0"/>
              <a:t> هو </a:t>
            </a:r>
            <a:r>
              <a:rPr lang="ar-SY" sz="7200" b="1" dirty="0"/>
              <a:t>مستطيل</a:t>
            </a:r>
          </a:p>
          <a:p>
            <a:r>
              <a:rPr lang="ar-SY" sz="7200" dirty="0">
                <a:highlight>
                  <a:srgbClr val="FFFFFF"/>
                </a:highlight>
              </a:rPr>
              <a:t>لكن</a:t>
            </a:r>
          </a:p>
          <a:p>
            <a:r>
              <a:rPr lang="ar-SY" sz="7200" dirty="0"/>
              <a:t>ليس كل </a:t>
            </a:r>
            <a:r>
              <a:rPr lang="ar-SY" sz="7200" b="1" dirty="0"/>
              <a:t>مستطيل </a:t>
            </a:r>
            <a:r>
              <a:rPr lang="ar-SY" sz="7200" dirty="0"/>
              <a:t>هو </a:t>
            </a:r>
            <a:r>
              <a:rPr lang="ar-SY" sz="7200" b="1" dirty="0"/>
              <a:t>مربع</a:t>
            </a:r>
            <a:endParaRPr lang="he-IL" sz="7200" b="1" dirty="0"/>
          </a:p>
        </p:txBody>
      </p:sp>
      <p:pic>
        <p:nvPicPr>
          <p:cNvPr id="4" name="Picture 9">
            <a:extLst>
              <a:ext uri="{FF2B5EF4-FFF2-40B4-BE49-F238E27FC236}">
                <a16:creationId xmlns="" xmlns:a16="http://schemas.microsoft.com/office/drawing/2014/main" id="{A05468F3-E0FB-410D-B9FB-E172D179B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018" y="2743199"/>
            <a:ext cx="1280055" cy="345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2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FD06C52A-B994-47D0-80C1-9E313E49B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" y="167639"/>
            <a:ext cx="11750040" cy="1220111"/>
          </a:xfrm>
        </p:spPr>
        <p:txBody>
          <a:bodyPr>
            <a:noAutofit/>
          </a:bodyPr>
          <a:lstStyle/>
          <a:p>
            <a:pPr fontAlgn="t"/>
            <a:r>
              <a:rPr lang="he-IL" sz="4000" b="1" dirty="0"/>
              <a:t/>
            </a:r>
            <a:br>
              <a:rPr lang="he-IL" sz="4000" b="1" dirty="0"/>
            </a:br>
            <a:r>
              <a:rPr lang="ar-SY" sz="4000" b="1" dirty="0"/>
              <a:t>الان هل لديكم نفس الإجابة لسؤالي؟</a:t>
            </a:r>
            <a:r>
              <a:rPr lang="ar-SY" sz="4000" b="1" dirty="0">
                <a:solidFill>
                  <a:srgbClr val="FFFFFF"/>
                </a:solidFill>
              </a:rPr>
              <a:t> </a:t>
            </a:r>
            <a:br>
              <a:rPr lang="ar-SY" sz="4000" b="1" dirty="0">
                <a:solidFill>
                  <a:srgbClr val="FFFFFF"/>
                </a:solidFill>
              </a:rPr>
            </a:br>
            <a:r>
              <a:rPr lang="ar-SY" sz="4000" b="1" dirty="0">
                <a:solidFill>
                  <a:srgbClr val="FFFFFF"/>
                </a:solidFill>
              </a:rPr>
              <a:t>كم مستطيلاً يوجد في الرسمة؟</a:t>
            </a:r>
            <a:endParaRPr lang="he-IL" sz="4000" b="1" dirty="0"/>
          </a:p>
        </p:txBody>
      </p:sp>
      <p:grpSp>
        <p:nvGrpSpPr>
          <p:cNvPr id="6" name="קבוצה 5">
            <a:extLst>
              <a:ext uri="{FF2B5EF4-FFF2-40B4-BE49-F238E27FC236}">
                <a16:creationId xmlns="" xmlns:a16="http://schemas.microsoft.com/office/drawing/2014/main" id="{159BFA58-D257-475F-A56C-9D8D9B686D1E}"/>
              </a:ext>
            </a:extLst>
          </p:cNvPr>
          <p:cNvGrpSpPr/>
          <p:nvPr/>
        </p:nvGrpSpPr>
        <p:grpSpPr>
          <a:xfrm>
            <a:off x="4966955" y="2089837"/>
            <a:ext cx="3119851" cy="3844642"/>
            <a:chOff x="1513101" y="2895598"/>
            <a:chExt cx="3119851" cy="3844642"/>
          </a:xfrm>
        </p:grpSpPr>
        <p:sp>
          <p:nvSpPr>
            <p:cNvPr id="7" name="מלבן 6">
              <a:extLst>
                <a:ext uri="{FF2B5EF4-FFF2-40B4-BE49-F238E27FC236}">
                  <a16:creationId xmlns="" xmlns:a16="http://schemas.microsoft.com/office/drawing/2014/main" id="{E98AE07E-40A7-41B6-9C09-613221889460}"/>
                </a:ext>
              </a:extLst>
            </p:cNvPr>
            <p:cNvSpPr/>
            <p:nvPr/>
          </p:nvSpPr>
          <p:spPr>
            <a:xfrm>
              <a:off x="1513101" y="2895599"/>
              <a:ext cx="1036320" cy="28083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מלבן 7">
              <a:extLst>
                <a:ext uri="{FF2B5EF4-FFF2-40B4-BE49-F238E27FC236}">
                  <a16:creationId xmlns="" xmlns:a16="http://schemas.microsoft.com/office/drawing/2014/main" id="{44363C77-640B-4B55-B526-17134116D8F2}"/>
                </a:ext>
              </a:extLst>
            </p:cNvPr>
            <p:cNvSpPr/>
            <p:nvPr/>
          </p:nvSpPr>
          <p:spPr>
            <a:xfrm>
              <a:off x="2561456" y="2895599"/>
              <a:ext cx="1036320" cy="176784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מלבן 8">
              <a:extLst>
                <a:ext uri="{FF2B5EF4-FFF2-40B4-BE49-F238E27FC236}">
                  <a16:creationId xmlns="" xmlns:a16="http://schemas.microsoft.com/office/drawing/2014/main" id="{5AEFA48D-27AA-4F61-BABE-04687BD70845}"/>
                </a:ext>
              </a:extLst>
            </p:cNvPr>
            <p:cNvSpPr/>
            <p:nvPr/>
          </p:nvSpPr>
          <p:spPr>
            <a:xfrm rot="16200000">
              <a:off x="3074225" y="4145192"/>
              <a:ext cx="1036320" cy="208113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מלבן 9">
              <a:extLst>
                <a:ext uri="{FF2B5EF4-FFF2-40B4-BE49-F238E27FC236}">
                  <a16:creationId xmlns="" xmlns:a16="http://schemas.microsoft.com/office/drawing/2014/main" id="{2094AA31-A51F-4486-A72D-EEE46AFDC688}"/>
                </a:ext>
              </a:extLst>
            </p:cNvPr>
            <p:cNvSpPr/>
            <p:nvPr/>
          </p:nvSpPr>
          <p:spPr>
            <a:xfrm>
              <a:off x="1517562" y="5703919"/>
              <a:ext cx="1036320" cy="1036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מלבן 10">
              <a:extLst>
                <a:ext uri="{FF2B5EF4-FFF2-40B4-BE49-F238E27FC236}">
                  <a16:creationId xmlns="" xmlns:a16="http://schemas.microsoft.com/office/drawing/2014/main" id="{F3A3C4C9-0DAE-4F3B-8E38-D579C38E9E26}"/>
                </a:ext>
              </a:extLst>
            </p:cNvPr>
            <p:cNvSpPr/>
            <p:nvPr/>
          </p:nvSpPr>
          <p:spPr>
            <a:xfrm>
              <a:off x="3596629" y="2895598"/>
              <a:ext cx="1036320" cy="176784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מלבן 11">
              <a:extLst>
                <a:ext uri="{FF2B5EF4-FFF2-40B4-BE49-F238E27FC236}">
                  <a16:creationId xmlns="" xmlns:a16="http://schemas.microsoft.com/office/drawing/2014/main" id="{5DDEBEA0-1530-4260-9243-E4C6325EF25C}"/>
                </a:ext>
              </a:extLst>
            </p:cNvPr>
            <p:cNvSpPr/>
            <p:nvPr/>
          </p:nvSpPr>
          <p:spPr>
            <a:xfrm rot="16200000">
              <a:off x="3070847" y="5181512"/>
              <a:ext cx="1036320" cy="208113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3" name="סוגר מסולסל שמאלי 2">
            <a:extLst>
              <a:ext uri="{FF2B5EF4-FFF2-40B4-BE49-F238E27FC236}">
                <a16:creationId xmlns="" xmlns:a16="http://schemas.microsoft.com/office/drawing/2014/main" id="{9155050C-E953-4210-B0A0-9E1448E3E234}"/>
              </a:ext>
            </a:extLst>
          </p:cNvPr>
          <p:cNvSpPr/>
          <p:nvPr/>
        </p:nvSpPr>
        <p:spPr>
          <a:xfrm>
            <a:off x="4346605" y="2081238"/>
            <a:ext cx="350520" cy="269552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סוגר מסולסל שמאלי 3">
            <a:extLst>
              <a:ext uri="{FF2B5EF4-FFF2-40B4-BE49-F238E27FC236}">
                <a16:creationId xmlns="" xmlns:a16="http://schemas.microsoft.com/office/drawing/2014/main" id="{A44E98ED-CA04-423A-8171-F7867314AD77}"/>
              </a:ext>
            </a:extLst>
          </p:cNvPr>
          <p:cNvSpPr/>
          <p:nvPr/>
        </p:nvSpPr>
        <p:spPr>
          <a:xfrm>
            <a:off x="4409167" y="4898157"/>
            <a:ext cx="225395" cy="10363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סוגר מסולסל שמאלי 12">
            <a:extLst>
              <a:ext uri="{FF2B5EF4-FFF2-40B4-BE49-F238E27FC236}">
                <a16:creationId xmlns="" xmlns:a16="http://schemas.microsoft.com/office/drawing/2014/main" id="{7B1DBA43-2951-44B7-B8A3-73A942508AB5}"/>
              </a:ext>
            </a:extLst>
          </p:cNvPr>
          <p:cNvSpPr/>
          <p:nvPr/>
        </p:nvSpPr>
        <p:spPr>
          <a:xfrm rot="16200000">
            <a:off x="5357140" y="5644917"/>
            <a:ext cx="225395" cy="10363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סוגר מסולסל שמאלי 4">
            <a:extLst>
              <a:ext uri="{FF2B5EF4-FFF2-40B4-BE49-F238E27FC236}">
                <a16:creationId xmlns="" xmlns:a16="http://schemas.microsoft.com/office/drawing/2014/main" id="{1905E81F-0628-4933-A47F-A4D2B23C68F7}"/>
              </a:ext>
            </a:extLst>
          </p:cNvPr>
          <p:cNvSpPr/>
          <p:nvPr/>
        </p:nvSpPr>
        <p:spPr>
          <a:xfrm rot="16200000">
            <a:off x="6912863" y="5183307"/>
            <a:ext cx="267383" cy="203200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תיבת טקסט 13">
            <a:extLst>
              <a:ext uri="{FF2B5EF4-FFF2-40B4-BE49-F238E27FC236}">
                <a16:creationId xmlns="" xmlns:a16="http://schemas.microsoft.com/office/drawing/2014/main" id="{990CCC85-A151-465C-8BEC-05617BEA56DA}"/>
              </a:ext>
            </a:extLst>
          </p:cNvPr>
          <p:cNvSpPr txBox="1"/>
          <p:nvPr/>
        </p:nvSpPr>
        <p:spPr>
          <a:xfrm>
            <a:off x="3127555" y="3174385"/>
            <a:ext cx="9492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400" b="1" dirty="0"/>
              <a:t>8 سم</a:t>
            </a:r>
            <a:endParaRPr lang="he-IL" sz="2400" b="1" dirty="0"/>
          </a:p>
        </p:txBody>
      </p:sp>
      <p:sp>
        <p:nvSpPr>
          <p:cNvPr id="15" name="תיבת טקסט 14">
            <a:extLst>
              <a:ext uri="{FF2B5EF4-FFF2-40B4-BE49-F238E27FC236}">
                <a16:creationId xmlns="" xmlns:a16="http://schemas.microsoft.com/office/drawing/2014/main" id="{2FBDF803-9576-41A8-A900-9ED9A8E8DE2F}"/>
              </a:ext>
            </a:extLst>
          </p:cNvPr>
          <p:cNvSpPr txBox="1"/>
          <p:nvPr/>
        </p:nvSpPr>
        <p:spPr>
          <a:xfrm>
            <a:off x="3056365" y="5185484"/>
            <a:ext cx="9492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400" b="1" dirty="0"/>
              <a:t>2 سم</a:t>
            </a:r>
            <a:endParaRPr lang="he-IL" sz="2400" b="1" dirty="0"/>
          </a:p>
        </p:txBody>
      </p:sp>
      <p:sp>
        <p:nvSpPr>
          <p:cNvPr id="16" name="תיבת טקסט 15">
            <a:extLst>
              <a:ext uri="{FF2B5EF4-FFF2-40B4-BE49-F238E27FC236}">
                <a16:creationId xmlns="" xmlns:a16="http://schemas.microsoft.com/office/drawing/2014/main" id="{A658EA79-294D-4D83-94E3-5B9348A883E3}"/>
              </a:ext>
            </a:extLst>
          </p:cNvPr>
          <p:cNvSpPr txBox="1"/>
          <p:nvPr/>
        </p:nvSpPr>
        <p:spPr>
          <a:xfrm>
            <a:off x="6568251" y="6333001"/>
            <a:ext cx="9492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400" b="1" dirty="0"/>
              <a:t>4 سم</a:t>
            </a:r>
            <a:endParaRPr lang="he-IL" sz="2400" b="1" dirty="0"/>
          </a:p>
        </p:txBody>
      </p:sp>
      <p:sp>
        <p:nvSpPr>
          <p:cNvPr id="17" name="תיבת טקסט 16">
            <a:extLst>
              <a:ext uri="{FF2B5EF4-FFF2-40B4-BE49-F238E27FC236}">
                <a16:creationId xmlns="" xmlns:a16="http://schemas.microsoft.com/office/drawing/2014/main" id="{BF080A5B-A3CD-4923-879D-06B4E268B439}"/>
              </a:ext>
            </a:extLst>
          </p:cNvPr>
          <p:cNvSpPr txBox="1"/>
          <p:nvPr/>
        </p:nvSpPr>
        <p:spPr>
          <a:xfrm>
            <a:off x="4995227" y="6333001"/>
            <a:ext cx="9492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400" b="1" dirty="0"/>
              <a:t>2 سم</a:t>
            </a:r>
            <a:endParaRPr lang="he-IL" sz="2400" b="1" dirty="0"/>
          </a:p>
        </p:txBody>
      </p:sp>
      <p:pic>
        <p:nvPicPr>
          <p:cNvPr id="18" name="טיימר שלוש דקות מדויק">
            <a:hlinkClick r:id="" action="ppaction://media"/>
            <a:extLst>
              <a:ext uri="{FF2B5EF4-FFF2-40B4-BE49-F238E27FC236}">
                <a16:creationId xmlns="" xmlns:a16="http://schemas.microsoft.com/office/drawing/2014/main" id="{D8C22F21-D893-4DAB-917C-FA85D72CDBE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7547" y="331188"/>
            <a:ext cx="1682369" cy="893011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="" xmlns:a16="http://schemas.microsoft.com/office/drawing/2014/main" id="{090BB4B7-35D4-4615-B883-F2E0737524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33195">
            <a:off x="3307517" y="566873"/>
            <a:ext cx="735452" cy="155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4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1712548" y="274320"/>
            <a:ext cx="9649042" cy="1108806"/>
          </a:xfrm>
        </p:spPr>
        <p:txBody>
          <a:bodyPr>
            <a:normAutofit/>
          </a:bodyPr>
          <a:lstStyle/>
          <a:p>
            <a:r>
              <a:rPr lang="ar-SA" sz="6000" b="1" dirty="0">
                <a:solidFill>
                  <a:srgbClr val="FFFFFF"/>
                </a:solidFill>
              </a:rPr>
              <a:t>نواصل التدرّب</a:t>
            </a:r>
            <a:endParaRPr lang="he-IL" sz="6000" b="1" dirty="0"/>
          </a:p>
        </p:txBody>
      </p:sp>
      <p:pic>
        <p:nvPicPr>
          <p:cNvPr id="8" name="תמונה 7">
            <a:extLst>
              <a:ext uri="{FF2B5EF4-FFF2-40B4-BE49-F238E27FC236}">
                <a16:creationId xmlns="" xmlns:a16="http://schemas.microsoft.com/office/drawing/2014/main" id="{7D7460E2-D427-4986-A893-FBB8A7C68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9" y="0"/>
            <a:ext cx="1670449" cy="1670449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="" xmlns:a16="http://schemas.microsoft.com/office/drawing/2014/main" id="{99C2D1F2-9926-4609-8157-73A794E855E7}"/>
              </a:ext>
            </a:extLst>
          </p:cNvPr>
          <p:cNvSpPr txBox="1"/>
          <p:nvPr/>
        </p:nvSpPr>
        <p:spPr>
          <a:xfrm>
            <a:off x="118299" y="1747290"/>
            <a:ext cx="11570781" cy="432426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Y" sz="3600" b="1" u="sng" dirty="0">
                <a:latin typeface="Calibri" panose="020F0502020204030204" pitchFamily="34" charset="0"/>
                <a:cs typeface="Calibri" panose="020F0502020204030204" pitchFamily="34" charset="0"/>
              </a:rPr>
              <a:t>اكتب صحيح ام خطأ ثمّ صحح الخطأ اذا وجد:</a:t>
            </a:r>
          </a:p>
          <a:p>
            <a:pPr algn="r"/>
            <a:endParaRPr lang="ar-SY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ar-SY" sz="3400" dirty="0">
                <a:latin typeface="Calibri" panose="020F0502020204030204" pitchFamily="34" charset="0"/>
                <a:cs typeface="Calibri" panose="020F0502020204030204" pitchFamily="34" charset="0"/>
              </a:rPr>
              <a:t>1) للمربع والمستطيل أربعة اضلاع متساوية.                                صحيح\ خطأ</a:t>
            </a:r>
          </a:p>
          <a:p>
            <a:pPr algn="r"/>
            <a:r>
              <a:rPr lang="ar-SY" sz="3400" dirty="0">
                <a:latin typeface="Calibri" panose="020F0502020204030204" pitchFamily="34" charset="0"/>
                <a:cs typeface="Calibri" panose="020F0502020204030204" pitchFamily="34" charset="0"/>
              </a:rPr>
              <a:t>2) للمربع والمستطيل اربعة زوايا قائمة.                                       صحيح\ خطأ</a:t>
            </a:r>
          </a:p>
          <a:p>
            <a:pPr algn="r"/>
            <a:r>
              <a:rPr lang="ar-SY" sz="3400" dirty="0">
                <a:latin typeface="Calibri" panose="020F0502020204030204" pitchFamily="34" charset="0"/>
                <a:cs typeface="Calibri" panose="020F0502020204030204" pitchFamily="34" charset="0"/>
              </a:rPr>
              <a:t>3) الاضلاع المتجاورة في المستطيل متساوية دائمًا.                        صحيح\ خطأ</a:t>
            </a:r>
          </a:p>
          <a:p>
            <a:pPr algn="r"/>
            <a:r>
              <a:rPr lang="ar-SY" sz="3400" dirty="0">
                <a:latin typeface="Calibri" panose="020F0502020204030204" pitchFamily="34" charset="0"/>
                <a:cs typeface="Calibri" panose="020F0502020204030204" pitchFamily="34" charset="0"/>
              </a:rPr>
              <a:t>4) مجموع زوايا كل من المربع والمستطيل هو 360 درجه.              صحيح\ خطأ</a:t>
            </a:r>
          </a:p>
          <a:p>
            <a:pPr algn="r"/>
            <a:r>
              <a:rPr lang="ar-SY" sz="3400" dirty="0">
                <a:latin typeface="Calibri" panose="020F0502020204030204" pitchFamily="34" charset="0"/>
                <a:cs typeface="Calibri" panose="020F0502020204030204" pitchFamily="34" charset="0"/>
              </a:rPr>
              <a:t>5) </a:t>
            </a:r>
            <a:r>
              <a:rPr lang="ar-SY" sz="3300" dirty="0">
                <a:latin typeface="Calibri" panose="020F0502020204030204" pitchFamily="34" charset="0"/>
                <a:cs typeface="Calibri" panose="020F0502020204030204" pitchFamily="34" charset="0"/>
              </a:rPr>
              <a:t>الاضلاع المتقابلة في المربع والمستطيل غير متساوية وغير متوازية</a:t>
            </a:r>
            <a:r>
              <a:rPr lang="ar-SY" sz="3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ar-SY" sz="3400" dirty="0">
                <a:latin typeface="Calibri" panose="020F0502020204030204" pitchFamily="34" charset="0"/>
                <a:cs typeface="Calibri" panose="020F0502020204030204" pitchFamily="34" charset="0"/>
              </a:rPr>
              <a:t>صحيح\ خطأ</a:t>
            </a: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ar-SY" sz="3400" dirty="0">
                <a:latin typeface="Calibri" panose="020F0502020204030204" pitchFamily="34" charset="0"/>
                <a:cs typeface="Calibri" panose="020F0502020204030204" pitchFamily="34" charset="0"/>
              </a:rPr>
              <a:t>6) الاضلاع المتقابلة في المربع متوازية.                                          صحيح\ خطأ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="" xmlns:a16="http://schemas.microsoft.com/office/drawing/2014/main" id="{63E01026-2E67-492C-9A5A-C3181D02D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33195">
            <a:off x="2016183" y="51731"/>
            <a:ext cx="735452" cy="155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0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نُنهي ونُجمل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23447C36-6132-374D-A58E-2AEC5E22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1638" y="2032690"/>
            <a:ext cx="9572625" cy="4755672"/>
          </a:xfrm>
        </p:spPr>
        <p:txBody>
          <a:bodyPr>
            <a:noAutofit/>
          </a:bodyPr>
          <a:lstStyle/>
          <a:p>
            <a:pPr marL="571500" lvl="0" indent="-571500" algn="r">
              <a:buFont typeface="Arial" panose="020B0604020202020204" pitchFamily="34" charset="0"/>
              <a:buChar char="•"/>
            </a:pPr>
            <a:r>
              <a:rPr lang="ar-SY" sz="3200" b="1" dirty="0"/>
              <a:t>بحثنا صفات الاشكال الرباعية:</a:t>
            </a:r>
          </a:p>
          <a:p>
            <a:pPr marL="571500" lvl="0" indent="-571500" algn="r">
              <a:buFontTx/>
              <a:buChar char="-"/>
            </a:pPr>
            <a:r>
              <a:rPr lang="ar-SY" sz="3200" b="1" dirty="0"/>
              <a:t>مربع.</a:t>
            </a:r>
          </a:p>
          <a:p>
            <a:pPr marL="571500" lvl="0" indent="-571500" algn="r">
              <a:buFontTx/>
              <a:buChar char="-"/>
            </a:pPr>
            <a:r>
              <a:rPr lang="ar-SY" sz="3200" b="1" dirty="0"/>
              <a:t> مستطيل.</a:t>
            </a:r>
          </a:p>
          <a:p>
            <a:pPr lvl="0" algn="r"/>
            <a:endParaRPr lang="en-US" sz="3200" b="1" dirty="0"/>
          </a:p>
          <a:p>
            <a:pPr marL="457200" lvl="0" indent="-457200" algn="r">
              <a:buFont typeface="Arial" panose="020B0604020202020204" pitchFamily="34" charset="0"/>
              <a:buChar char="•"/>
            </a:pPr>
            <a:r>
              <a:rPr lang="ar-SY" sz="3200" b="1" dirty="0"/>
              <a:t>علاقة الاحتواء ما بين المستطيل والمربع:</a:t>
            </a:r>
          </a:p>
          <a:p>
            <a:pPr lvl="0" algn="r"/>
            <a:r>
              <a:rPr lang="ar-SY" sz="3200" b="1" dirty="0"/>
              <a:t>كل </a:t>
            </a:r>
            <a:r>
              <a:rPr lang="ar-SY" sz="4400" b="1" dirty="0"/>
              <a:t>مربع </a:t>
            </a:r>
            <a:r>
              <a:rPr lang="ar-SY" sz="3200" b="1" dirty="0"/>
              <a:t>هو مستطيل لكن ليس كل </a:t>
            </a:r>
            <a:r>
              <a:rPr lang="ar-SY" sz="4400" b="1" dirty="0"/>
              <a:t>مستطيل</a:t>
            </a:r>
            <a:r>
              <a:rPr lang="ar-SY" sz="3200" b="1" dirty="0"/>
              <a:t> هو مربع.</a:t>
            </a:r>
          </a:p>
          <a:p>
            <a:pPr lvl="0" algn="r"/>
            <a:endParaRPr lang="ar-SY" sz="3200" b="1" dirty="0"/>
          </a:p>
          <a:p>
            <a:pPr lvl="0" algn="r"/>
            <a:endParaRPr lang="ar-SY" sz="3200" b="1" dirty="0"/>
          </a:p>
          <a:p>
            <a:pPr lvl="0" algn="r"/>
            <a:r>
              <a:rPr lang="en-US" sz="3200" b="1" dirty="0"/>
              <a:t/>
            </a:r>
            <a:br>
              <a:rPr lang="en-US" sz="3200" b="1" dirty="0"/>
            </a:br>
            <a:endParaRPr lang="he-IL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="" xmlns:a16="http://schemas.microsoft.com/office/drawing/2014/main" id="{8967A6D5-BC5B-E840-ABAC-BF885A0AC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222050">
            <a:off x="319777" y="503469"/>
            <a:ext cx="1596108" cy="820856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="" xmlns:a16="http://schemas.microsoft.com/office/drawing/2014/main" id="{19C33770-A6F2-4E02-9BF5-DB80DB4B7E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8" y="4602481"/>
            <a:ext cx="2892090" cy="218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0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2316480" y="274320"/>
            <a:ext cx="9045110" cy="1108806"/>
          </a:xfrm>
        </p:spPr>
        <p:txBody>
          <a:bodyPr>
            <a:normAutofit/>
          </a:bodyPr>
          <a:lstStyle/>
          <a:p>
            <a:r>
              <a:rPr lang="ar-SY" sz="5400" b="1" dirty="0">
                <a:solidFill>
                  <a:srgbClr val="FFFFFF"/>
                </a:solidFill>
              </a:rPr>
              <a:t>المهمة</a:t>
            </a:r>
            <a:endParaRPr lang="he-IL" sz="5400" b="1" dirty="0"/>
          </a:p>
        </p:txBody>
      </p:sp>
      <p:pic>
        <p:nvPicPr>
          <p:cNvPr id="5" name="Picture 14">
            <a:extLst>
              <a:ext uri="{FF2B5EF4-FFF2-40B4-BE49-F238E27FC236}">
                <a16:creationId xmlns="" xmlns:a16="http://schemas.microsoft.com/office/drawing/2014/main" id="{3DE8652E-46D5-2E40-9E4C-9ABF8CF491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605603" y="3703320"/>
            <a:ext cx="896287" cy="1571240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="" xmlns:a16="http://schemas.microsoft.com/office/drawing/2014/main" id="{A3079282-288A-4DDA-B5BC-881DA9CC00FA}"/>
              </a:ext>
            </a:extLst>
          </p:cNvPr>
          <p:cNvSpPr txBox="1"/>
          <p:nvPr/>
        </p:nvSpPr>
        <p:spPr>
          <a:xfrm>
            <a:off x="141006" y="3372965"/>
            <a:ext cx="2780343" cy="20282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>
              <a:lnSpc>
                <a:spcPct val="90000"/>
              </a:lnSpc>
              <a:spcBef>
                <a:spcPts val="1000"/>
              </a:spcBef>
              <a:buClr>
                <a:srgbClr val="FB2265"/>
              </a:buClr>
            </a:pPr>
            <a:r>
              <a:rPr lang="ar-SY" sz="28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أشكركم جميعًا</a:t>
            </a:r>
          </a:p>
          <a:p>
            <a:pPr lvl="0" algn="ctr" rtl="1">
              <a:lnSpc>
                <a:spcPct val="90000"/>
              </a:lnSpc>
              <a:spcBef>
                <a:spcPts val="1000"/>
              </a:spcBef>
              <a:buClr>
                <a:srgbClr val="FB2265"/>
              </a:buClr>
            </a:pPr>
            <a:r>
              <a:rPr lang="ar-SY" sz="28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أحبكم لو تعلمون كم</a:t>
            </a:r>
          </a:p>
          <a:p>
            <a:pPr lvl="0" algn="ctr" rtl="1">
              <a:lnSpc>
                <a:spcPct val="90000"/>
              </a:lnSpc>
              <a:spcBef>
                <a:spcPts val="1000"/>
              </a:spcBef>
              <a:buClr>
                <a:srgbClr val="FB2265"/>
              </a:buClr>
            </a:pPr>
            <a:r>
              <a:rPr lang="ar-SY" sz="28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عليا حلبي</a:t>
            </a:r>
          </a:p>
          <a:p>
            <a:pPr lvl="0" algn="ctr" rtl="1">
              <a:lnSpc>
                <a:spcPct val="90000"/>
              </a:lnSpc>
              <a:spcBef>
                <a:spcPts val="1000"/>
              </a:spcBef>
              <a:buClr>
                <a:srgbClr val="FB2265"/>
              </a:buClr>
            </a:pPr>
            <a:r>
              <a:rPr lang="ar-SY" sz="28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مرشدة الرياضيات</a:t>
            </a:r>
          </a:p>
        </p:txBody>
      </p:sp>
      <p:pic>
        <p:nvPicPr>
          <p:cNvPr id="1027" name="Picture 3" descr="❤">
            <a:extLst>
              <a:ext uri="{FF2B5EF4-FFF2-40B4-BE49-F238E27FC236}">
                <a16:creationId xmlns="" xmlns:a16="http://schemas.microsoft.com/office/drawing/2014/main" id="{452B0124-F52E-4A18-BB84-AAD721B8E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910389"/>
            <a:ext cx="457200" cy="40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תמונה 6">
            <a:extLst>
              <a:ext uri="{FF2B5EF4-FFF2-40B4-BE49-F238E27FC236}">
                <a16:creationId xmlns="" xmlns:a16="http://schemas.microsoft.com/office/drawing/2014/main" id="{22B21F6E-37FB-44C9-8CB7-4413687D89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083" y="4387089"/>
            <a:ext cx="457240" cy="45724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="" xmlns:a16="http://schemas.microsoft.com/office/drawing/2014/main" id="{3A101782-E12A-42DB-BF0D-8B9DA02ED91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9563"/>
          <a:stretch/>
        </p:blipFill>
        <p:spPr>
          <a:xfrm>
            <a:off x="1" y="5456408"/>
            <a:ext cx="12192000" cy="1401591"/>
          </a:xfrm>
          <a:prstGeom prst="rect">
            <a:avLst/>
          </a:prstGeom>
        </p:spPr>
      </p:pic>
      <p:sp>
        <p:nvSpPr>
          <p:cNvPr id="9" name="מלבן 8">
            <a:extLst>
              <a:ext uri="{FF2B5EF4-FFF2-40B4-BE49-F238E27FC236}">
                <a16:creationId xmlns="" xmlns:a16="http://schemas.microsoft.com/office/drawing/2014/main" id="{F14C81E8-6149-4A11-B20A-C1B004C12DE5}"/>
              </a:ext>
            </a:extLst>
          </p:cNvPr>
          <p:cNvSpPr/>
          <p:nvPr/>
        </p:nvSpPr>
        <p:spPr>
          <a:xfrm>
            <a:off x="3003096" y="1681438"/>
            <a:ext cx="8921247" cy="3264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Y" sz="40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مراجعة:</a:t>
            </a:r>
          </a:p>
          <a:p>
            <a:pPr marL="457200" lvl="0" indent="-457200" algn="r" rtl="1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ar-SY" sz="36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صفات الاشكال الرباعية: مربع ومستطيل.</a:t>
            </a:r>
          </a:p>
          <a:p>
            <a:pPr marL="457200" lvl="0" indent="-457200" algn="r" rtl="1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ar-SY" sz="36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علاقة الاحتواء ما بين المستطيل والمربع:</a:t>
            </a:r>
          </a:p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SY" sz="36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تذكروا: كل </a:t>
            </a:r>
            <a:r>
              <a:rPr lang="ar-SY" sz="40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مربع </a:t>
            </a:r>
            <a:r>
              <a:rPr lang="ar-SY" sz="36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هو مستطيل </a:t>
            </a:r>
          </a:p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SY" sz="36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ar-SY" sz="3600" b="1" u="sng" dirty="0">
                <a:solidFill>
                  <a:srgbClr val="424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لكن</a:t>
            </a:r>
            <a:r>
              <a:rPr lang="ar-SY" sz="36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ليس كل </a:t>
            </a:r>
            <a:r>
              <a:rPr lang="ar-SY" sz="40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مستطيل</a:t>
            </a:r>
            <a:r>
              <a:rPr lang="ar-SY" sz="36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هو مربع.</a:t>
            </a:r>
            <a:endParaRPr lang="he-IL" sz="3600" dirty="0"/>
          </a:p>
        </p:txBody>
      </p:sp>
      <p:pic>
        <p:nvPicPr>
          <p:cNvPr id="10" name="תמונה 9">
            <a:extLst>
              <a:ext uri="{FF2B5EF4-FFF2-40B4-BE49-F238E27FC236}">
                <a16:creationId xmlns="" xmlns:a16="http://schemas.microsoft.com/office/drawing/2014/main" id="{06F93FDA-BEE7-46C9-AE49-74DE4BACEB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033195">
            <a:off x="5425984" y="3948007"/>
            <a:ext cx="474291" cy="999755"/>
          </a:xfrm>
          <a:prstGeom prst="rect">
            <a:avLst/>
          </a:prstGeom>
        </p:spPr>
      </p:pic>
      <p:pic>
        <p:nvPicPr>
          <p:cNvPr id="11" name="טיימר שלוש דקות מדויק">
            <a:hlinkClick r:id="" action="ppaction://media"/>
            <a:extLst>
              <a:ext uri="{FF2B5EF4-FFF2-40B4-BE49-F238E27FC236}">
                <a16:creationId xmlns="" xmlns:a16="http://schemas.microsoft.com/office/drawing/2014/main" id="{BE97044C-85DA-45CA-8F83-09F0DA2658E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51631" y="274320"/>
            <a:ext cx="1682369" cy="89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4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55574" y="6127369"/>
            <a:ext cx="3591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shutterstock.com </a:t>
            </a:r>
            <a:r>
              <a:rPr lang="ar-SA" dirty="0">
                <a:solidFill>
                  <a:schemeClr val="bg1"/>
                </a:solidFill>
              </a:rPr>
              <a:t> الرسوم التوضيحيّة: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="" xmlns:a16="http://schemas.microsoft.com/office/drawing/2014/main" id="{791BE448-248B-48EF-8728-AC972D480DAC}"/>
              </a:ext>
            </a:extLst>
          </p:cNvPr>
          <p:cNvSpPr/>
          <p:nvPr/>
        </p:nvSpPr>
        <p:spPr>
          <a:xfrm>
            <a:off x="2358189" y="2748727"/>
            <a:ext cx="7419474" cy="15706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57E06D3-744A-4A8A-B133-1DE08C15C410}"/>
              </a:ext>
            </a:extLst>
          </p:cNvPr>
          <p:cNvSpPr txBox="1"/>
          <p:nvPr/>
        </p:nvSpPr>
        <p:spPr>
          <a:xfrm>
            <a:off x="1762401" y="2478892"/>
            <a:ext cx="791572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6600" dirty="0">
                <a:solidFill>
                  <a:schemeClr val="bg1"/>
                </a:solidFill>
              </a:rPr>
              <a:t>شكرًا لكم على مشاهدة البثّ</a:t>
            </a:r>
            <a:endParaRPr lang="he-IL" sz="66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C0CE4F9-D72B-4CA4-810A-564F1740636F}"/>
              </a:ext>
            </a:extLst>
          </p:cNvPr>
          <p:cNvSpPr txBox="1"/>
          <p:nvPr/>
        </p:nvSpPr>
        <p:spPr>
          <a:xfrm>
            <a:off x="2141171" y="3592165"/>
            <a:ext cx="68694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dirty="0">
                <a:solidFill>
                  <a:schemeClr val="bg1"/>
                </a:solidFill>
              </a:rPr>
              <a:t>إنتاج مطاح، لصالح وزارة التربية والتعليم</a:t>
            </a:r>
            <a:r>
              <a:rPr lang="ar-SA" dirty="0"/>
              <a:t> </a:t>
            </a:r>
            <a:endParaRPr lang="he-I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7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4141684-0310-9045-8FE5-875F7B59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/>
              <a:t>ماذا سنتعلم اليوم؟</a:t>
            </a:r>
            <a:endParaRPr lang="x-none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2D29BB97-9D9B-B04B-A130-6148BC78D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944496"/>
          </a:xfrm>
        </p:spPr>
        <p:txBody>
          <a:bodyPr>
            <a:normAutofit/>
          </a:bodyPr>
          <a:lstStyle/>
          <a:p>
            <a:r>
              <a:rPr lang="ar-SY" sz="3600" b="1" dirty="0">
                <a:solidFill>
                  <a:srgbClr val="424242"/>
                </a:solidFill>
              </a:rPr>
              <a:t>طلابي الأعزاء لقد حضرت لكم اليوم درسًا ممتعًا فيه سنتعرف على:</a:t>
            </a:r>
          </a:p>
          <a:p>
            <a:pPr marL="0" indent="0">
              <a:buNone/>
            </a:pPr>
            <a:r>
              <a:rPr lang="ar-SY" sz="3600" b="1" dirty="0">
                <a:solidFill>
                  <a:srgbClr val="424242"/>
                </a:solidFill>
              </a:rPr>
              <a:t>  علاقة الاحتواء بين المربع والمستطيل.</a:t>
            </a:r>
          </a:p>
          <a:p>
            <a:r>
              <a:rPr lang="ar-SY" sz="3600" b="1" dirty="0">
                <a:solidFill>
                  <a:srgbClr val="424242"/>
                </a:solidFill>
              </a:rPr>
              <a:t>هل انتم مستعدون؟</a:t>
            </a:r>
          </a:p>
          <a:p>
            <a:r>
              <a:rPr lang="ar-SY" sz="3600" b="1" dirty="0">
                <a:solidFill>
                  <a:srgbClr val="424242"/>
                </a:solidFill>
              </a:rPr>
              <a:t>هيا نبدأ.</a:t>
            </a:r>
          </a:p>
          <a:p>
            <a:endParaRPr lang="ar-SY" sz="3600" b="1" dirty="0">
              <a:solidFill>
                <a:srgbClr val="424242"/>
              </a:solidFill>
            </a:endParaRPr>
          </a:p>
          <a:p>
            <a:endParaRPr lang="ar-SY" sz="3600" b="1" dirty="0">
              <a:solidFill>
                <a:srgbClr val="424242"/>
              </a:solidFill>
            </a:endParaRPr>
          </a:p>
          <a:p>
            <a:endParaRPr lang="ar-SY" sz="3600" b="1" dirty="0">
              <a:solidFill>
                <a:srgbClr val="424242"/>
              </a:solidFill>
            </a:endParaRPr>
          </a:p>
          <a:p>
            <a:endParaRPr lang="ar-SY" sz="3600" b="1" dirty="0">
              <a:solidFill>
                <a:srgbClr val="424242"/>
              </a:solidFill>
            </a:endParaRPr>
          </a:p>
          <a:p>
            <a:endParaRPr lang="ar-SY" sz="3600" b="1" dirty="0">
              <a:solidFill>
                <a:srgbClr val="424242"/>
              </a:solidFill>
            </a:endParaRPr>
          </a:p>
          <a:p>
            <a:endParaRPr lang="ar-SY" sz="3600" b="1" dirty="0">
              <a:solidFill>
                <a:srgbClr val="424242"/>
              </a:solidFill>
            </a:endParaRPr>
          </a:p>
          <a:p>
            <a:endParaRPr lang="ar-SY" sz="3600" b="1" dirty="0">
              <a:solidFill>
                <a:srgbClr val="424242"/>
              </a:solidFill>
            </a:endParaRPr>
          </a:p>
          <a:p>
            <a:endParaRPr lang="ar-SY" sz="3600" b="1" dirty="0">
              <a:solidFill>
                <a:srgbClr val="424242"/>
              </a:solidFill>
            </a:endParaRPr>
          </a:p>
          <a:p>
            <a:pPr marL="0" indent="0">
              <a:buNone/>
            </a:pPr>
            <a:endParaRPr lang="he-IL" sz="3600" b="1" dirty="0"/>
          </a:p>
          <a:p>
            <a:pPr marL="0" indent="0">
              <a:buNone/>
            </a:pPr>
            <a:endParaRPr lang="he-IL" sz="3600" b="1" dirty="0"/>
          </a:p>
          <a:p>
            <a:endParaRPr lang="he-IL" sz="3600" b="1" dirty="0"/>
          </a:p>
          <a:p>
            <a:endParaRPr lang="x-none" sz="36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2B4A9B5-C593-0942-BC3B-FDBEFA4BC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160" y="4380512"/>
            <a:ext cx="1848622" cy="21009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A7952BE-2EAD-6146-A1DB-1E0A94AD1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057618">
            <a:off x="290049" y="269606"/>
            <a:ext cx="1468977" cy="973310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="" xmlns:a16="http://schemas.microsoft.com/office/drawing/2014/main" id="{0116D800-775A-421B-AD3D-0520C1FA69EC}"/>
              </a:ext>
            </a:extLst>
          </p:cNvPr>
          <p:cNvSpPr txBox="1"/>
          <p:nvPr/>
        </p:nvSpPr>
        <p:spPr>
          <a:xfrm>
            <a:off x="1024537" y="5349539"/>
            <a:ext cx="3108960" cy="11069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>
              <a:lnSpc>
                <a:spcPct val="90000"/>
              </a:lnSpc>
              <a:spcBef>
                <a:spcPts val="1000"/>
              </a:spcBef>
              <a:buClr>
                <a:srgbClr val="FB2265"/>
              </a:buClr>
            </a:pPr>
            <a:r>
              <a:rPr lang="ar-SY" sz="32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احبكم لو تعلمون كم</a:t>
            </a:r>
          </a:p>
          <a:p>
            <a:pPr lvl="0" algn="ctr" rtl="1">
              <a:lnSpc>
                <a:spcPct val="90000"/>
              </a:lnSpc>
              <a:spcBef>
                <a:spcPts val="1000"/>
              </a:spcBef>
              <a:buClr>
                <a:srgbClr val="FB2265"/>
              </a:buClr>
            </a:pPr>
            <a:r>
              <a:rPr lang="ar-SY" sz="32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عليا حلبي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="" xmlns:a16="http://schemas.microsoft.com/office/drawing/2014/main" id="{38AC703A-29A8-4C7B-B721-8E86A3735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551" y="5903410"/>
            <a:ext cx="457240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2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334307E-0275-6B47-A11B-F281A1993B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683" y="5215761"/>
            <a:ext cx="1303258" cy="127977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E68CDB7D-7B3E-EF45-982F-5AD11633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6000" b="1" dirty="0"/>
              <a:t>ماذا يجب أن نحضّر للحصّة؟ </a:t>
            </a:r>
            <a:endParaRPr lang="x-none" sz="6000" b="1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3C28D9B-BA5F-F04F-8240-A12D837047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538" y="1539239"/>
            <a:ext cx="1280055" cy="3454693"/>
          </a:xfrm>
          <a:prstGeom prst="rect">
            <a:avLst/>
          </a:prstGeom>
        </p:spPr>
      </p:pic>
      <p:pic>
        <p:nvPicPr>
          <p:cNvPr id="11" name="Picture 4" descr="https://lh4.googleusercontent.com/iGTl96Eygo7-oid1H3ZWWYhb5HWAynyOs2KLWGGMeuEgHeu4cFLof2g-jYLOscV4q-879K-lfjkP4Swnmj_UGZsWTDspF4AbUz1XGd30Tf1KKpiEXhvx6NLF17Q1F5VY">
            <a:extLst>
              <a:ext uri="{FF2B5EF4-FFF2-40B4-BE49-F238E27FC236}">
                <a16:creationId xmlns="" xmlns:a16="http://schemas.microsoft.com/office/drawing/2014/main" id="{FBFC260D-BF96-439A-8693-6B40C73C2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18175">
            <a:off x="7936922" y="4590001"/>
            <a:ext cx="1430324" cy="59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https://lh4.googleusercontent.com/8FRkycPXoj7UiB9dvl8WfvE_rPOmNvworJ3hEUUExH908Pyx1w8Shtg70_9YIyrxXZu2Q5tvXMslWX6PBLNTleMKYZ5Wgwd4UNNj4iBwA-K5B6WNBJ5WFRNSOF3busg5">
            <a:extLst>
              <a:ext uri="{FF2B5EF4-FFF2-40B4-BE49-F238E27FC236}">
                <a16:creationId xmlns="" xmlns:a16="http://schemas.microsoft.com/office/drawing/2014/main" id="{A59DF638-BBDF-4FF6-8918-42D9A5F05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6871">
            <a:off x="4744260" y="2188585"/>
            <a:ext cx="962184" cy="158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lh6.googleusercontent.com/f8H2475EYmyL0rhH4-e4ujiAahiTeUa9jS4FAnHL3KK4sEOOF3cWvgCYZ1bpJw4tDcDKTArugZ_4iGscDG3mD7tx620B0N8bRGSeR-V1W5m9k2098IkeP6hpnFdGXWOM">
            <a:extLst>
              <a:ext uri="{FF2B5EF4-FFF2-40B4-BE49-F238E27FC236}">
                <a16:creationId xmlns="" xmlns:a16="http://schemas.microsoft.com/office/drawing/2014/main" id="{E96A3A94-1DC2-4D5F-8C30-814635F5A7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" r="34036" b="31961"/>
          <a:stretch/>
        </p:blipFill>
        <p:spPr bwMode="auto">
          <a:xfrm>
            <a:off x="4914936" y="4072179"/>
            <a:ext cx="1098643" cy="92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lh5.googleusercontent.com/ZDoHST6h1OCX-u3R0_z7nNa7SfU7HmVM0D695YAePInfr_qNfjeMwiGEv5CWrEZg9NKaTDrt37AL_GYzZsegn6rlPlFCY3VeGszqUWVyGIQFv4vSJtyKvfOsQffjTrz2">
            <a:extLst>
              <a:ext uri="{FF2B5EF4-FFF2-40B4-BE49-F238E27FC236}">
                <a16:creationId xmlns="" xmlns:a16="http://schemas.microsoft.com/office/drawing/2014/main" id="{6C26243C-31F1-4E05-AA55-1F6FA8AEC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472" y="4533056"/>
            <a:ext cx="1098643" cy="132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תמונה 2">
            <a:extLst>
              <a:ext uri="{FF2B5EF4-FFF2-40B4-BE49-F238E27FC236}">
                <a16:creationId xmlns="" xmlns:a16="http://schemas.microsoft.com/office/drawing/2014/main" id="{B42B7A87-02C4-47B8-AB67-552C98A4BFB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6904" t="6568" r="5236" b="1765"/>
          <a:stretch/>
        </p:blipFill>
        <p:spPr>
          <a:xfrm>
            <a:off x="9856694" y="2093113"/>
            <a:ext cx="1525421" cy="2095495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="" xmlns:a16="http://schemas.microsoft.com/office/drawing/2014/main" id="{1F2E3422-CD68-43A5-A6A9-83ADE446F9F4}"/>
              </a:ext>
            </a:extLst>
          </p:cNvPr>
          <p:cNvSpPr txBox="1"/>
          <p:nvPr/>
        </p:nvSpPr>
        <p:spPr>
          <a:xfrm>
            <a:off x="10256333" y="2803726"/>
            <a:ext cx="7261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/>
              <a:t>A4</a:t>
            </a:r>
            <a:endParaRPr lang="he-IL" b="1" dirty="0"/>
          </a:p>
        </p:txBody>
      </p:sp>
      <p:grpSp>
        <p:nvGrpSpPr>
          <p:cNvPr id="16" name="קבוצה 15">
            <a:extLst>
              <a:ext uri="{FF2B5EF4-FFF2-40B4-BE49-F238E27FC236}">
                <a16:creationId xmlns="" xmlns:a16="http://schemas.microsoft.com/office/drawing/2014/main" id="{7794F159-6962-4AAB-84D3-259B14617589}"/>
              </a:ext>
            </a:extLst>
          </p:cNvPr>
          <p:cNvGrpSpPr/>
          <p:nvPr/>
        </p:nvGrpSpPr>
        <p:grpSpPr>
          <a:xfrm>
            <a:off x="8048286" y="2166728"/>
            <a:ext cx="1512168" cy="1707633"/>
            <a:chOff x="8430822" y="3156727"/>
            <a:chExt cx="1512168" cy="1707633"/>
          </a:xfrm>
        </p:grpSpPr>
        <p:sp>
          <p:nvSpPr>
            <p:cNvPr id="17" name="מלבן 16">
              <a:extLst>
                <a:ext uri="{FF2B5EF4-FFF2-40B4-BE49-F238E27FC236}">
                  <a16:creationId xmlns="" xmlns:a16="http://schemas.microsoft.com/office/drawing/2014/main" id="{FC4E34CE-F4C2-49B6-B1D4-13FB054D79F5}"/>
                </a:ext>
              </a:extLst>
            </p:cNvPr>
            <p:cNvSpPr/>
            <p:nvPr/>
          </p:nvSpPr>
          <p:spPr>
            <a:xfrm>
              <a:off x="8430822" y="3156727"/>
              <a:ext cx="1512168" cy="16857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8" name="גרפיקה 17">
              <a:extLst>
                <a:ext uri="{FF2B5EF4-FFF2-40B4-BE49-F238E27FC236}">
                  <a16:creationId xmlns="" xmlns:a16="http://schemas.microsoft.com/office/drawing/2014/main" id="{647D7A9E-AC55-4CCA-80F1-35C696B26C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 r="53556"/>
            <a:stretch/>
          </p:blipFill>
          <p:spPr>
            <a:xfrm rot="16200000">
              <a:off x="8325818" y="3261733"/>
              <a:ext cx="1707633" cy="1497622"/>
            </a:xfrm>
            <a:prstGeom prst="rect">
              <a:avLst/>
            </a:prstGeom>
            <a:effectLst/>
          </p:spPr>
        </p:pic>
      </p:grpSp>
      <p:pic>
        <p:nvPicPr>
          <p:cNvPr id="19" name="טיימר שלוש דקות מדויק">
            <a:hlinkClick r:id="" action="ppaction://media"/>
            <a:extLst>
              <a:ext uri="{FF2B5EF4-FFF2-40B4-BE49-F238E27FC236}">
                <a16:creationId xmlns="" xmlns:a16="http://schemas.microsoft.com/office/drawing/2014/main" id="{365C850F-9F93-4479-9764-981F9EE0245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4966" y="365125"/>
            <a:ext cx="1682369" cy="89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0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b="1" dirty="0">
                <a:latin typeface="Alef"/>
                <a:ea typeface="Alef"/>
                <a:sym typeface="Alef"/>
              </a:rPr>
              <a:t>قبل أن نبدأ، نستنشق الهواء</a:t>
            </a:r>
            <a:endParaRPr lang="x-none" b="1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A9C78DC-00E4-CC4A-B3DA-C9C5903C4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66318" y="4514660"/>
            <a:ext cx="1848622" cy="19466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="" xmlns:a16="http://schemas.microsoft.com/office/drawing/2014/main" id="{39337826-9C8F-453C-BA24-F227F3AC7A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8453" y="2235490"/>
            <a:ext cx="4858933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4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FD06C52A-B994-47D0-80C1-9E313E49B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352" y="346718"/>
            <a:ext cx="10248827" cy="1036321"/>
          </a:xfrm>
        </p:spPr>
        <p:txBody>
          <a:bodyPr>
            <a:normAutofit/>
          </a:bodyPr>
          <a:lstStyle/>
          <a:p>
            <a:pPr fontAlgn="t"/>
            <a:r>
              <a:rPr lang="ar-SA" sz="5400" b="1" dirty="0"/>
              <a:t>نبدأ بمتعة</a:t>
            </a:r>
            <a:r>
              <a:rPr lang="en-US" sz="5400" b="1" dirty="0"/>
              <a:t>- </a:t>
            </a:r>
            <a:r>
              <a:rPr lang="ar-SY" sz="5400" b="1" dirty="0"/>
              <a:t> كم مستطيلاً يوجد في الرسمة؟</a:t>
            </a:r>
            <a:endParaRPr lang="he-IL" sz="5400" dirty="0"/>
          </a:p>
        </p:txBody>
      </p:sp>
      <p:grpSp>
        <p:nvGrpSpPr>
          <p:cNvPr id="16" name="קבוצה 15">
            <a:extLst>
              <a:ext uri="{FF2B5EF4-FFF2-40B4-BE49-F238E27FC236}">
                <a16:creationId xmlns="" xmlns:a16="http://schemas.microsoft.com/office/drawing/2014/main" id="{A1D71502-3075-488C-B01A-5E7203597894}"/>
              </a:ext>
            </a:extLst>
          </p:cNvPr>
          <p:cNvGrpSpPr/>
          <p:nvPr/>
        </p:nvGrpSpPr>
        <p:grpSpPr>
          <a:xfrm>
            <a:off x="4358640" y="1800824"/>
            <a:ext cx="3898287" cy="4554256"/>
            <a:chOff x="1513101" y="2895598"/>
            <a:chExt cx="3119851" cy="3844642"/>
          </a:xfrm>
        </p:grpSpPr>
        <p:sp>
          <p:nvSpPr>
            <p:cNvPr id="3" name="מלבן 2">
              <a:extLst>
                <a:ext uri="{FF2B5EF4-FFF2-40B4-BE49-F238E27FC236}">
                  <a16:creationId xmlns="" xmlns:a16="http://schemas.microsoft.com/office/drawing/2014/main" id="{2DCDAB52-7E53-4489-9064-F20146C64181}"/>
                </a:ext>
              </a:extLst>
            </p:cNvPr>
            <p:cNvSpPr/>
            <p:nvPr/>
          </p:nvSpPr>
          <p:spPr>
            <a:xfrm>
              <a:off x="1513101" y="2895599"/>
              <a:ext cx="1036320" cy="28083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מלבן 7">
              <a:extLst>
                <a:ext uri="{FF2B5EF4-FFF2-40B4-BE49-F238E27FC236}">
                  <a16:creationId xmlns="" xmlns:a16="http://schemas.microsoft.com/office/drawing/2014/main" id="{9084292D-D794-451F-89B0-793DF91D33CC}"/>
                </a:ext>
              </a:extLst>
            </p:cNvPr>
            <p:cNvSpPr/>
            <p:nvPr/>
          </p:nvSpPr>
          <p:spPr>
            <a:xfrm>
              <a:off x="2561456" y="2895599"/>
              <a:ext cx="1036320" cy="176784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מלבן 8">
              <a:extLst>
                <a:ext uri="{FF2B5EF4-FFF2-40B4-BE49-F238E27FC236}">
                  <a16:creationId xmlns="" xmlns:a16="http://schemas.microsoft.com/office/drawing/2014/main" id="{FB475E99-B776-4A6F-9698-0E902335611D}"/>
                </a:ext>
              </a:extLst>
            </p:cNvPr>
            <p:cNvSpPr/>
            <p:nvPr/>
          </p:nvSpPr>
          <p:spPr>
            <a:xfrm rot="16200000">
              <a:off x="3074225" y="4145192"/>
              <a:ext cx="1036320" cy="208113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מלבן 10">
              <a:extLst>
                <a:ext uri="{FF2B5EF4-FFF2-40B4-BE49-F238E27FC236}">
                  <a16:creationId xmlns="" xmlns:a16="http://schemas.microsoft.com/office/drawing/2014/main" id="{CCEF2C1D-DE1D-4080-904A-C3CF22D7EB14}"/>
                </a:ext>
              </a:extLst>
            </p:cNvPr>
            <p:cNvSpPr/>
            <p:nvPr/>
          </p:nvSpPr>
          <p:spPr>
            <a:xfrm>
              <a:off x="1517562" y="5703919"/>
              <a:ext cx="1036320" cy="1036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מלבן 13">
              <a:extLst>
                <a:ext uri="{FF2B5EF4-FFF2-40B4-BE49-F238E27FC236}">
                  <a16:creationId xmlns="" xmlns:a16="http://schemas.microsoft.com/office/drawing/2014/main" id="{99F1CCCC-B25E-4565-8479-88E65AA995E2}"/>
                </a:ext>
              </a:extLst>
            </p:cNvPr>
            <p:cNvSpPr/>
            <p:nvPr/>
          </p:nvSpPr>
          <p:spPr>
            <a:xfrm>
              <a:off x="3596629" y="2895598"/>
              <a:ext cx="1036320" cy="176784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מלבן 14">
              <a:extLst>
                <a:ext uri="{FF2B5EF4-FFF2-40B4-BE49-F238E27FC236}">
                  <a16:creationId xmlns="" xmlns:a16="http://schemas.microsoft.com/office/drawing/2014/main" id="{04F9775F-68B7-4C13-B76F-9E9AC038CE28}"/>
                </a:ext>
              </a:extLst>
            </p:cNvPr>
            <p:cNvSpPr/>
            <p:nvPr/>
          </p:nvSpPr>
          <p:spPr>
            <a:xfrm rot="16200000">
              <a:off x="3070847" y="5181512"/>
              <a:ext cx="1036320" cy="208113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10" name="טיימר שלוש דקות מדויק">
            <a:hlinkClick r:id="" action="ppaction://media"/>
            <a:extLst>
              <a:ext uri="{FF2B5EF4-FFF2-40B4-BE49-F238E27FC236}">
                <a16:creationId xmlns="" xmlns:a16="http://schemas.microsoft.com/office/drawing/2014/main" id="{4E444DA0-2323-4B1C-8BC5-B3BB9FD0F96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3827" y="5462069"/>
            <a:ext cx="1682369" cy="89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6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334307E-0275-6B47-A11B-F281A1993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83" y="5215761"/>
            <a:ext cx="1303258" cy="127977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E68CDB7D-7B3E-EF45-982F-5AD11633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6000" b="1" dirty="0"/>
              <a:t>ماذا يجب أن نحضّر للحصّة؟ </a:t>
            </a:r>
            <a:endParaRPr lang="x-none" sz="6000" b="1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3C28D9B-BA5F-F04F-8240-A12D83704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538" y="1539239"/>
            <a:ext cx="1280055" cy="3454693"/>
          </a:xfrm>
          <a:prstGeom prst="rect">
            <a:avLst/>
          </a:prstGeom>
        </p:spPr>
      </p:pic>
      <p:pic>
        <p:nvPicPr>
          <p:cNvPr id="11" name="Picture 4" descr="https://lh4.googleusercontent.com/iGTl96Eygo7-oid1H3ZWWYhb5HWAynyOs2KLWGGMeuEgHeu4cFLof2g-jYLOscV4q-879K-lfjkP4Swnmj_UGZsWTDspF4AbUz1XGd30Tf1KKpiEXhvx6NLF17Q1F5VY">
            <a:extLst>
              <a:ext uri="{FF2B5EF4-FFF2-40B4-BE49-F238E27FC236}">
                <a16:creationId xmlns="" xmlns:a16="http://schemas.microsoft.com/office/drawing/2014/main" id="{FBFC260D-BF96-439A-8693-6B40C73C2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18175">
            <a:off x="8464821" y="4545504"/>
            <a:ext cx="1430324" cy="59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https://lh4.googleusercontent.com/8FRkycPXoj7UiB9dvl8WfvE_rPOmNvworJ3hEUUExH908Pyx1w8Shtg70_9YIyrxXZu2Q5tvXMslWX6PBLNTleMKYZ5Wgwd4UNNj4iBwA-K5B6WNBJ5WFRNSOF3busg5">
            <a:extLst>
              <a:ext uri="{FF2B5EF4-FFF2-40B4-BE49-F238E27FC236}">
                <a16:creationId xmlns="" xmlns:a16="http://schemas.microsoft.com/office/drawing/2014/main" id="{A59DF638-BBDF-4FF6-8918-42D9A5F05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6871">
            <a:off x="3326992" y="2936669"/>
            <a:ext cx="962184" cy="158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lh6.googleusercontent.com/f8H2475EYmyL0rhH4-e4ujiAahiTeUa9jS4FAnHL3KK4sEOOF3cWvgCYZ1bpJw4tDcDKTArugZ_4iGscDG3mD7tx620B0N8bRGSeR-V1W5m9k2098IkeP6hpnFdGXWOM">
            <a:extLst>
              <a:ext uri="{FF2B5EF4-FFF2-40B4-BE49-F238E27FC236}">
                <a16:creationId xmlns="" xmlns:a16="http://schemas.microsoft.com/office/drawing/2014/main" id="{E96A3A94-1DC2-4D5F-8C30-814635F5A7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" r="34036" b="31961"/>
          <a:stretch/>
        </p:blipFill>
        <p:spPr bwMode="auto">
          <a:xfrm>
            <a:off x="4577028" y="4279374"/>
            <a:ext cx="1098643" cy="92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lh5.googleusercontent.com/ZDoHST6h1OCX-u3R0_z7nNa7SfU7HmVM0D695YAePInfr_qNfjeMwiGEv5CWrEZg9NKaTDrt37AL_GYzZsegn6rlPlFCY3VeGszqUWVyGIQFv4vSJtyKvfOsQffjTrz2">
            <a:extLst>
              <a:ext uri="{FF2B5EF4-FFF2-40B4-BE49-F238E27FC236}">
                <a16:creationId xmlns="" xmlns:a16="http://schemas.microsoft.com/office/drawing/2014/main" id="{6C26243C-31F1-4E05-AA55-1F6FA8AEC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65" y="2606618"/>
            <a:ext cx="1098643" cy="132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תמונה 2">
            <a:extLst>
              <a:ext uri="{FF2B5EF4-FFF2-40B4-BE49-F238E27FC236}">
                <a16:creationId xmlns="" xmlns:a16="http://schemas.microsoft.com/office/drawing/2014/main" id="{B42B7A87-02C4-47B8-AB67-552C98A4BFB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6904" t="6568" r="5236" b="1765"/>
          <a:stretch/>
        </p:blipFill>
        <p:spPr>
          <a:xfrm>
            <a:off x="9774204" y="2509930"/>
            <a:ext cx="1525421" cy="2095495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="" xmlns:a16="http://schemas.microsoft.com/office/drawing/2014/main" id="{1F2E3422-CD68-43A5-A6A9-83ADE446F9F4}"/>
              </a:ext>
            </a:extLst>
          </p:cNvPr>
          <p:cNvSpPr txBox="1"/>
          <p:nvPr/>
        </p:nvSpPr>
        <p:spPr>
          <a:xfrm>
            <a:off x="10173843" y="3360225"/>
            <a:ext cx="7261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/>
              <a:t>A4</a:t>
            </a:r>
            <a:endParaRPr lang="he-IL" b="1" dirty="0"/>
          </a:p>
        </p:txBody>
      </p:sp>
      <p:grpSp>
        <p:nvGrpSpPr>
          <p:cNvPr id="16" name="קבוצה 15">
            <a:extLst>
              <a:ext uri="{FF2B5EF4-FFF2-40B4-BE49-F238E27FC236}">
                <a16:creationId xmlns="" xmlns:a16="http://schemas.microsoft.com/office/drawing/2014/main" id="{7794F159-6962-4AAB-84D3-259B14617589}"/>
              </a:ext>
            </a:extLst>
          </p:cNvPr>
          <p:cNvGrpSpPr/>
          <p:nvPr/>
        </p:nvGrpSpPr>
        <p:grpSpPr>
          <a:xfrm>
            <a:off x="7559015" y="2412768"/>
            <a:ext cx="1512168" cy="1707633"/>
            <a:chOff x="8430822" y="3156727"/>
            <a:chExt cx="1512168" cy="1707633"/>
          </a:xfrm>
        </p:grpSpPr>
        <p:sp>
          <p:nvSpPr>
            <p:cNvPr id="17" name="מלבן 16">
              <a:extLst>
                <a:ext uri="{FF2B5EF4-FFF2-40B4-BE49-F238E27FC236}">
                  <a16:creationId xmlns="" xmlns:a16="http://schemas.microsoft.com/office/drawing/2014/main" id="{FC4E34CE-F4C2-49B6-B1D4-13FB054D79F5}"/>
                </a:ext>
              </a:extLst>
            </p:cNvPr>
            <p:cNvSpPr/>
            <p:nvPr/>
          </p:nvSpPr>
          <p:spPr>
            <a:xfrm>
              <a:off x="8430822" y="3156727"/>
              <a:ext cx="1512168" cy="16857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8" name="גרפיקה 17">
              <a:extLst>
                <a:ext uri="{FF2B5EF4-FFF2-40B4-BE49-F238E27FC236}">
                  <a16:creationId xmlns="" xmlns:a16="http://schemas.microsoft.com/office/drawing/2014/main" id="{647D7A9E-AC55-4CCA-80F1-35C696B26C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 r="53556"/>
            <a:stretch/>
          </p:blipFill>
          <p:spPr>
            <a:xfrm rot="16200000">
              <a:off x="8325818" y="3261733"/>
              <a:ext cx="1707633" cy="1497622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80757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9149D933-8F29-469D-9DDC-94E0B6BD9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48427"/>
            <a:ext cx="11677734" cy="720000"/>
          </a:xfrm>
        </p:spPr>
        <p:txBody>
          <a:bodyPr>
            <a:noAutofit/>
          </a:bodyPr>
          <a:lstStyle/>
          <a:p>
            <a:r>
              <a:rPr lang="ar-SY" sz="3600" b="1" dirty="0"/>
              <a:t>ماذا نعرف من قبل-</a:t>
            </a:r>
            <a:endParaRPr lang="he-IL" sz="3600" b="1" dirty="0"/>
          </a:p>
        </p:txBody>
      </p:sp>
      <p:graphicFrame>
        <p:nvGraphicFramePr>
          <p:cNvPr id="4" name="טבלה 4">
            <a:extLst>
              <a:ext uri="{FF2B5EF4-FFF2-40B4-BE49-F238E27FC236}">
                <a16:creationId xmlns="" xmlns:a16="http://schemas.microsoft.com/office/drawing/2014/main" id="{61362111-7C01-4B5E-B3C3-2BA26D8AC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330173"/>
              </p:ext>
            </p:extLst>
          </p:nvPr>
        </p:nvGraphicFramePr>
        <p:xfrm>
          <a:off x="304800" y="1153943"/>
          <a:ext cx="11677735" cy="549441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389455">
                  <a:extLst>
                    <a:ext uri="{9D8B030D-6E8A-4147-A177-3AD203B41FA5}">
                      <a16:colId xmlns="" xmlns:a16="http://schemas.microsoft.com/office/drawing/2014/main" val="391605627"/>
                    </a:ext>
                  </a:extLst>
                </a:gridCol>
                <a:gridCol w="2727960">
                  <a:extLst>
                    <a:ext uri="{9D8B030D-6E8A-4147-A177-3AD203B41FA5}">
                      <a16:colId xmlns="" xmlns:a16="http://schemas.microsoft.com/office/drawing/2014/main" val="2790470003"/>
                    </a:ext>
                  </a:extLst>
                </a:gridCol>
                <a:gridCol w="2560320">
                  <a:extLst>
                    <a:ext uri="{9D8B030D-6E8A-4147-A177-3AD203B41FA5}">
                      <a16:colId xmlns="" xmlns:a16="http://schemas.microsoft.com/office/drawing/2014/main" val="1717152597"/>
                    </a:ext>
                  </a:extLst>
                </a:gridCol>
              </a:tblGrid>
              <a:tr h="533748">
                <a:tc>
                  <a:txBody>
                    <a:bodyPr/>
                    <a:lstStyle/>
                    <a:p>
                      <a:pPr algn="ctr" rtl="1"/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3200" dirty="0">
                          <a:latin typeface="+mn-lt"/>
                        </a:rPr>
                        <a:t>مربع </a:t>
                      </a:r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3200" dirty="0">
                          <a:latin typeface="+mn-lt"/>
                        </a:rPr>
                        <a:t>مستطيل</a:t>
                      </a:r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67423879"/>
                  </a:ext>
                </a:extLst>
              </a:tr>
              <a:tr h="533748">
                <a:tc>
                  <a:txBody>
                    <a:bodyPr/>
                    <a:lstStyle/>
                    <a:p>
                      <a:pPr algn="ctr" rtl="1"/>
                      <a:r>
                        <a:rPr lang="ar-SY" sz="3200" b="1" dirty="0">
                          <a:latin typeface="+mn-lt"/>
                        </a:rPr>
                        <a:t>عدد الاضلاع</a:t>
                      </a:r>
                      <a:endParaRPr lang="he-IL" sz="3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21597149"/>
                  </a:ext>
                </a:extLst>
              </a:tr>
              <a:tr h="73029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3200" b="1" dirty="0">
                          <a:latin typeface="+mn-lt"/>
                        </a:rPr>
                        <a:t>الاضلاع المتجاورة </a:t>
                      </a:r>
                      <a:r>
                        <a:rPr lang="ar-SY" sz="3200" b="0" dirty="0">
                          <a:latin typeface="+mn-lt"/>
                        </a:rPr>
                        <a:t>متساوية\غير متساوية</a:t>
                      </a:r>
                      <a:endParaRPr lang="he-IL" sz="3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9075487"/>
                  </a:ext>
                </a:extLst>
              </a:tr>
              <a:tr h="66858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3200" b="1" dirty="0">
                          <a:latin typeface="+mn-lt"/>
                        </a:rPr>
                        <a:t>الاضلاع المتقابلة </a:t>
                      </a:r>
                      <a:r>
                        <a:rPr lang="ar-SY" sz="3200" b="0" dirty="0">
                          <a:latin typeface="+mn-lt"/>
                        </a:rPr>
                        <a:t>متساوية\غير متساوية</a:t>
                      </a:r>
                      <a:endParaRPr lang="he-IL" sz="3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29556793"/>
                  </a:ext>
                </a:extLst>
              </a:tr>
              <a:tr h="62081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3200" b="1" dirty="0">
                          <a:latin typeface="+mn-lt"/>
                        </a:rPr>
                        <a:t>الاضلاع المتقابلة </a:t>
                      </a:r>
                      <a:r>
                        <a:rPr lang="ar-SY" sz="3200" b="0" dirty="0">
                          <a:latin typeface="+mn-lt"/>
                        </a:rPr>
                        <a:t>متوازية\غير متوازية</a:t>
                      </a:r>
                      <a:endParaRPr lang="he-IL" sz="3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88525067"/>
                  </a:ext>
                </a:extLst>
              </a:tr>
              <a:tr h="533748">
                <a:tc>
                  <a:txBody>
                    <a:bodyPr/>
                    <a:lstStyle/>
                    <a:p>
                      <a:pPr algn="ctr" rtl="1"/>
                      <a:r>
                        <a:rPr lang="ar-SY" sz="3200" b="1" dirty="0" err="1">
                          <a:latin typeface="+mn-lt"/>
                        </a:rPr>
                        <a:t>الزاوايا</a:t>
                      </a:r>
                      <a:endParaRPr lang="he-IL" sz="3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34780228"/>
                  </a:ext>
                </a:extLst>
              </a:tr>
              <a:tr h="533748">
                <a:tc>
                  <a:txBody>
                    <a:bodyPr/>
                    <a:lstStyle/>
                    <a:p>
                      <a:pPr algn="ctr" rtl="1"/>
                      <a:r>
                        <a:rPr lang="ar-SY" sz="3200" b="1" dirty="0">
                          <a:latin typeface="+mn-lt"/>
                        </a:rPr>
                        <a:t>مجموع زوايا الشكل</a:t>
                      </a:r>
                      <a:endParaRPr lang="he-IL" sz="3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664328"/>
                  </a:ext>
                </a:extLst>
              </a:tr>
              <a:tr h="53374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3200" b="1" dirty="0">
                          <a:latin typeface="+mn-lt"/>
                        </a:rPr>
                        <a:t>الأقطار </a:t>
                      </a:r>
                      <a:r>
                        <a:rPr lang="ar-SY" sz="3200" b="0" dirty="0">
                          <a:latin typeface="+mn-lt"/>
                        </a:rPr>
                        <a:t>متساوية\ غير متساوية</a:t>
                      </a:r>
                      <a:r>
                        <a:rPr lang="he-IL" sz="3200" b="0" dirty="0">
                          <a:latin typeface="+mn-lt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93375946"/>
                  </a:ext>
                </a:extLst>
              </a:tr>
              <a:tr h="53374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3200" b="1" dirty="0">
                          <a:latin typeface="+mn-lt"/>
                        </a:rPr>
                        <a:t>الأقطار </a:t>
                      </a:r>
                      <a:r>
                        <a:rPr lang="ar-SY" sz="3200" b="0" dirty="0">
                          <a:latin typeface="+mn-lt"/>
                        </a:rPr>
                        <a:t>تنصف بعضها البعض</a:t>
                      </a:r>
                      <a:endParaRPr lang="he-IL" sz="3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6371976"/>
                  </a:ext>
                </a:extLst>
              </a:tr>
            </a:tbl>
          </a:graphicData>
        </a:graphic>
      </p:graphicFrame>
      <p:pic>
        <p:nvPicPr>
          <p:cNvPr id="5" name="טיימר שלוש דקות מדויק">
            <a:hlinkClick r:id="" action="ppaction://media"/>
            <a:extLst>
              <a:ext uri="{FF2B5EF4-FFF2-40B4-BE49-F238E27FC236}">
                <a16:creationId xmlns="" xmlns:a16="http://schemas.microsoft.com/office/drawing/2014/main" id="{13E07D67-872A-44F7-B4C2-E163C9E9F9A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3405" y="6174119"/>
            <a:ext cx="1342724" cy="712726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="" xmlns:a16="http://schemas.microsoft.com/office/drawing/2014/main" id="{5306DDEB-4CFC-45A7-B296-DB91E1065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33195">
            <a:off x="168310" y="78760"/>
            <a:ext cx="735452" cy="1550254"/>
          </a:xfrm>
          <a:prstGeom prst="rect">
            <a:avLst/>
          </a:prstGeom>
        </p:spPr>
      </p:pic>
      <p:sp>
        <p:nvSpPr>
          <p:cNvPr id="3" name="מלבן 2">
            <a:extLst>
              <a:ext uri="{FF2B5EF4-FFF2-40B4-BE49-F238E27FC236}">
                <a16:creationId xmlns="" xmlns:a16="http://schemas.microsoft.com/office/drawing/2014/main" id="{EA7F1A16-1EE2-4BF3-BC30-5BE48F73D456}"/>
              </a:ext>
            </a:extLst>
          </p:cNvPr>
          <p:cNvSpPr/>
          <p:nvPr/>
        </p:nvSpPr>
        <p:spPr>
          <a:xfrm>
            <a:off x="3832860" y="186165"/>
            <a:ext cx="777240" cy="72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>
            <a:extLst>
              <a:ext uri="{FF2B5EF4-FFF2-40B4-BE49-F238E27FC236}">
                <a16:creationId xmlns="" xmlns:a16="http://schemas.microsoft.com/office/drawing/2014/main" id="{D293A2E7-F51E-4A2B-A8A6-527AAF2D1907}"/>
              </a:ext>
            </a:extLst>
          </p:cNvPr>
          <p:cNvSpPr/>
          <p:nvPr/>
        </p:nvSpPr>
        <p:spPr>
          <a:xfrm>
            <a:off x="1066800" y="148427"/>
            <a:ext cx="1636065" cy="72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574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9149D933-8F29-469D-9DDC-94E0B6BD9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1266"/>
            <a:ext cx="11677734" cy="877301"/>
          </a:xfrm>
        </p:spPr>
        <p:txBody>
          <a:bodyPr>
            <a:noAutofit/>
          </a:bodyPr>
          <a:lstStyle/>
          <a:p>
            <a:r>
              <a:rPr lang="ar-SY" sz="3600" b="1" dirty="0"/>
              <a:t>ماذا نعرف من قبل-</a:t>
            </a:r>
            <a:endParaRPr lang="he-IL" sz="3600" b="1" dirty="0"/>
          </a:p>
        </p:txBody>
      </p:sp>
      <p:graphicFrame>
        <p:nvGraphicFramePr>
          <p:cNvPr id="4" name="טבלה 4">
            <a:extLst>
              <a:ext uri="{FF2B5EF4-FFF2-40B4-BE49-F238E27FC236}">
                <a16:creationId xmlns="" xmlns:a16="http://schemas.microsoft.com/office/drawing/2014/main" id="{61362111-7C01-4B5E-B3C3-2BA26D8AC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20933"/>
              </p:ext>
            </p:extLst>
          </p:nvPr>
        </p:nvGraphicFramePr>
        <p:xfrm>
          <a:off x="304799" y="1075868"/>
          <a:ext cx="11677735" cy="540494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831415">
                  <a:extLst>
                    <a:ext uri="{9D8B030D-6E8A-4147-A177-3AD203B41FA5}">
                      <a16:colId xmlns="" xmlns:a16="http://schemas.microsoft.com/office/drawing/2014/main" val="391605627"/>
                    </a:ext>
                  </a:extLst>
                </a:gridCol>
                <a:gridCol w="2560320">
                  <a:extLst>
                    <a:ext uri="{9D8B030D-6E8A-4147-A177-3AD203B41FA5}">
                      <a16:colId xmlns="" xmlns:a16="http://schemas.microsoft.com/office/drawing/2014/main" val="2790470003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1717152597"/>
                    </a:ext>
                  </a:extLst>
                </a:gridCol>
              </a:tblGrid>
              <a:tr h="533748">
                <a:tc>
                  <a:txBody>
                    <a:bodyPr/>
                    <a:lstStyle/>
                    <a:p>
                      <a:pPr algn="ctr" rtl="1"/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3200" dirty="0">
                          <a:latin typeface="+mn-lt"/>
                        </a:rPr>
                        <a:t>مربع </a:t>
                      </a:r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3200" dirty="0">
                          <a:latin typeface="+mn-lt"/>
                        </a:rPr>
                        <a:t>مستطيل</a:t>
                      </a:r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67423879"/>
                  </a:ext>
                </a:extLst>
              </a:tr>
              <a:tr h="533748">
                <a:tc>
                  <a:txBody>
                    <a:bodyPr/>
                    <a:lstStyle/>
                    <a:p>
                      <a:pPr algn="ctr" rtl="1"/>
                      <a:r>
                        <a:rPr lang="ar-SY" sz="3200" b="1" dirty="0">
                          <a:latin typeface="+mn-lt"/>
                        </a:rPr>
                        <a:t>عدد الاضلاع</a:t>
                      </a:r>
                      <a:endParaRPr lang="he-IL" sz="3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3200" dirty="0">
                          <a:latin typeface="+mn-lt"/>
                        </a:rPr>
                        <a:t>4</a:t>
                      </a:r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3200" dirty="0">
                          <a:latin typeface="+mn-lt"/>
                        </a:rPr>
                        <a:t>4</a:t>
                      </a:r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21597149"/>
                  </a:ext>
                </a:extLst>
              </a:tr>
              <a:tr h="730295">
                <a:tc>
                  <a:txBody>
                    <a:bodyPr/>
                    <a:lstStyle/>
                    <a:p>
                      <a:pPr algn="ctr" rtl="1"/>
                      <a:r>
                        <a:rPr lang="ar-SY" sz="3200" b="1" dirty="0">
                          <a:latin typeface="+mn-lt"/>
                        </a:rPr>
                        <a:t>الاضلاع المتجاورة </a:t>
                      </a:r>
                      <a:r>
                        <a:rPr lang="ar-SY" sz="3200" b="0" dirty="0">
                          <a:latin typeface="+mn-lt"/>
                        </a:rPr>
                        <a:t>متساوية\غير متساوية</a:t>
                      </a:r>
                      <a:endParaRPr lang="he-IL" sz="3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3200" dirty="0">
                          <a:latin typeface="+mn-lt"/>
                        </a:rPr>
                        <a:t>متساوية</a:t>
                      </a:r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3200" dirty="0">
                          <a:latin typeface="+mn-lt"/>
                        </a:rPr>
                        <a:t>غير متساوية</a:t>
                      </a:r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9075487"/>
                  </a:ext>
                </a:extLst>
              </a:tr>
              <a:tr h="54666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3200" b="1" dirty="0">
                          <a:latin typeface="+mn-lt"/>
                        </a:rPr>
                        <a:t>الاضلاع المتقابلة </a:t>
                      </a:r>
                      <a:r>
                        <a:rPr lang="ar-SY" sz="3200" b="0" dirty="0">
                          <a:latin typeface="+mn-lt"/>
                        </a:rPr>
                        <a:t>متساوية\غير متساوية</a:t>
                      </a:r>
                      <a:endParaRPr lang="he-IL" sz="3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3200" dirty="0">
                          <a:latin typeface="+mn-lt"/>
                        </a:rPr>
                        <a:t>متساوية</a:t>
                      </a:r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3200" dirty="0">
                          <a:latin typeface="+mn-lt"/>
                        </a:rPr>
                        <a:t>متساوية</a:t>
                      </a:r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29556793"/>
                  </a:ext>
                </a:extLst>
              </a:tr>
              <a:tr h="62081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3200" b="1" dirty="0">
                          <a:latin typeface="+mn-lt"/>
                        </a:rPr>
                        <a:t>الاضلاع المتقابلة </a:t>
                      </a:r>
                      <a:r>
                        <a:rPr lang="ar-SY" sz="3200" b="0" dirty="0">
                          <a:latin typeface="+mn-lt"/>
                        </a:rPr>
                        <a:t>متوازية\غير متوازية</a:t>
                      </a:r>
                      <a:endParaRPr lang="he-IL" sz="3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3200" dirty="0">
                          <a:latin typeface="+mn-lt"/>
                        </a:rPr>
                        <a:t>متوازية</a:t>
                      </a:r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3200" dirty="0">
                          <a:latin typeface="+mn-lt"/>
                        </a:rPr>
                        <a:t>متوازية</a:t>
                      </a:r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88525067"/>
                  </a:ext>
                </a:extLst>
              </a:tr>
              <a:tr h="533748">
                <a:tc>
                  <a:txBody>
                    <a:bodyPr/>
                    <a:lstStyle/>
                    <a:p>
                      <a:pPr algn="ctr" rtl="1"/>
                      <a:r>
                        <a:rPr lang="ar-SY" sz="3200" b="1" dirty="0" err="1">
                          <a:latin typeface="+mn-lt"/>
                        </a:rPr>
                        <a:t>الزاوايا</a:t>
                      </a:r>
                      <a:endParaRPr lang="he-IL" sz="3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3200" dirty="0">
                          <a:latin typeface="+mn-lt"/>
                        </a:rPr>
                        <a:t>قائمة</a:t>
                      </a:r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3200" dirty="0">
                          <a:latin typeface="+mn-lt"/>
                        </a:rPr>
                        <a:t>قائمة</a:t>
                      </a:r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34780228"/>
                  </a:ext>
                </a:extLst>
              </a:tr>
              <a:tr h="533748">
                <a:tc>
                  <a:txBody>
                    <a:bodyPr/>
                    <a:lstStyle/>
                    <a:p>
                      <a:pPr algn="ctr" rtl="1"/>
                      <a:r>
                        <a:rPr lang="ar-SY" sz="3200" b="1" dirty="0">
                          <a:latin typeface="+mn-lt"/>
                        </a:rPr>
                        <a:t>مجموع زوايا الشكل</a:t>
                      </a:r>
                      <a:endParaRPr lang="he-IL" sz="3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3200" dirty="0">
                          <a:latin typeface="+mn-lt"/>
                        </a:rPr>
                        <a:t>360 درجة</a:t>
                      </a:r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3200" dirty="0">
                          <a:latin typeface="+mn-lt"/>
                        </a:rPr>
                        <a:t>360 درجة</a:t>
                      </a:r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664328"/>
                  </a:ext>
                </a:extLst>
              </a:tr>
              <a:tr h="533748">
                <a:tc>
                  <a:txBody>
                    <a:bodyPr/>
                    <a:lstStyle/>
                    <a:p>
                      <a:pPr algn="ctr" rtl="1"/>
                      <a:r>
                        <a:rPr lang="ar-SY" sz="3200" b="1" dirty="0">
                          <a:latin typeface="+mn-lt"/>
                        </a:rPr>
                        <a:t>الأقطار </a:t>
                      </a:r>
                      <a:r>
                        <a:rPr lang="ar-SY" sz="3200" b="0" dirty="0">
                          <a:latin typeface="+mn-lt"/>
                        </a:rPr>
                        <a:t>متساوية\غير متساوية</a:t>
                      </a:r>
                      <a:endParaRPr lang="he-IL" sz="3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3200" dirty="0">
                          <a:latin typeface="+mn-lt"/>
                        </a:rPr>
                        <a:t>متساوية</a:t>
                      </a:r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3200" dirty="0">
                          <a:latin typeface="+mn-lt"/>
                        </a:rPr>
                        <a:t>متساوية</a:t>
                      </a:r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82387120"/>
                  </a:ext>
                </a:extLst>
              </a:tr>
              <a:tr h="53374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Y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242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الأقطار تنصف بعضها البعض</a:t>
                      </a:r>
                      <a:endParaRPr kumimoji="0" lang="he-IL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2424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3200" dirty="0">
                          <a:latin typeface="+mn-lt"/>
                        </a:rPr>
                        <a:t>نعم</a:t>
                      </a:r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3200" dirty="0">
                          <a:latin typeface="+mn-lt"/>
                        </a:rPr>
                        <a:t>نعم</a:t>
                      </a:r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791277"/>
                  </a:ext>
                </a:extLst>
              </a:tr>
            </a:tbl>
          </a:graphicData>
        </a:graphic>
      </p:graphicFrame>
      <p:sp>
        <p:nvSpPr>
          <p:cNvPr id="5" name="מלבן 4">
            <a:extLst>
              <a:ext uri="{FF2B5EF4-FFF2-40B4-BE49-F238E27FC236}">
                <a16:creationId xmlns="" xmlns:a16="http://schemas.microsoft.com/office/drawing/2014/main" id="{6B23E166-DB3F-4597-BBA1-58A944E9EBE9}"/>
              </a:ext>
            </a:extLst>
          </p:cNvPr>
          <p:cNvSpPr/>
          <p:nvPr/>
        </p:nvSpPr>
        <p:spPr>
          <a:xfrm>
            <a:off x="3390900" y="198567"/>
            <a:ext cx="777240" cy="72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>
            <a:extLst>
              <a:ext uri="{FF2B5EF4-FFF2-40B4-BE49-F238E27FC236}">
                <a16:creationId xmlns="" xmlns:a16="http://schemas.microsoft.com/office/drawing/2014/main" id="{8AAF0F4F-425F-40B9-9919-B26BB6F38DFB}"/>
              </a:ext>
            </a:extLst>
          </p:cNvPr>
          <p:cNvSpPr/>
          <p:nvPr/>
        </p:nvSpPr>
        <p:spPr>
          <a:xfrm>
            <a:off x="655320" y="198567"/>
            <a:ext cx="1636065" cy="72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391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CD663817-5055-4950-B46F-2420348DB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3906" y="166699"/>
            <a:ext cx="2594694" cy="720000"/>
          </a:xfrm>
        </p:spPr>
        <p:txBody>
          <a:bodyPr>
            <a:normAutofit/>
          </a:bodyPr>
          <a:lstStyle/>
          <a:p>
            <a:r>
              <a:rPr lang="ar-SY" b="1" dirty="0"/>
              <a:t>الان نتعلم:</a:t>
            </a:r>
            <a:endParaRPr lang="he-IL" b="1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="" xmlns:a16="http://schemas.microsoft.com/office/drawing/2014/main" id="{1B4053F1-7374-4567-B2B5-4D03A0A36F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e-IL" dirty="0"/>
          </a:p>
        </p:txBody>
      </p:sp>
      <p:graphicFrame>
        <p:nvGraphicFramePr>
          <p:cNvPr id="4" name="טבלה 4">
            <a:extLst>
              <a:ext uri="{FF2B5EF4-FFF2-40B4-BE49-F238E27FC236}">
                <a16:creationId xmlns="" xmlns:a16="http://schemas.microsoft.com/office/drawing/2014/main" id="{5F2B659A-CAFD-4FBC-96A5-20AE2FF515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394597"/>
              </p:ext>
            </p:extLst>
          </p:nvPr>
        </p:nvGraphicFramePr>
        <p:xfrm>
          <a:off x="304800" y="1073586"/>
          <a:ext cx="11677735" cy="555537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578175">
                  <a:extLst>
                    <a:ext uri="{9D8B030D-6E8A-4147-A177-3AD203B41FA5}">
                      <a16:colId xmlns="" xmlns:a16="http://schemas.microsoft.com/office/drawing/2014/main" val="391605627"/>
                    </a:ext>
                  </a:extLst>
                </a:gridCol>
                <a:gridCol w="2011680">
                  <a:extLst>
                    <a:ext uri="{9D8B030D-6E8A-4147-A177-3AD203B41FA5}">
                      <a16:colId xmlns="" xmlns:a16="http://schemas.microsoft.com/office/drawing/2014/main" val="2790470003"/>
                    </a:ext>
                  </a:extLst>
                </a:gridCol>
                <a:gridCol w="2087880">
                  <a:extLst>
                    <a:ext uri="{9D8B030D-6E8A-4147-A177-3AD203B41FA5}">
                      <a16:colId xmlns="" xmlns:a16="http://schemas.microsoft.com/office/drawing/2014/main" val="1717152597"/>
                    </a:ext>
                  </a:extLst>
                </a:gridCol>
              </a:tblGrid>
              <a:tr h="533748">
                <a:tc>
                  <a:txBody>
                    <a:bodyPr/>
                    <a:lstStyle/>
                    <a:p>
                      <a:pPr algn="ctr" rtl="1"/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3200" dirty="0">
                          <a:latin typeface="+mn-lt"/>
                        </a:rPr>
                        <a:t>مربع </a:t>
                      </a:r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3200" dirty="0">
                          <a:latin typeface="+mn-lt"/>
                        </a:rPr>
                        <a:t>مستطيل</a:t>
                      </a:r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67423879"/>
                  </a:ext>
                </a:extLst>
              </a:tr>
              <a:tr h="533748">
                <a:tc>
                  <a:txBody>
                    <a:bodyPr/>
                    <a:lstStyle/>
                    <a:p>
                      <a:pPr algn="ctr" rtl="1"/>
                      <a:r>
                        <a:rPr lang="ar-SY" sz="3200" b="1" dirty="0">
                          <a:latin typeface="+mn-lt"/>
                        </a:rPr>
                        <a:t>عدد الاضلاع</a:t>
                      </a:r>
                      <a:endParaRPr lang="he-IL" sz="3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3200" dirty="0">
                          <a:latin typeface="+mn-lt"/>
                        </a:rPr>
                        <a:t>4</a:t>
                      </a:r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3200" dirty="0">
                          <a:latin typeface="+mn-lt"/>
                        </a:rPr>
                        <a:t>4</a:t>
                      </a:r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21597149"/>
                  </a:ext>
                </a:extLst>
              </a:tr>
              <a:tr h="730295">
                <a:tc>
                  <a:txBody>
                    <a:bodyPr/>
                    <a:lstStyle/>
                    <a:p>
                      <a:pPr algn="ctr" rtl="1"/>
                      <a:r>
                        <a:rPr lang="ar-SY" sz="3200" b="1" dirty="0">
                          <a:latin typeface="+mn-lt"/>
                        </a:rPr>
                        <a:t>الاضلاع المتجاورة </a:t>
                      </a:r>
                      <a:r>
                        <a:rPr lang="ar-SY" sz="3200" b="0" dirty="0">
                          <a:latin typeface="+mn-lt"/>
                        </a:rPr>
                        <a:t>متساوية\غير متساوية</a:t>
                      </a:r>
                      <a:endParaRPr lang="he-IL" sz="3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3200" dirty="0">
                          <a:latin typeface="+mn-lt"/>
                        </a:rPr>
                        <a:t>متساوية</a:t>
                      </a:r>
                      <a:endParaRPr lang="he-IL" sz="32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3200" dirty="0">
                          <a:latin typeface="+mn-lt"/>
                        </a:rPr>
                        <a:t>غير متساوية</a:t>
                      </a:r>
                      <a:endParaRPr lang="he-IL" sz="3200" dirty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9075487"/>
                  </a:ext>
                </a:extLst>
              </a:tr>
              <a:tr h="72954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3200" b="1" dirty="0">
                          <a:latin typeface="+mn-lt"/>
                        </a:rPr>
                        <a:t>الاضلاع المتقابلة </a:t>
                      </a:r>
                      <a:r>
                        <a:rPr lang="ar-SY" sz="3200" b="0" dirty="0">
                          <a:latin typeface="+mn-lt"/>
                        </a:rPr>
                        <a:t>متساوية\غير متساوية</a:t>
                      </a:r>
                      <a:endParaRPr lang="he-IL" sz="3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3200" dirty="0">
                          <a:latin typeface="+mn-lt"/>
                        </a:rPr>
                        <a:t>متساوية</a:t>
                      </a:r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3200" dirty="0">
                          <a:latin typeface="+mn-lt"/>
                        </a:rPr>
                        <a:t>متساوية</a:t>
                      </a:r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29556793"/>
                  </a:ext>
                </a:extLst>
              </a:tr>
              <a:tr h="62081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3200" b="1" dirty="0">
                          <a:latin typeface="+mn-lt"/>
                        </a:rPr>
                        <a:t>الاضلاع المتقابلة </a:t>
                      </a:r>
                      <a:r>
                        <a:rPr lang="ar-SY" sz="3200" b="0" dirty="0">
                          <a:latin typeface="+mn-lt"/>
                        </a:rPr>
                        <a:t>متوازية\غير متوازية</a:t>
                      </a:r>
                      <a:endParaRPr lang="he-IL" sz="3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3200" dirty="0">
                          <a:latin typeface="+mn-lt"/>
                        </a:rPr>
                        <a:t>متوازية</a:t>
                      </a:r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3200" dirty="0">
                          <a:latin typeface="+mn-lt"/>
                        </a:rPr>
                        <a:t>متوازية</a:t>
                      </a:r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88525067"/>
                  </a:ext>
                </a:extLst>
              </a:tr>
              <a:tr h="533748">
                <a:tc>
                  <a:txBody>
                    <a:bodyPr/>
                    <a:lstStyle/>
                    <a:p>
                      <a:pPr algn="ctr" rtl="1"/>
                      <a:r>
                        <a:rPr lang="ar-SY" sz="3200" b="1" dirty="0" err="1">
                          <a:latin typeface="+mn-lt"/>
                        </a:rPr>
                        <a:t>الزاوايا</a:t>
                      </a:r>
                      <a:endParaRPr lang="he-IL" sz="3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3200" dirty="0">
                          <a:latin typeface="+mn-lt"/>
                        </a:rPr>
                        <a:t>قائمة</a:t>
                      </a:r>
                      <a:endParaRPr lang="he-IL" sz="3200" dirty="0">
                        <a:latin typeface="+mn-lt"/>
                      </a:endParaRPr>
                    </a:p>
                  </a:txBody>
                  <a:tcPr>
                    <a:solidFill>
                      <a:srgbClr val="CCD0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3200" dirty="0">
                          <a:latin typeface="+mn-lt"/>
                        </a:rPr>
                        <a:t>قائمة</a:t>
                      </a:r>
                      <a:endParaRPr lang="he-IL" sz="3200" dirty="0">
                        <a:latin typeface="+mn-lt"/>
                      </a:endParaRPr>
                    </a:p>
                  </a:txBody>
                  <a:tcPr>
                    <a:solidFill>
                      <a:srgbClr val="CCD0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34780228"/>
                  </a:ext>
                </a:extLst>
              </a:tr>
              <a:tr h="533748">
                <a:tc>
                  <a:txBody>
                    <a:bodyPr/>
                    <a:lstStyle/>
                    <a:p>
                      <a:pPr algn="ctr" rtl="1"/>
                      <a:r>
                        <a:rPr lang="ar-SY" sz="3200" b="1" dirty="0">
                          <a:latin typeface="+mn-lt"/>
                        </a:rPr>
                        <a:t>مجموع زوايا الشكل</a:t>
                      </a:r>
                      <a:endParaRPr lang="he-IL" sz="3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3200" dirty="0">
                          <a:latin typeface="+mn-lt"/>
                        </a:rPr>
                        <a:t>360 درجة</a:t>
                      </a:r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3200" dirty="0">
                          <a:latin typeface="+mn-lt"/>
                        </a:rPr>
                        <a:t>360 درجة</a:t>
                      </a:r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664328"/>
                  </a:ext>
                </a:extLst>
              </a:tr>
              <a:tr h="533748">
                <a:tc>
                  <a:txBody>
                    <a:bodyPr/>
                    <a:lstStyle/>
                    <a:p>
                      <a:pPr algn="ctr" rtl="1"/>
                      <a:r>
                        <a:rPr lang="ar-SY" sz="3200" b="1" dirty="0">
                          <a:latin typeface="+mn-lt"/>
                        </a:rPr>
                        <a:t>الأقطار متساوية\ غير متساوية</a:t>
                      </a:r>
                      <a:endParaRPr lang="he-IL" sz="3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3200" dirty="0">
                          <a:latin typeface="+mn-lt"/>
                        </a:rPr>
                        <a:t>متساوية</a:t>
                      </a:r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3200" dirty="0">
                          <a:latin typeface="+mn-lt"/>
                        </a:rPr>
                        <a:t>متساوية</a:t>
                      </a:r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82387120"/>
                  </a:ext>
                </a:extLst>
              </a:tr>
              <a:tr h="53374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Y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242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الأقطار تنصف بعضها البعض</a:t>
                      </a:r>
                      <a:endParaRPr kumimoji="0" lang="he-IL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2424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3200" dirty="0">
                          <a:latin typeface="+mn-lt"/>
                        </a:rPr>
                        <a:t>نعم</a:t>
                      </a:r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3200" dirty="0">
                          <a:latin typeface="+mn-lt"/>
                        </a:rPr>
                        <a:t>نعم</a:t>
                      </a:r>
                      <a:endParaRPr lang="he-IL" sz="3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77359181"/>
                  </a:ext>
                </a:extLst>
              </a:tr>
            </a:tbl>
          </a:graphicData>
        </a:graphic>
      </p:graphicFrame>
      <p:sp>
        <p:nvSpPr>
          <p:cNvPr id="5" name="מלבן 4">
            <a:extLst>
              <a:ext uri="{FF2B5EF4-FFF2-40B4-BE49-F238E27FC236}">
                <a16:creationId xmlns="" xmlns:a16="http://schemas.microsoft.com/office/drawing/2014/main" id="{45D7EDF4-4777-47C2-9174-212FC50D9DB0}"/>
              </a:ext>
            </a:extLst>
          </p:cNvPr>
          <p:cNvSpPr/>
          <p:nvPr/>
        </p:nvSpPr>
        <p:spPr>
          <a:xfrm>
            <a:off x="2941320" y="123792"/>
            <a:ext cx="777240" cy="72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>
            <a:extLst>
              <a:ext uri="{FF2B5EF4-FFF2-40B4-BE49-F238E27FC236}">
                <a16:creationId xmlns="" xmlns:a16="http://schemas.microsoft.com/office/drawing/2014/main" id="{CB085EF0-4AD5-41FB-8443-5F3678698838}"/>
              </a:ext>
            </a:extLst>
          </p:cNvPr>
          <p:cNvSpPr/>
          <p:nvPr/>
        </p:nvSpPr>
        <p:spPr>
          <a:xfrm>
            <a:off x="533400" y="85966"/>
            <a:ext cx="1636065" cy="72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588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התאמה אישית 5">
      <a:dk1>
        <a:srgbClr val="424242"/>
      </a:dk1>
      <a:lt1>
        <a:srgbClr val="FFFFFF"/>
      </a:lt1>
      <a:dk2>
        <a:srgbClr val="5E5E5E"/>
      </a:dk2>
      <a:lt2>
        <a:srgbClr val="E7E6E6"/>
      </a:lt2>
      <a:accent1>
        <a:srgbClr val="1152C9"/>
      </a:accent1>
      <a:accent2>
        <a:srgbClr val="FB2265"/>
      </a:accent2>
      <a:accent3>
        <a:srgbClr val="FEC100"/>
      </a:accent3>
      <a:accent4>
        <a:srgbClr val="9D9E9D"/>
      </a:accent4>
      <a:accent5>
        <a:srgbClr val="67B2FF"/>
      </a:accent5>
      <a:accent6>
        <a:srgbClr val="FF82A5"/>
      </a:accent6>
      <a:hlink>
        <a:srgbClr val="1152C9"/>
      </a:hlink>
      <a:folHlink>
        <a:srgbClr val="7030A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84B2C970292541884C6D2E423F45B9" ma:contentTypeVersion="11" ma:contentTypeDescription="Create a new document." ma:contentTypeScope="" ma:versionID="4f3f6e36b171e087215f6d509548beb9">
  <xsd:schema xmlns:xsd="http://www.w3.org/2001/XMLSchema" xmlns:xs="http://www.w3.org/2001/XMLSchema" xmlns:p="http://schemas.microsoft.com/office/2006/metadata/properties" xmlns:ns3="7de65336-3470-4daf-946b-7619550e553e" xmlns:ns4="6ad565e7-c57f-415f-adfa-5c7854c55faf" targetNamespace="http://schemas.microsoft.com/office/2006/metadata/properties" ma:root="true" ma:fieldsID="6005d5751e642d050b7d13b2165ab4df" ns3:_="" ns4:_="">
    <xsd:import namespace="7de65336-3470-4daf-946b-7619550e553e"/>
    <xsd:import namespace="6ad565e7-c57f-415f-adfa-5c7854c55fa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e65336-3470-4daf-946b-7619550e55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d565e7-c57f-415f-adfa-5c7854c55f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50630D-C162-45BE-9359-8A7E2B414DF1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metadata/properties"/>
    <ds:schemaRef ds:uri="7de65336-3470-4daf-946b-7619550e553e"/>
    <ds:schemaRef ds:uri="http://purl.org/dc/elements/1.1/"/>
    <ds:schemaRef ds:uri="http://purl.org/dc/terms/"/>
    <ds:schemaRef ds:uri="http://schemas.openxmlformats.org/package/2006/metadata/core-properties"/>
    <ds:schemaRef ds:uri="6ad565e7-c57f-415f-adfa-5c7854c55faf"/>
  </ds:schemaRefs>
</ds:datastoreItem>
</file>

<file path=customXml/itemProps2.xml><?xml version="1.0" encoding="utf-8"?>
<ds:datastoreItem xmlns:ds="http://schemas.openxmlformats.org/officeDocument/2006/customXml" ds:itemID="{DB41A918-AE01-4908-8C74-37F9AEEBE7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e65336-3470-4daf-946b-7619550e553e"/>
    <ds:schemaRef ds:uri="6ad565e7-c57f-415f-adfa-5c7854c55f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7BCF7D-1411-4C38-96DE-F6E4017D5C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1061</Words>
  <Application>Microsoft Office PowerPoint</Application>
  <PresentationFormat>מותאם אישית</PresentationFormat>
  <Paragraphs>214</Paragraphs>
  <Slides>18</Slides>
  <Notes>9</Notes>
  <HiddenSlides>0</HiddenSlides>
  <MMClips>5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19" baseType="lpstr">
      <vt:lpstr>Office Theme</vt:lpstr>
      <vt:lpstr>מצגת של PowerPoint</vt:lpstr>
      <vt:lpstr>ماذا سنتعلم اليوم؟</vt:lpstr>
      <vt:lpstr>ماذا يجب أن نحضّر للحصّة؟ </vt:lpstr>
      <vt:lpstr>قبل أن نبدأ، نستنشق الهواء</vt:lpstr>
      <vt:lpstr>نبدأ بمتعة-  كم مستطيلاً يوجد في الرسمة؟</vt:lpstr>
      <vt:lpstr>ماذا يجب أن نحضّر للحصّة؟ </vt:lpstr>
      <vt:lpstr>ماذا نعرف من قبل-</vt:lpstr>
      <vt:lpstr>ماذا نعرف من قبل-</vt:lpstr>
      <vt:lpstr>الان نتعلم:</vt:lpstr>
      <vt:lpstr>الان نتعلم:</vt:lpstr>
      <vt:lpstr>اشكال رباعية زواياها قائمة</vt:lpstr>
      <vt:lpstr>المستطيل: شكل رباعي كل زواياه قائمة</vt:lpstr>
      <vt:lpstr>ماذا نستنتج من الجدول؟</vt:lpstr>
      <vt:lpstr> الان هل لديكم نفس الإجابة لسؤالي؟  كم مستطيلاً يوجد في الرسمة؟</vt:lpstr>
      <vt:lpstr>نواصل التدرّب</vt:lpstr>
      <vt:lpstr>نُنهي ونُجمل</vt:lpstr>
      <vt:lpstr>المهمة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alahalabi@outlook.co.il</dc:creator>
  <cp:lastModifiedBy>user</cp:lastModifiedBy>
  <cp:revision>249</cp:revision>
  <dcterms:created xsi:type="dcterms:W3CDTF">2020-03-27T13:07:30Z</dcterms:created>
  <dcterms:modified xsi:type="dcterms:W3CDTF">2020-07-19T20:29:20Z</dcterms:modified>
</cp:coreProperties>
</file>