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56" r:id="rId3"/>
    <p:sldId id="258" r:id="rId4"/>
    <p:sldId id="260" r:id="rId5"/>
    <p:sldId id="261" r:id="rId6"/>
    <p:sldId id="262" r:id="rId7"/>
    <p:sldId id="263" r:id="rId8"/>
    <p:sldId id="266" r:id="rId9"/>
    <p:sldId id="264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סגנון בהיר 3 - הדגשה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סגנון בהיר 3 - הדגשה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09BC-32C5-4AEA-AAF6-2547E8B9E859}" type="datetimeFigureOut">
              <a:rPr lang="he-IL" smtClean="0"/>
              <a:t>י"א/תשרי/תשפ"א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E3AFC-9098-46B6-BAB7-FC42AF4FC4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57317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09BC-32C5-4AEA-AAF6-2547E8B9E859}" type="datetimeFigureOut">
              <a:rPr lang="he-IL" smtClean="0"/>
              <a:t>י"א/תשרי/תשפ"א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E3AFC-9098-46B6-BAB7-FC42AF4FC4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224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09BC-32C5-4AEA-AAF6-2547E8B9E859}" type="datetimeFigureOut">
              <a:rPr lang="he-IL" smtClean="0"/>
              <a:t>י"א/תשרי/תשפ"א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E3AFC-9098-46B6-BAB7-FC42AF4FC4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4294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09BC-32C5-4AEA-AAF6-2547E8B9E859}" type="datetimeFigureOut">
              <a:rPr lang="he-IL" smtClean="0"/>
              <a:t>י"א/תשרי/תשפ"א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E3AFC-9098-46B6-BAB7-FC42AF4FC4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2479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09BC-32C5-4AEA-AAF6-2547E8B9E859}" type="datetimeFigureOut">
              <a:rPr lang="he-IL" smtClean="0"/>
              <a:t>י"א/תשרי/תשפ"א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E3AFC-9098-46B6-BAB7-FC42AF4FC4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779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09BC-32C5-4AEA-AAF6-2547E8B9E859}" type="datetimeFigureOut">
              <a:rPr lang="he-IL" smtClean="0"/>
              <a:t>י"א/תשרי/תשפ"א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E3AFC-9098-46B6-BAB7-FC42AF4FC4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71703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09BC-32C5-4AEA-AAF6-2547E8B9E859}" type="datetimeFigureOut">
              <a:rPr lang="he-IL" smtClean="0"/>
              <a:t>י"א/תשרי/תשפ"א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E3AFC-9098-46B6-BAB7-FC42AF4FC4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0351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09BC-32C5-4AEA-AAF6-2547E8B9E859}" type="datetimeFigureOut">
              <a:rPr lang="he-IL" smtClean="0"/>
              <a:t>י"א/תשרי/תשפ"א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E3AFC-9098-46B6-BAB7-FC42AF4FC4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2150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09BC-32C5-4AEA-AAF6-2547E8B9E859}" type="datetimeFigureOut">
              <a:rPr lang="he-IL" smtClean="0"/>
              <a:t>י"א/תשרי/תשפ"א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E3AFC-9098-46B6-BAB7-FC42AF4FC4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8735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09BC-32C5-4AEA-AAF6-2547E8B9E859}" type="datetimeFigureOut">
              <a:rPr lang="he-IL" smtClean="0"/>
              <a:t>י"א/תשרי/תשפ"א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E3AFC-9098-46B6-BAB7-FC42AF4FC4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50283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D09BC-32C5-4AEA-AAF6-2547E8B9E859}" type="datetimeFigureOut">
              <a:rPr lang="he-IL" smtClean="0"/>
              <a:t>י"א/תשרי/תשפ"א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E3AFC-9098-46B6-BAB7-FC42AF4FC4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7523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D09BC-32C5-4AEA-AAF6-2547E8B9E859}" type="datetimeFigureOut">
              <a:rPr lang="he-IL" smtClean="0"/>
              <a:t>י"א/תשרי/תשפ"א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E3AFC-9098-46B6-BAB7-FC42AF4FC4A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0207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 flipV="1">
            <a:off x="4655819" y="361950"/>
            <a:ext cx="4297681" cy="16535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4522469" y="650855"/>
            <a:ext cx="45643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5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قانون حفظ الطاقة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2125980" y="2456795"/>
            <a:ext cx="91363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هي مركب غير منفصل عن البيئة , لا نستطيع أن نرى الطاقة أو نشمها لكن يمكننا أن نستنتج عن وجودها من خلال حدوث ظواهر وعمليات مختلفة في البيئة الطبيعية والتكنولوجية.</a:t>
            </a:r>
            <a:endParaRPr lang="he-IL" sz="2400" b="1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9920" y="3657124"/>
            <a:ext cx="7383779" cy="1852135"/>
          </a:xfrm>
          <a:prstGeom prst="rect">
            <a:avLst/>
          </a:prstGeom>
        </p:spPr>
      </p:pic>
      <p:sp>
        <p:nvSpPr>
          <p:cNvPr id="8" name="מלבן 7"/>
          <p:cNvSpPr/>
          <p:nvPr/>
        </p:nvSpPr>
        <p:spPr>
          <a:xfrm>
            <a:off x="3646170" y="4098429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MA" sz="2800" b="1" dirty="0" smtClean="0"/>
              <a:t>(( </a:t>
            </a:r>
            <a:r>
              <a:rPr lang="ar-MA" sz="2800" b="1" dirty="0" err="1" smtClean="0"/>
              <a:t>الطاقه</a:t>
            </a:r>
            <a:r>
              <a:rPr lang="ar-MA" sz="2800" b="1" dirty="0" smtClean="0"/>
              <a:t> لا تُفنى ولا تنتهي لكنها تتحول / تنتقل من مكان الى اّخر أو من شكل الى اخر)) </a:t>
            </a:r>
            <a:endParaRPr lang="he-IL" sz="2800" b="1" dirty="0"/>
          </a:p>
        </p:txBody>
      </p:sp>
    </p:spTree>
    <p:extLst>
      <p:ext uri="{BB962C8B-B14F-4D97-AF65-F5344CB8AC3E}">
        <p14:creationId xmlns:p14="http://schemas.microsoft.com/office/powerpoint/2010/main" val="2679117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לבן 12"/>
          <p:cNvSpPr/>
          <p:nvPr/>
        </p:nvSpPr>
        <p:spPr>
          <a:xfrm>
            <a:off x="3453607" y="300836"/>
            <a:ext cx="64251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2000" b="1" dirty="0">
                <a:solidFill>
                  <a:srgbClr val="000000"/>
                </a:solidFill>
                <a:latin typeface="ABeeZee"/>
              </a:rPr>
              <a:t>صف برسم تخطيطي تحولات الطاقة التي تحدث في كل من الظواهر التالية :-</a:t>
            </a:r>
            <a:endParaRPr lang="he-IL" sz="2000" dirty="0"/>
          </a:p>
        </p:txBody>
      </p:sp>
      <p:graphicFrame>
        <p:nvGraphicFramePr>
          <p:cNvPr id="32" name="טבלה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970373"/>
              </p:ext>
            </p:extLst>
          </p:nvPr>
        </p:nvGraphicFramePr>
        <p:xfrm>
          <a:off x="1297577" y="975361"/>
          <a:ext cx="8943703" cy="5695869"/>
        </p:xfrm>
        <a:graphic>
          <a:graphicData uri="http://schemas.openxmlformats.org/drawingml/2006/table">
            <a:tbl>
              <a:tblPr rtl="1"/>
              <a:tblGrid>
                <a:gridCol w="2699657">
                  <a:extLst>
                    <a:ext uri="{9D8B030D-6E8A-4147-A177-3AD203B41FA5}">
                      <a16:colId xmlns:a16="http://schemas.microsoft.com/office/drawing/2014/main" val="368225617"/>
                    </a:ext>
                  </a:extLst>
                </a:gridCol>
                <a:gridCol w="6244046">
                  <a:extLst>
                    <a:ext uri="{9D8B030D-6E8A-4147-A177-3AD203B41FA5}">
                      <a16:colId xmlns:a16="http://schemas.microsoft.com/office/drawing/2014/main" val="799027533"/>
                    </a:ext>
                  </a:extLst>
                </a:gridCol>
              </a:tblGrid>
              <a:tr h="521125">
                <a:tc>
                  <a:txBody>
                    <a:bodyPr/>
                    <a:lstStyle/>
                    <a:p>
                      <a:pPr algn="ctr" rtl="1" fontAlgn="t">
                        <a:spcAft>
                          <a:spcPts val="0"/>
                        </a:spcAft>
                      </a:pPr>
                      <a:r>
                        <a:rPr lang="ar-AE" sz="3600" b="1" dirty="0">
                          <a:effectLst/>
                        </a:rPr>
                        <a:t>  </a:t>
                      </a:r>
                      <a:r>
                        <a:rPr lang="ar-AE" sz="3600" b="1" dirty="0" smtClean="0">
                          <a:effectLst/>
                        </a:rPr>
                        <a:t>الظاهرة</a:t>
                      </a:r>
                      <a:endParaRPr lang="ar-AE" sz="4000" dirty="0">
                        <a:effectLst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Aft>
                          <a:spcPts val="0"/>
                        </a:spcAft>
                      </a:pPr>
                      <a:r>
                        <a:rPr lang="ar-AE" sz="1600" b="1" dirty="0">
                          <a:effectLst/>
                        </a:rPr>
                        <a:t>                </a:t>
                      </a:r>
                      <a:r>
                        <a:rPr lang="ar-AE" sz="2800" b="1" dirty="0">
                          <a:effectLst/>
                        </a:rPr>
                        <a:t>  </a:t>
                      </a:r>
                      <a:r>
                        <a:rPr lang="ar-AE" sz="3600" b="1" dirty="0">
                          <a:effectLst/>
                        </a:rPr>
                        <a:t>تحولات الطاقة</a:t>
                      </a:r>
                      <a:endParaRPr lang="ar-AE" sz="3200" dirty="0">
                        <a:effectLst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2017231"/>
                  </a:ext>
                </a:extLst>
              </a:tr>
              <a:tr h="702976">
                <a:tc>
                  <a:txBody>
                    <a:bodyPr/>
                    <a:lstStyle/>
                    <a:p>
                      <a:pPr rtl="1" fontAlgn="t">
                        <a:spcAft>
                          <a:spcPts val="0"/>
                        </a:spcAft>
                      </a:pPr>
                      <a:r>
                        <a:rPr lang="ar-AE" sz="2000" b="1" dirty="0">
                          <a:effectLst/>
                        </a:rPr>
                        <a:t>مصباح يضيء</a:t>
                      </a:r>
                      <a:endParaRPr lang="ar-AE" sz="2400" b="1" dirty="0">
                        <a:effectLst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Aft>
                          <a:spcPts val="0"/>
                        </a:spcAft>
                      </a:pPr>
                      <a:endParaRPr lang="ar-MA" sz="1600" b="1" dirty="0" smtClean="0">
                        <a:effectLst/>
                      </a:endParaRPr>
                    </a:p>
                    <a:p>
                      <a:pPr algn="r" rtl="1" fontAlgn="t">
                        <a:spcAft>
                          <a:spcPts val="0"/>
                        </a:spcAft>
                      </a:pPr>
                      <a:r>
                        <a:rPr lang="ar-MA" sz="1600" b="1" dirty="0" smtClean="0">
                          <a:effectLst/>
                        </a:rPr>
                        <a:t>طاقة</a:t>
                      </a:r>
                      <a:r>
                        <a:rPr lang="ar-MA" sz="1600" b="1" baseline="0" dirty="0" smtClean="0">
                          <a:effectLst/>
                        </a:rPr>
                        <a:t> كهربائية </a:t>
                      </a:r>
                      <a:r>
                        <a:rPr lang="ar-AE" sz="1600" b="1" dirty="0">
                          <a:effectLst/>
                        </a:rPr>
                        <a:t>          </a:t>
                      </a:r>
                      <a:r>
                        <a:rPr lang="ar-MA" sz="1600" b="1" baseline="0" dirty="0" smtClean="0">
                          <a:effectLst/>
                        </a:rPr>
                        <a:t>                طاقة ضوئية </a:t>
                      </a:r>
                      <a:endParaRPr lang="ar-AE" b="1" dirty="0">
                        <a:effectLst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7469356"/>
                  </a:ext>
                </a:extLst>
              </a:tr>
              <a:tr h="743689">
                <a:tc>
                  <a:txBody>
                    <a:bodyPr/>
                    <a:lstStyle/>
                    <a:p>
                      <a:pPr rtl="1" fontAlgn="t">
                        <a:spcAft>
                          <a:spcPts val="0"/>
                        </a:spcAft>
                      </a:pPr>
                      <a:r>
                        <a:rPr lang="ar-AE" sz="2000" b="1" dirty="0">
                          <a:effectLst/>
                        </a:rPr>
                        <a:t>مروحة كهربائية </a:t>
                      </a:r>
                      <a:r>
                        <a:rPr lang="ar-AE" sz="2000" b="1" dirty="0" smtClean="0">
                          <a:effectLst/>
                        </a:rPr>
                        <a:t>تعمل</a:t>
                      </a:r>
                      <a:r>
                        <a:rPr lang="ar-MA" sz="2000" b="1" dirty="0" smtClean="0">
                          <a:effectLst/>
                        </a:rPr>
                        <a:t>                         </a:t>
                      </a:r>
                      <a:r>
                        <a:rPr lang="ar-MA" sz="2000" b="1" baseline="0" dirty="0" smtClean="0">
                          <a:effectLst/>
                        </a:rPr>
                        <a:t>  </a:t>
                      </a:r>
                    </a:p>
                    <a:p>
                      <a:pPr rtl="1" fontAlgn="t">
                        <a:spcAft>
                          <a:spcPts val="0"/>
                        </a:spcAft>
                      </a:pPr>
                      <a:r>
                        <a:rPr lang="ar-MA" sz="2000" b="1" baseline="0" dirty="0" smtClean="0">
                          <a:effectLst/>
                        </a:rPr>
                        <a:t>                                                           </a:t>
                      </a:r>
                      <a:endParaRPr lang="ar-AE" sz="2400" b="1" dirty="0">
                        <a:effectLst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>
                        <a:spcAft>
                          <a:spcPts val="0"/>
                        </a:spcAft>
                      </a:pPr>
                      <a:r>
                        <a:rPr lang="ar-MA" dirty="0" smtClean="0">
                          <a:effectLst/>
                        </a:rPr>
                        <a:t>  </a:t>
                      </a:r>
                    </a:p>
                    <a:p>
                      <a:pPr algn="r" rtl="1" fontAlgn="t">
                        <a:spcAft>
                          <a:spcPts val="0"/>
                        </a:spcAft>
                      </a:pPr>
                      <a:r>
                        <a:rPr lang="ar-MA" dirty="0" smtClean="0">
                          <a:effectLst/>
                        </a:rPr>
                        <a:t> طاقة</a:t>
                      </a:r>
                      <a:r>
                        <a:rPr lang="ar-MA" baseline="0" dirty="0" smtClean="0">
                          <a:effectLst/>
                        </a:rPr>
                        <a:t> كهربائية                              طاقة حرارية/ حركية</a:t>
                      </a:r>
                    </a:p>
                    <a:p>
                      <a:pPr algn="ctr" rtl="1" fontAlgn="t">
                        <a:spcAft>
                          <a:spcPts val="0"/>
                        </a:spcAft>
                      </a:pPr>
                      <a:endParaRPr lang="ar-MA" baseline="0" dirty="0" smtClean="0">
                        <a:effectLst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3522034"/>
                  </a:ext>
                </a:extLst>
              </a:tr>
              <a:tr h="617478">
                <a:tc>
                  <a:txBody>
                    <a:bodyPr/>
                    <a:lstStyle/>
                    <a:p>
                      <a:pPr rtl="1" fontAlgn="t">
                        <a:spcAft>
                          <a:spcPts val="0"/>
                        </a:spcAft>
                      </a:pPr>
                      <a:r>
                        <a:rPr lang="ar-AE" sz="2000" b="1" dirty="0">
                          <a:effectLst/>
                        </a:rPr>
                        <a:t>تسلق جبل</a:t>
                      </a:r>
                      <a:endParaRPr lang="ar-AE" sz="2400" b="1" dirty="0">
                        <a:effectLst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MA" dirty="0" smtClean="0"/>
                        <a:t>طاقة</a:t>
                      </a:r>
                      <a:r>
                        <a:rPr lang="ar-MA" baseline="0" dirty="0" smtClean="0"/>
                        <a:t> كيميائية                                          </a:t>
                      </a:r>
                      <a:r>
                        <a:rPr lang="ar-MA" baseline="0" dirty="0" smtClean="0"/>
                        <a:t>طاقة حركية</a:t>
                      </a:r>
                      <a:endParaRPr lang="ar-MA" baseline="0" dirty="0" smtClean="0"/>
                    </a:p>
                    <a:p>
                      <a:pPr algn="r"/>
                      <a:r>
                        <a:rPr lang="ar-MA" baseline="0" dirty="0" smtClean="0"/>
                        <a:t> في العضلات</a:t>
                      </a:r>
                      <a:endParaRPr lang="he-IL" dirty="0"/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2624028"/>
                  </a:ext>
                </a:extLst>
              </a:tr>
              <a:tr h="682619">
                <a:tc>
                  <a:txBody>
                    <a:bodyPr/>
                    <a:lstStyle/>
                    <a:p>
                      <a:pPr rtl="1" fontAlgn="t">
                        <a:spcAft>
                          <a:spcPts val="0"/>
                        </a:spcAft>
                      </a:pPr>
                      <a:r>
                        <a:rPr lang="ar-AE" sz="2000" b="1" dirty="0">
                          <a:effectLst/>
                        </a:rPr>
                        <a:t>سيارة تسير</a:t>
                      </a:r>
                      <a:endParaRPr lang="ar-AE" sz="2400" b="1" dirty="0">
                        <a:effectLst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MA" dirty="0" smtClean="0"/>
                        <a:t>طاقة كيميائية</a:t>
                      </a:r>
                      <a:r>
                        <a:rPr lang="ar-MA" baseline="0" dirty="0" smtClean="0"/>
                        <a:t>                                  </a:t>
                      </a:r>
                      <a:r>
                        <a:rPr lang="ar-MA" baseline="0" dirty="0" smtClean="0"/>
                        <a:t>طاقة حركية/ ضوئية/ صوتية </a:t>
                      </a:r>
                    </a:p>
                    <a:p>
                      <a:pPr algn="r"/>
                      <a:r>
                        <a:rPr lang="ar-MA" baseline="0" dirty="0" smtClean="0"/>
                        <a:t>في مواد الوقود</a:t>
                      </a:r>
                      <a:endParaRPr lang="he-IL" dirty="0"/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9971841"/>
                  </a:ext>
                </a:extLst>
              </a:tr>
              <a:tr h="746403">
                <a:tc>
                  <a:txBody>
                    <a:bodyPr/>
                    <a:lstStyle/>
                    <a:p>
                      <a:pPr rtl="1" fontAlgn="t">
                        <a:spcAft>
                          <a:spcPts val="0"/>
                        </a:spcAft>
                      </a:pPr>
                      <a:r>
                        <a:rPr lang="ar-AE" sz="2000" b="1" dirty="0">
                          <a:effectLst/>
                        </a:rPr>
                        <a:t>طائرة تطير</a:t>
                      </a:r>
                      <a:endParaRPr lang="ar-AE" sz="2400" b="1" dirty="0">
                        <a:effectLst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ar-MA" dirty="0" smtClean="0"/>
                        <a:t>طاقة</a:t>
                      </a:r>
                      <a:r>
                        <a:rPr lang="ar-MA" baseline="0" dirty="0" smtClean="0"/>
                        <a:t> كيميائية                                 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baseline="0" dirty="0" smtClean="0"/>
                        <a:t>  </a:t>
                      </a:r>
                      <a:r>
                        <a:rPr lang="ar-MA" baseline="0" dirty="0" smtClean="0"/>
                        <a:t>في مواد الوقود                                     طاقة حركية</a:t>
                      </a:r>
                      <a:endParaRPr lang="he-IL" dirty="0" smtClean="0"/>
                    </a:p>
                    <a:p>
                      <a:pPr algn="r"/>
                      <a:r>
                        <a:rPr lang="ar-MA" baseline="0" dirty="0" smtClean="0"/>
                        <a:t>                                                      </a:t>
                      </a: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4272014"/>
                  </a:ext>
                </a:extLst>
              </a:tr>
              <a:tr h="620194">
                <a:tc>
                  <a:txBody>
                    <a:bodyPr/>
                    <a:lstStyle/>
                    <a:p>
                      <a:pPr rtl="1" fontAlgn="t">
                        <a:spcAft>
                          <a:spcPts val="0"/>
                        </a:spcAft>
                      </a:pPr>
                      <a:r>
                        <a:rPr lang="ar-AE" sz="2000" b="1" dirty="0">
                          <a:effectLst/>
                        </a:rPr>
                        <a:t>ابحار قارب شراعي</a:t>
                      </a:r>
                      <a:endParaRPr lang="ar-AE" sz="2400" b="1" dirty="0">
                        <a:effectLst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dirty="0" smtClean="0"/>
                        <a:t>طاقة</a:t>
                      </a:r>
                      <a:r>
                        <a:rPr lang="ar-MA" baseline="0" dirty="0" smtClean="0"/>
                        <a:t> حركية                                         طاقة حركية في القارب </a:t>
                      </a:r>
                      <a:r>
                        <a:rPr lang="ar-MA" baseline="0" dirty="0" smtClean="0"/>
                        <a:t>الشراعي</a:t>
                      </a:r>
                      <a:endParaRPr lang="ar-MA" baseline="0" dirty="0" smtClean="0"/>
                    </a:p>
                    <a:p>
                      <a:pPr algn="r"/>
                      <a:r>
                        <a:rPr lang="ar-MA" baseline="0" dirty="0" smtClean="0"/>
                        <a:t>في الرياح</a:t>
                      </a:r>
                      <a:endParaRPr lang="he-IL" dirty="0"/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7357108"/>
                  </a:ext>
                </a:extLst>
              </a:tr>
              <a:tr h="878042">
                <a:tc>
                  <a:txBody>
                    <a:bodyPr/>
                    <a:lstStyle/>
                    <a:p>
                      <a:pPr rtl="1" fontAlgn="t">
                        <a:spcAft>
                          <a:spcPts val="0"/>
                        </a:spcAft>
                      </a:pPr>
                      <a:r>
                        <a:rPr lang="ar-AE" sz="2000" b="1" dirty="0">
                          <a:effectLst/>
                        </a:rPr>
                        <a:t>ولد يأكل</a:t>
                      </a:r>
                      <a:endParaRPr lang="ar-AE" sz="2400" b="1" dirty="0">
                        <a:effectLst/>
                      </a:endParaRPr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طاقة كيميائية                                          طاقة حركية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M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في العضلات</a:t>
                      </a:r>
                      <a:endParaRPr kumimoji="0" lang="he-IL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he-IL" dirty="0"/>
                    </a:p>
                  </a:txBody>
                  <a:tcPr marL="68580" marR="68580" marT="0" marB="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6516930"/>
                  </a:ext>
                </a:extLst>
              </a:tr>
            </a:tbl>
          </a:graphicData>
        </a:graphic>
      </p:graphicFrame>
      <p:sp>
        <p:nvSpPr>
          <p:cNvPr id="33" name="AutoShape 25" descr="javascript:void(0);"/>
          <p:cNvSpPr>
            <a:spLocks noChangeAspect="1" noChangeArrowheads="1"/>
          </p:cNvSpPr>
          <p:nvPr/>
        </p:nvSpPr>
        <p:spPr bwMode="auto">
          <a:xfrm>
            <a:off x="3390900" y="2711450"/>
            <a:ext cx="4191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34" name="AutoShape 26" descr="javascript:void(0);"/>
          <p:cNvSpPr>
            <a:spLocks noChangeAspect="1" noChangeArrowheads="1"/>
          </p:cNvSpPr>
          <p:nvPr/>
        </p:nvSpPr>
        <p:spPr bwMode="auto">
          <a:xfrm>
            <a:off x="3390900" y="2711450"/>
            <a:ext cx="4191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35" name="AutoShape 27" descr="javascript:void(0);"/>
          <p:cNvSpPr>
            <a:spLocks noChangeAspect="1" noChangeArrowheads="1"/>
          </p:cNvSpPr>
          <p:nvPr/>
        </p:nvSpPr>
        <p:spPr bwMode="auto">
          <a:xfrm>
            <a:off x="3390900" y="2711450"/>
            <a:ext cx="4191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36" name="AutoShape 28" descr="javascript:void(0);"/>
          <p:cNvSpPr>
            <a:spLocks noChangeAspect="1" noChangeArrowheads="1"/>
          </p:cNvSpPr>
          <p:nvPr/>
        </p:nvSpPr>
        <p:spPr bwMode="auto">
          <a:xfrm>
            <a:off x="3390900" y="2711450"/>
            <a:ext cx="4191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37" name="AutoShape 29" descr="javascript:void(0);"/>
          <p:cNvSpPr>
            <a:spLocks noChangeAspect="1" noChangeArrowheads="1"/>
          </p:cNvSpPr>
          <p:nvPr/>
        </p:nvSpPr>
        <p:spPr bwMode="auto">
          <a:xfrm>
            <a:off x="3390900" y="2711450"/>
            <a:ext cx="4191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38" name="AutoShape 30" descr="javascript:void(0);"/>
          <p:cNvSpPr>
            <a:spLocks noChangeAspect="1" noChangeArrowheads="1"/>
          </p:cNvSpPr>
          <p:nvPr/>
        </p:nvSpPr>
        <p:spPr bwMode="auto">
          <a:xfrm>
            <a:off x="3390900" y="2711450"/>
            <a:ext cx="4191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39" name="AutoShape 31" descr="javascript:void(0);"/>
          <p:cNvSpPr>
            <a:spLocks noChangeAspect="1" noChangeArrowheads="1"/>
          </p:cNvSpPr>
          <p:nvPr/>
        </p:nvSpPr>
        <p:spPr bwMode="auto">
          <a:xfrm>
            <a:off x="3390900" y="2711450"/>
            <a:ext cx="4191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40" name="Rectangle 32"/>
          <p:cNvSpPr>
            <a:spLocks noChangeArrowheads="1"/>
          </p:cNvSpPr>
          <p:nvPr/>
        </p:nvSpPr>
        <p:spPr bwMode="auto">
          <a:xfrm>
            <a:off x="3390900" y="27114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he-IL" alt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he-IL" alt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חץ שמאלה 1"/>
          <p:cNvSpPr/>
          <p:nvPr/>
        </p:nvSpPr>
        <p:spPr>
          <a:xfrm>
            <a:off x="5418721" y="1729886"/>
            <a:ext cx="931817" cy="235130"/>
          </a:xfrm>
          <a:prstGeom prst="leftArrow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MA" dirty="0" smtClean="0"/>
              <a:t>تحولت الى</a:t>
            </a:r>
            <a:endParaRPr lang="he-IL" dirty="0"/>
          </a:p>
        </p:txBody>
      </p:sp>
      <p:pic>
        <p:nvPicPr>
          <p:cNvPr id="9" name="תמונה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9699" y="2292204"/>
            <a:ext cx="1297619" cy="768163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8713" y="2965849"/>
            <a:ext cx="975445" cy="768163"/>
          </a:xfrm>
          <a:prstGeom prst="rect">
            <a:avLst/>
          </a:prstGeom>
        </p:spPr>
      </p:pic>
      <p:pic>
        <p:nvPicPr>
          <p:cNvPr id="11" name="תמונה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8061" y="3604328"/>
            <a:ext cx="975445" cy="768163"/>
          </a:xfrm>
          <a:prstGeom prst="rect">
            <a:avLst/>
          </a:prstGeom>
        </p:spPr>
      </p:pic>
      <p:pic>
        <p:nvPicPr>
          <p:cNvPr id="12" name="תמונה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0602" y="4313798"/>
            <a:ext cx="1175384" cy="768163"/>
          </a:xfrm>
          <a:prstGeom prst="rect">
            <a:avLst/>
          </a:prstGeom>
        </p:spPr>
      </p:pic>
      <p:pic>
        <p:nvPicPr>
          <p:cNvPr id="15" name="תמונה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9699" y="5642409"/>
            <a:ext cx="975445" cy="784165"/>
          </a:xfrm>
          <a:prstGeom prst="rect">
            <a:avLst/>
          </a:prstGeom>
        </p:spPr>
      </p:pic>
      <p:sp>
        <p:nvSpPr>
          <p:cNvPr id="16" name="חץ שמאלה 15"/>
          <p:cNvSpPr/>
          <p:nvPr/>
        </p:nvSpPr>
        <p:spPr>
          <a:xfrm>
            <a:off x="4258260" y="5122330"/>
            <a:ext cx="1397726" cy="520079"/>
          </a:xfrm>
          <a:prstGeom prst="leftArrow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MA" b="1" dirty="0" smtClean="0">
                <a:solidFill>
                  <a:srgbClr val="FF0000"/>
                </a:solidFill>
              </a:rPr>
              <a:t>انتقلت الى</a:t>
            </a:r>
            <a:endParaRPr lang="he-I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736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116759" y="285095"/>
            <a:ext cx="1194109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MA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صفوا في الدفتر برسم تخطيطي تحولات وانتقال الطاقة التي حدثت</a:t>
            </a:r>
            <a:endParaRPr lang="he-IL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6694857" y="1295289"/>
            <a:ext cx="535114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MA" sz="400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1.كأس ماء ساخن على الطاولة:</a:t>
            </a:r>
            <a:endParaRPr lang="he-IL" sz="40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8847909" y="2243928"/>
            <a:ext cx="2656114" cy="949234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0496" y="2224726"/>
            <a:ext cx="2694666" cy="987638"/>
          </a:xfrm>
          <a:prstGeom prst="rect">
            <a:avLst/>
          </a:prstGeom>
        </p:spPr>
      </p:pic>
      <p:sp>
        <p:nvSpPr>
          <p:cNvPr id="9" name="חץ שמאלה 8"/>
          <p:cNvSpPr/>
          <p:nvPr/>
        </p:nvSpPr>
        <p:spPr>
          <a:xfrm>
            <a:off x="6151358" y="2278762"/>
            <a:ext cx="2290354" cy="914400"/>
          </a:xfrm>
          <a:prstGeom prst="leftArrow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4702449" y="3707563"/>
            <a:ext cx="706796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MA" sz="4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2.اغصان أشجار تتحرك مع الريح:</a:t>
            </a:r>
            <a:endParaRPr lang="he-IL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0496" y="4908996"/>
            <a:ext cx="2694666" cy="987638"/>
          </a:xfrm>
          <a:prstGeom prst="rect">
            <a:avLst/>
          </a:prstGeom>
        </p:spPr>
      </p:pic>
      <p:pic>
        <p:nvPicPr>
          <p:cNvPr id="12" name="תמונה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5744" y="4908996"/>
            <a:ext cx="2694666" cy="987638"/>
          </a:xfrm>
          <a:prstGeom prst="rect">
            <a:avLst/>
          </a:prstGeom>
        </p:spPr>
      </p:pic>
      <p:pic>
        <p:nvPicPr>
          <p:cNvPr id="13" name="תמונה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9304" y="4863901"/>
            <a:ext cx="2334970" cy="993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424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116759" y="285095"/>
            <a:ext cx="1194109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MA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صفوا في الدفتر برسم تخطيطي تحولات وانتقال الطاقة التي حدثت</a:t>
            </a:r>
            <a:endParaRPr lang="he-IL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6694857" y="1295289"/>
            <a:ext cx="535114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MA" sz="400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1.كأس ماء ساخن على الطاولة:</a:t>
            </a:r>
            <a:endParaRPr lang="he-IL" sz="40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8847909" y="2243928"/>
            <a:ext cx="2656114" cy="949234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MA" sz="2800" b="1" dirty="0" smtClean="0"/>
              <a:t>طاقة حرارية عند الكأس</a:t>
            </a:r>
            <a:endParaRPr lang="he-IL" sz="2800" b="1" dirty="0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0496" y="2224726"/>
            <a:ext cx="2694666" cy="987638"/>
          </a:xfrm>
          <a:prstGeom prst="rect">
            <a:avLst/>
          </a:prstGeom>
        </p:spPr>
      </p:pic>
      <p:sp>
        <p:nvSpPr>
          <p:cNvPr id="9" name="חץ שמאלה 8"/>
          <p:cNvSpPr/>
          <p:nvPr/>
        </p:nvSpPr>
        <p:spPr>
          <a:xfrm>
            <a:off x="6151358" y="2258908"/>
            <a:ext cx="2290354" cy="914400"/>
          </a:xfrm>
          <a:prstGeom prst="leftArrow">
            <a:avLst>
              <a:gd name="adj1" fmla="val 80476"/>
              <a:gd name="adj2" fmla="val 40476"/>
            </a:avLst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MA" sz="2800" b="1" dirty="0">
                <a:solidFill>
                  <a:srgbClr val="FF0000"/>
                </a:solidFill>
              </a:rPr>
              <a:t>انتقلت الى</a:t>
            </a:r>
            <a:endParaRPr lang="he-IL" sz="2800" b="1" dirty="0">
              <a:solidFill>
                <a:srgbClr val="FF0000"/>
              </a:solidFill>
            </a:endParaRPr>
          </a:p>
          <a:p>
            <a:pPr algn="ctr"/>
            <a:endParaRPr lang="he-IL" dirty="0"/>
          </a:p>
        </p:txBody>
      </p:sp>
      <p:sp>
        <p:nvSpPr>
          <p:cNvPr id="10" name="מלבן 9"/>
          <p:cNvSpPr/>
          <p:nvPr/>
        </p:nvSpPr>
        <p:spPr>
          <a:xfrm>
            <a:off x="4702449" y="3707563"/>
            <a:ext cx="706796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MA" sz="4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2.اغصان أشجار تتحرك مع الريح:</a:t>
            </a:r>
            <a:endParaRPr lang="he-IL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0496" y="4908996"/>
            <a:ext cx="2694666" cy="987638"/>
          </a:xfrm>
          <a:prstGeom prst="rect">
            <a:avLst/>
          </a:prstGeom>
        </p:spPr>
      </p:pic>
      <p:pic>
        <p:nvPicPr>
          <p:cNvPr id="12" name="תמונה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5744" y="4908996"/>
            <a:ext cx="2694666" cy="987638"/>
          </a:xfrm>
          <a:prstGeom prst="rect">
            <a:avLst/>
          </a:prstGeom>
        </p:spPr>
      </p:pic>
      <p:pic>
        <p:nvPicPr>
          <p:cNvPr id="13" name="תמונה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9304" y="4863901"/>
            <a:ext cx="2334970" cy="993734"/>
          </a:xfrm>
          <a:prstGeom prst="rect">
            <a:avLst/>
          </a:prstGeom>
        </p:spPr>
      </p:pic>
      <p:sp>
        <p:nvSpPr>
          <p:cNvPr id="2" name="מלבן 1"/>
          <p:cNvSpPr/>
          <p:nvPr/>
        </p:nvSpPr>
        <p:spPr>
          <a:xfrm>
            <a:off x="3443192" y="2239055"/>
            <a:ext cx="173797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ar-MA" sz="2800" b="1" dirty="0">
                <a:solidFill>
                  <a:prstClr val="black"/>
                </a:solidFill>
              </a:rPr>
              <a:t>طاقة حرارية </a:t>
            </a:r>
            <a:endParaRPr lang="ar-MA" sz="2800" b="1" dirty="0" smtClean="0">
              <a:solidFill>
                <a:prstClr val="black"/>
              </a:solidFill>
            </a:endParaRPr>
          </a:p>
          <a:p>
            <a:pPr lvl="0" algn="ctr"/>
            <a:r>
              <a:rPr lang="ar-MA" sz="2800" b="1" dirty="0" smtClean="0">
                <a:solidFill>
                  <a:prstClr val="black"/>
                </a:solidFill>
              </a:rPr>
              <a:t>عند الطاولة</a:t>
            </a:r>
            <a:endParaRPr lang="he-IL" sz="2800" b="1" dirty="0">
              <a:solidFill>
                <a:prstClr val="black"/>
              </a:solidFill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9684563" y="4892082"/>
            <a:ext cx="163378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ar-MA" sz="2800" b="1" dirty="0">
                <a:solidFill>
                  <a:prstClr val="black"/>
                </a:solidFill>
              </a:rPr>
              <a:t>طاقة </a:t>
            </a:r>
            <a:r>
              <a:rPr lang="ar-MA" sz="2800" b="1" dirty="0" smtClean="0">
                <a:solidFill>
                  <a:prstClr val="black"/>
                </a:solidFill>
              </a:rPr>
              <a:t>حركية </a:t>
            </a:r>
          </a:p>
          <a:p>
            <a:pPr lvl="0" algn="ctr"/>
            <a:r>
              <a:rPr lang="ar-MA" sz="2800" b="1" dirty="0" smtClean="0">
                <a:solidFill>
                  <a:prstClr val="black"/>
                </a:solidFill>
              </a:rPr>
              <a:t>عند الريح</a:t>
            </a:r>
            <a:endParaRPr lang="he-IL" sz="2800" b="1" dirty="0">
              <a:solidFill>
                <a:prstClr val="black"/>
              </a:solidFill>
            </a:endParaRPr>
          </a:p>
        </p:txBody>
      </p:sp>
      <p:sp>
        <p:nvSpPr>
          <p:cNvPr id="14" name="מלבן 13"/>
          <p:cNvSpPr/>
          <p:nvPr/>
        </p:nvSpPr>
        <p:spPr>
          <a:xfrm>
            <a:off x="3443192" y="4925761"/>
            <a:ext cx="163378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ar-MA" sz="2800" b="1" dirty="0">
                <a:solidFill>
                  <a:prstClr val="black"/>
                </a:solidFill>
              </a:rPr>
              <a:t>طاقة </a:t>
            </a:r>
            <a:r>
              <a:rPr lang="ar-MA" sz="2800" b="1" dirty="0" smtClean="0">
                <a:solidFill>
                  <a:prstClr val="black"/>
                </a:solidFill>
              </a:rPr>
              <a:t>حركية </a:t>
            </a:r>
          </a:p>
          <a:p>
            <a:pPr lvl="0" algn="ctr"/>
            <a:r>
              <a:rPr lang="ar-MA" sz="2800" b="1" dirty="0" smtClean="0">
                <a:solidFill>
                  <a:prstClr val="black"/>
                </a:solidFill>
              </a:rPr>
              <a:t>في الاغصان</a:t>
            </a:r>
            <a:endParaRPr lang="he-IL" sz="2800" b="1" dirty="0">
              <a:solidFill>
                <a:prstClr val="black"/>
              </a:solidFill>
            </a:endParaRPr>
          </a:p>
        </p:txBody>
      </p:sp>
      <p:sp>
        <p:nvSpPr>
          <p:cNvPr id="15" name="מלבן 14"/>
          <p:cNvSpPr/>
          <p:nvPr/>
        </p:nvSpPr>
        <p:spPr>
          <a:xfrm>
            <a:off x="6884901" y="5107525"/>
            <a:ext cx="13548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ar-MA" sz="2800" b="1" dirty="0">
                <a:solidFill>
                  <a:srgbClr val="FF0000"/>
                </a:solidFill>
              </a:rPr>
              <a:t>انتقلت الى</a:t>
            </a:r>
            <a:endParaRPr lang="he-IL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168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116759" y="285095"/>
            <a:ext cx="1194109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MA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صفوا في الدفتر برسم تخطيطي تحولات وانتقال الطاقة التي حدثت</a:t>
            </a:r>
            <a:endParaRPr lang="he-IL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7031487" y="1295289"/>
            <a:ext cx="467788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MA" sz="400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1.بطارية في لعبة كهربائية:</a:t>
            </a:r>
            <a:endParaRPr lang="he-IL" sz="40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8847909" y="2243928"/>
            <a:ext cx="2656114" cy="949234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0496" y="2224726"/>
            <a:ext cx="2694666" cy="987638"/>
          </a:xfrm>
          <a:prstGeom prst="rect">
            <a:avLst/>
          </a:prstGeom>
        </p:spPr>
      </p:pic>
      <p:sp>
        <p:nvSpPr>
          <p:cNvPr id="9" name="חץ שמאלה 8"/>
          <p:cNvSpPr/>
          <p:nvPr/>
        </p:nvSpPr>
        <p:spPr>
          <a:xfrm>
            <a:off x="6151358" y="2278762"/>
            <a:ext cx="2290354" cy="914400"/>
          </a:xfrm>
          <a:prstGeom prst="leftArrow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9"/>
          <p:cNvSpPr/>
          <p:nvPr/>
        </p:nvSpPr>
        <p:spPr>
          <a:xfrm>
            <a:off x="8198473" y="3785941"/>
            <a:ext cx="351089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MA" sz="4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2.انصهار جليد :</a:t>
            </a:r>
            <a:endParaRPr lang="he-IL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1" name="תמונה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0496" y="4908996"/>
            <a:ext cx="2694666" cy="987638"/>
          </a:xfrm>
          <a:prstGeom prst="rect">
            <a:avLst/>
          </a:prstGeom>
        </p:spPr>
      </p:pic>
      <p:pic>
        <p:nvPicPr>
          <p:cNvPr id="12" name="תמונה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5744" y="4908996"/>
            <a:ext cx="2694666" cy="987638"/>
          </a:xfrm>
          <a:prstGeom prst="rect">
            <a:avLst/>
          </a:prstGeom>
        </p:spPr>
      </p:pic>
      <p:pic>
        <p:nvPicPr>
          <p:cNvPr id="13" name="תמונה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9304" y="4863901"/>
            <a:ext cx="2334970" cy="993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313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גילה אופקית 3"/>
          <p:cNvSpPr/>
          <p:nvPr/>
        </p:nvSpPr>
        <p:spPr>
          <a:xfrm>
            <a:off x="4777742" y="0"/>
            <a:ext cx="4572000" cy="1143998"/>
          </a:xfrm>
          <a:prstGeom prst="horizontalScroll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66807" y="-90783"/>
            <a:ext cx="3193869" cy="1325563"/>
          </a:xfrm>
        </p:spPr>
        <p:txBody>
          <a:bodyPr>
            <a:normAutofit/>
          </a:bodyPr>
          <a:lstStyle/>
          <a:p>
            <a:r>
              <a:rPr lang="ar-MA" sz="5400" dirty="0" smtClean="0"/>
              <a:t>نُنهي ونُجمل: </a:t>
            </a:r>
            <a:endParaRPr lang="he-IL" sz="54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445623" y="1503407"/>
            <a:ext cx="9919063" cy="4575176"/>
          </a:xfrm>
          <a:ln w="5715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ar-MA" sz="2400" b="1" dirty="0">
                <a:cs typeface="+mj-cs"/>
              </a:rPr>
              <a:t>الطاقة </a:t>
            </a:r>
            <a:r>
              <a:rPr lang="ar-MA" sz="2400" b="1" dirty="0" err="1">
                <a:cs typeface="+mj-cs"/>
              </a:rPr>
              <a:t>ضروریة</a:t>
            </a:r>
            <a:r>
              <a:rPr lang="ar-MA" sz="2400" b="1" dirty="0">
                <a:cs typeface="+mj-cs"/>
              </a:rPr>
              <a:t> لحدوث </a:t>
            </a:r>
            <a:r>
              <a:rPr lang="ar-MA" sz="2400" b="1" dirty="0" err="1">
                <a:cs typeface="+mj-cs"/>
              </a:rPr>
              <a:t>ظواھر</a:t>
            </a:r>
            <a:r>
              <a:rPr lang="ar-MA" sz="2400" b="1" dirty="0">
                <a:cs typeface="+mj-cs"/>
              </a:rPr>
              <a:t>, أعمال </a:t>
            </a:r>
            <a:r>
              <a:rPr lang="ar-MA" sz="2400" b="1" dirty="0" err="1">
                <a:cs typeface="+mj-cs"/>
              </a:rPr>
              <a:t>وعملیات</a:t>
            </a:r>
            <a:r>
              <a:rPr lang="ar-MA" sz="2400" b="1" dirty="0">
                <a:cs typeface="+mj-cs"/>
              </a:rPr>
              <a:t> </a:t>
            </a:r>
            <a:r>
              <a:rPr lang="ar-MA" sz="2400" b="1" dirty="0" err="1">
                <a:cs typeface="+mj-cs"/>
              </a:rPr>
              <a:t>حیاتیة</a:t>
            </a:r>
            <a:r>
              <a:rPr lang="ar-MA" sz="2400" b="1" dirty="0">
                <a:cs typeface="+mj-cs"/>
              </a:rPr>
              <a:t> مختلفة.</a:t>
            </a:r>
          </a:p>
          <a:p>
            <a:pPr marL="0" indent="0">
              <a:buNone/>
            </a:pPr>
            <a:endParaRPr lang="ar-MA" sz="2400" b="1" dirty="0">
              <a:cs typeface="+mj-cs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ar-MA" sz="2400" b="1" dirty="0" err="1">
                <a:cs typeface="+mj-cs"/>
              </a:rPr>
              <a:t>ھناك</a:t>
            </a:r>
            <a:r>
              <a:rPr lang="ar-MA" sz="2400" b="1" dirty="0">
                <a:cs typeface="+mj-cs"/>
              </a:rPr>
              <a:t> أنواع مختلفة من الطاقة: </a:t>
            </a:r>
            <a:r>
              <a:rPr lang="ar-MA" sz="2400" b="1" dirty="0" err="1" smtClean="0">
                <a:cs typeface="+mj-cs"/>
              </a:rPr>
              <a:t>ضوئیة</a:t>
            </a:r>
            <a:r>
              <a:rPr lang="ar-MA" sz="2400" b="1" dirty="0" smtClean="0">
                <a:cs typeface="+mj-cs"/>
              </a:rPr>
              <a:t> , </a:t>
            </a:r>
            <a:r>
              <a:rPr lang="ar-MA" sz="2400" b="1" dirty="0" err="1" smtClean="0">
                <a:cs typeface="+mj-cs"/>
              </a:rPr>
              <a:t>كھربائیة</a:t>
            </a:r>
            <a:r>
              <a:rPr lang="ar-MA" sz="2400" b="1" dirty="0" smtClean="0">
                <a:cs typeface="+mj-cs"/>
              </a:rPr>
              <a:t> , </a:t>
            </a:r>
            <a:r>
              <a:rPr lang="ar-MA" sz="2400" b="1" dirty="0" err="1" smtClean="0">
                <a:cs typeface="+mj-cs"/>
              </a:rPr>
              <a:t>حراریة</a:t>
            </a:r>
            <a:r>
              <a:rPr lang="ar-MA" sz="2400" b="1" dirty="0" smtClean="0">
                <a:cs typeface="+mj-cs"/>
              </a:rPr>
              <a:t> , </a:t>
            </a:r>
            <a:r>
              <a:rPr lang="ar-MA" sz="2400" b="1" dirty="0" err="1" smtClean="0">
                <a:cs typeface="+mj-cs"/>
              </a:rPr>
              <a:t>كیمیائیة</a:t>
            </a:r>
            <a:r>
              <a:rPr lang="ar-MA" sz="2400" b="1" dirty="0" smtClean="0">
                <a:cs typeface="+mj-cs"/>
              </a:rPr>
              <a:t> , </a:t>
            </a:r>
            <a:r>
              <a:rPr lang="ar-MA" sz="2400" b="1" dirty="0" err="1" smtClean="0">
                <a:cs typeface="+mj-cs"/>
              </a:rPr>
              <a:t>صوتیة</a:t>
            </a:r>
            <a:r>
              <a:rPr lang="ar-MA" sz="2400" b="1" dirty="0" smtClean="0">
                <a:cs typeface="+mj-cs"/>
              </a:rPr>
              <a:t> , </a:t>
            </a:r>
            <a:r>
              <a:rPr lang="ar-MA" sz="2400" b="1" dirty="0" err="1" smtClean="0">
                <a:cs typeface="+mj-cs"/>
              </a:rPr>
              <a:t>حركیة</a:t>
            </a:r>
            <a:r>
              <a:rPr lang="ar-MA" sz="2400" b="1" dirty="0" smtClean="0">
                <a:cs typeface="+mj-cs"/>
              </a:rPr>
              <a:t> </a:t>
            </a:r>
            <a:r>
              <a:rPr lang="ar-MA" sz="2400" b="1" dirty="0" err="1" smtClean="0">
                <a:cs typeface="+mj-cs"/>
              </a:rPr>
              <a:t>وغیرھا</a:t>
            </a:r>
            <a:r>
              <a:rPr lang="ar-MA" sz="2400" b="1" dirty="0">
                <a:cs typeface="+mj-cs"/>
              </a:rPr>
              <a:t>.</a:t>
            </a:r>
          </a:p>
          <a:p>
            <a:pPr marL="0" indent="0">
              <a:buNone/>
            </a:pPr>
            <a:endParaRPr lang="ar-MA" sz="2400" b="1" dirty="0">
              <a:cs typeface="+mj-cs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ar-MA" sz="2400" b="1" dirty="0">
                <a:cs typeface="+mj-cs"/>
              </a:rPr>
              <a:t>الطاقة لا تفنى انما تتحول من نوع لأخر أو تنتقل من جسم الى اخر.</a:t>
            </a:r>
          </a:p>
          <a:p>
            <a:pPr marL="0" indent="0">
              <a:buNone/>
            </a:pPr>
            <a:endParaRPr lang="ar-MA" sz="2400" b="1" dirty="0">
              <a:cs typeface="+mj-cs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ar-MA" sz="2400" b="1" dirty="0" err="1">
                <a:cs typeface="+mj-cs"/>
              </a:rPr>
              <a:t>یستغل</a:t>
            </a:r>
            <a:r>
              <a:rPr lang="ar-MA" sz="2400" b="1" dirty="0">
                <a:cs typeface="+mj-cs"/>
              </a:rPr>
              <a:t> الانسان مصادر طاقة مثل الشمس, </a:t>
            </a:r>
            <a:r>
              <a:rPr lang="ar-MA" sz="2400" b="1" dirty="0" err="1">
                <a:cs typeface="+mj-cs"/>
              </a:rPr>
              <a:t>الریاح</a:t>
            </a:r>
            <a:r>
              <a:rPr lang="ar-MA" sz="2400" b="1" dirty="0">
                <a:cs typeface="+mj-cs"/>
              </a:rPr>
              <a:t>, حركة الماء</a:t>
            </a:r>
            <a:r>
              <a:rPr lang="ar-MA" sz="2400" b="1" dirty="0" smtClean="0">
                <a:cs typeface="+mj-cs"/>
              </a:rPr>
              <a:t>,</a:t>
            </a:r>
            <a:r>
              <a:rPr lang="ar-MA" sz="2400" b="1" dirty="0">
                <a:cs typeface="+mj-cs"/>
              </a:rPr>
              <a:t> عضلات </a:t>
            </a:r>
            <a:r>
              <a:rPr lang="ar-MA" sz="2400" b="1" dirty="0" err="1" smtClean="0">
                <a:cs typeface="+mj-cs"/>
              </a:rPr>
              <a:t>الحیوانات</a:t>
            </a:r>
            <a:r>
              <a:rPr lang="ar-MA" sz="2400" b="1" dirty="0" smtClean="0">
                <a:cs typeface="+mj-cs"/>
              </a:rPr>
              <a:t> ومواد الوقود.</a:t>
            </a:r>
            <a:endParaRPr lang="ar-MA" sz="2400" b="1" dirty="0">
              <a:cs typeface="+mj-cs"/>
            </a:endParaRPr>
          </a:p>
          <a:p>
            <a:pPr marL="0" indent="0">
              <a:buNone/>
            </a:pPr>
            <a:endParaRPr lang="ar-MA" sz="2400" b="1" dirty="0">
              <a:cs typeface="+mj-cs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ar-MA" sz="2400" b="1" dirty="0" err="1">
                <a:cs typeface="+mj-cs"/>
              </a:rPr>
              <a:t>یستغل</a:t>
            </a:r>
            <a:r>
              <a:rPr lang="ar-MA" sz="2400" b="1" dirty="0">
                <a:cs typeface="+mj-cs"/>
              </a:rPr>
              <a:t> الانسان مصادر طاقة متجددة ومصادر طاقة مستنفذة.</a:t>
            </a:r>
            <a:endParaRPr lang="he-IL" sz="24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18591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אליפסה 3"/>
          <p:cNvSpPr/>
          <p:nvPr/>
        </p:nvSpPr>
        <p:spPr>
          <a:xfrm>
            <a:off x="4002818" y="2227987"/>
            <a:ext cx="4138788" cy="24354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4293480" y="2595155"/>
            <a:ext cx="35734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MA" sz="6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مصادر الطاقة</a:t>
            </a:r>
          </a:p>
          <a:p>
            <a:pPr algn="ctr"/>
            <a:r>
              <a:rPr lang="ar-MA" sz="4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{موارد طبيعية}</a:t>
            </a:r>
            <a:endParaRPr lang="he-IL" sz="4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חץ ימינה 5"/>
          <p:cNvSpPr/>
          <p:nvPr/>
        </p:nvSpPr>
        <p:spPr>
          <a:xfrm rot="19300794">
            <a:off x="7379185" y="2086282"/>
            <a:ext cx="1122514" cy="537644"/>
          </a:xfrm>
          <a:prstGeom prst="rightArrow">
            <a:avLst>
              <a:gd name="adj1" fmla="val 40281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חץ ימינה 6"/>
          <p:cNvSpPr/>
          <p:nvPr/>
        </p:nvSpPr>
        <p:spPr>
          <a:xfrm rot="10800000">
            <a:off x="3086099" y="3206344"/>
            <a:ext cx="945969" cy="537644"/>
          </a:xfrm>
          <a:prstGeom prst="rightArrow">
            <a:avLst>
              <a:gd name="adj1" fmla="val 40281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חץ ימינה 7"/>
          <p:cNvSpPr/>
          <p:nvPr/>
        </p:nvSpPr>
        <p:spPr>
          <a:xfrm rot="16200000">
            <a:off x="5722134" y="1636666"/>
            <a:ext cx="747738" cy="537644"/>
          </a:xfrm>
          <a:prstGeom prst="rightArrow">
            <a:avLst>
              <a:gd name="adj1" fmla="val 40281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חץ ימינה 8"/>
          <p:cNvSpPr/>
          <p:nvPr/>
        </p:nvSpPr>
        <p:spPr>
          <a:xfrm>
            <a:off x="8164602" y="3206345"/>
            <a:ext cx="1042851" cy="537644"/>
          </a:xfrm>
          <a:prstGeom prst="rightArrow">
            <a:avLst>
              <a:gd name="adj1" fmla="val 40281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חץ ימינה 9"/>
          <p:cNvSpPr/>
          <p:nvPr/>
        </p:nvSpPr>
        <p:spPr>
          <a:xfrm rot="5400000">
            <a:off x="5810252" y="4680371"/>
            <a:ext cx="571501" cy="537644"/>
          </a:xfrm>
          <a:prstGeom prst="rightArrow">
            <a:avLst>
              <a:gd name="adj1" fmla="val 40281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8551817" y="949234"/>
            <a:ext cx="2969947" cy="9840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3615389" y="5181887"/>
            <a:ext cx="4065537" cy="8912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271689" y="2639467"/>
            <a:ext cx="2771319" cy="17152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9230451" y="2818472"/>
            <a:ext cx="2631980" cy="16849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4032069" y="492194"/>
            <a:ext cx="3015171" cy="9840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8438605" y="873195"/>
            <a:ext cx="308315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5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طاقة الرياح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מלבן 17"/>
          <p:cNvSpPr/>
          <p:nvPr/>
        </p:nvSpPr>
        <p:spPr>
          <a:xfrm flipH="1">
            <a:off x="9230450" y="2719476"/>
            <a:ext cx="2631979" cy="178394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5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طاقة مواد الوقود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מלבן 18"/>
          <p:cNvSpPr/>
          <p:nvPr/>
        </p:nvSpPr>
        <p:spPr>
          <a:xfrm>
            <a:off x="4002817" y="457704"/>
            <a:ext cx="30444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MA" sz="5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طاقة الشمس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מלבן 19"/>
          <p:cNvSpPr/>
          <p:nvPr/>
        </p:nvSpPr>
        <p:spPr>
          <a:xfrm>
            <a:off x="473950" y="2600438"/>
            <a:ext cx="210666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MA" sz="5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طاقة </a:t>
            </a:r>
          </a:p>
          <a:p>
            <a:pPr algn="ctr"/>
            <a:r>
              <a:rPr lang="ar-MA" sz="5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العضلات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3615389" y="5209937"/>
            <a:ext cx="40655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MA" sz="5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طاقة جريان الماء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33268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אליפסה 3"/>
          <p:cNvSpPr/>
          <p:nvPr/>
        </p:nvSpPr>
        <p:spPr>
          <a:xfrm>
            <a:off x="4118246" y="2535015"/>
            <a:ext cx="4023359" cy="22518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4500832" y="2746306"/>
            <a:ext cx="3145413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MA" sz="6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أنواع/أشكال</a:t>
            </a:r>
          </a:p>
          <a:p>
            <a:pPr algn="ctr"/>
            <a:r>
              <a:rPr lang="ar-MA" sz="60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الطاقة</a:t>
            </a:r>
            <a:endParaRPr lang="he-IL" sz="6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חץ ימינה 5"/>
          <p:cNvSpPr/>
          <p:nvPr/>
        </p:nvSpPr>
        <p:spPr>
          <a:xfrm rot="19300794">
            <a:off x="7379185" y="2086282"/>
            <a:ext cx="1122514" cy="537644"/>
          </a:xfrm>
          <a:prstGeom prst="rightArrow">
            <a:avLst>
              <a:gd name="adj1" fmla="val 40281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חץ ימינה 6"/>
          <p:cNvSpPr/>
          <p:nvPr/>
        </p:nvSpPr>
        <p:spPr>
          <a:xfrm rot="10800000">
            <a:off x="3086099" y="3206344"/>
            <a:ext cx="945969" cy="537644"/>
          </a:xfrm>
          <a:prstGeom prst="rightArrow">
            <a:avLst>
              <a:gd name="adj1" fmla="val 40281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חץ ימינה 7"/>
          <p:cNvSpPr/>
          <p:nvPr/>
        </p:nvSpPr>
        <p:spPr>
          <a:xfrm rot="16200000">
            <a:off x="5722134" y="1636666"/>
            <a:ext cx="747738" cy="537644"/>
          </a:xfrm>
          <a:prstGeom prst="rightArrow">
            <a:avLst>
              <a:gd name="adj1" fmla="val 40281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חץ ימינה 8"/>
          <p:cNvSpPr/>
          <p:nvPr/>
        </p:nvSpPr>
        <p:spPr>
          <a:xfrm>
            <a:off x="8164602" y="3206345"/>
            <a:ext cx="1042851" cy="537644"/>
          </a:xfrm>
          <a:prstGeom prst="rightArrow">
            <a:avLst>
              <a:gd name="adj1" fmla="val 40281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חץ ימינה 9"/>
          <p:cNvSpPr/>
          <p:nvPr/>
        </p:nvSpPr>
        <p:spPr>
          <a:xfrm rot="5400000">
            <a:off x="5810252" y="4680371"/>
            <a:ext cx="571501" cy="537644"/>
          </a:xfrm>
          <a:prstGeom prst="rightArrow">
            <a:avLst>
              <a:gd name="adj1" fmla="val 40281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10"/>
          <p:cNvSpPr/>
          <p:nvPr/>
        </p:nvSpPr>
        <p:spPr>
          <a:xfrm>
            <a:off x="8551817" y="949234"/>
            <a:ext cx="2969947" cy="9840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4254988" y="5209937"/>
            <a:ext cx="2900192" cy="8632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12"/>
          <p:cNvSpPr/>
          <p:nvPr/>
        </p:nvSpPr>
        <p:spPr>
          <a:xfrm>
            <a:off x="271689" y="2639467"/>
            <a:ext cx="2771319" cy="17152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/>
          <p:cNvSpPr/>
          <p:nvPr/>
        </p:nvSpPr>
        <p:spPr>
          <a:xfrm>
            <a:off x="9230451" y="2818472"/>
            <a:ext cx="2631980" cy="16849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14"/>
          <p:cNvSpPr/>
          <p:nvPr/>
        </p:nvSpPr>
        <p:spPr>
          <a:xfrm>
            <a:off x="4032069" y="492194"/>
            <a:ext cx="3015171" cy="9840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15"/>
          <p:cNvSpPr/>
          <p:nvPr/>
        </p:nvSpPr>
        <p:spPr>
          <a:xfrm>
            <a:off x="8438605" y="873195"/>
            <a:ext cx="308315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5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طاقة حرارية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מלבן 17"/>
          <p:cNvSpPr/>
          <p:nvPr/>
        </p:nvSpPr>
        <p:spPr>
          <a:xfrm flipH="1">
            <a:off x="9230449" y="2719476"/>
            <a:ext cx="276343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5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طاقة كيميائية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מלבן 18"/>
          <p:cNvSpPr/>
          <p:nvPr/>
        </p:nvSpPr>
        <p:spPr>
          <a:xfrm>
            <a:off x="4070945" y="457704"/>
            <a:ext cx="29081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MA" sz="5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طاقة ضوئية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מלבן 19"/>
          <p:cNvSpPr/>
          <p:nvPr/>
        </p:nvSpPr>
        <p:spPr>
          <a:xfrm>
            <a:off x="591610" y="2491949"/>
            <a:ext cx="1681327" cy="181879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MA" sz="5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طاقة </a:t>
            </a:r>
          </a:p>
          <a:p>
            <a:pPr algn="ctr"/>
            <a:r>
              <a:rPr lang="ar-MA" sz="5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صوتية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מלבן 20"/>
          <p:cNvSpPr/>
          <p:nvPr/>
        </p:nvSpPr>
        <p:spPr>
          <a:xfrm>
            <a:off x="4254988" y="5209937"/>
            <a:ext cx="27863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MA" sz="54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طاقة حركية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חץ ימינה 21"/>
          <p:cNvSpPr/>
          <p:nvPr/>
        </p:nvSpPr>
        <p:spPr>
          <a:xfrm rot="2004375">
            <a:off x="7604152" y="4340378"/>
            <a:ext cx="766422" cy="537644"/>
          </a:xfrm>
          <a:prstGeom prst="rightArrow">
            <a:avLst>
              <a:gd name="adj1" fmla="val 40281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מלבן 22"/>
          <p:cNvSpPr/>
          <p:nvPr/>
        </p:nvSpPr>
        <p:spPr>
          <a:xfrm>
            <a:off x="8073759" y="4917711"/>
            <a:ext cx="3272596" cy="10854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 1"/>
          <p:cNvSpPr/>
          <p:nvPr/>
        </p:nvSpPr>
        <p:spPr>
          <a:xfrm>
            <a:off x="7915238" y="4933236"/>
            <a:ext cx="34660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MA" sz="5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طاقة كهربائية </a:t>
            </a:r>
            <a:endParaRPr lang="he-IL" sz="5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7053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 rotWithShape="1">
          <a:blip r:embed="rId2"/>
          <a:srcRect t="-4960" r="57534"/>
          <a:stretch/>
        </p:blipFill>
        <p:spPr>
          <a:xfrm>
            <a:off x="2862943" y="424543"/>
            <a:ext cx="6629400" cy="6161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690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 rotWithShape="1">
          <a:blip r:embed="rId2"/>
          <a:srcRect l="67808" t="-4960"/>
          <a:stretch/>
        </p:blipFill>
        <p:spPr>
          <a:xfrm>
            <a:off x="3200400" y="250372"/>
            <a:ext cx="6618513" cy="6368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440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453663"/>
              </p:ext>
            </p:extLst>
          </p:nvPr>
        </p:nvGraphicFramePr>
        <p:xfrm>
          <a:off x="1114698" y="1524000"/>
          <a:ext cx="9579427" cy="3670234"/>
        </p:xfrm>
        <a:graphic>
          <a:graphicData uri="http://schemas.openxmlformats.org/drawingml/2006/table">
            <a:tbl>
              <a:tblPr rtl="1" firstRow="1" firstCol="1" bandRow="1">
                <a:tableStyleId>{ED083AE6-46FA-4A59-8FB0-9F97EB10719F}</a:tableStyleId>
              </a:tblPr>
              <a:tblGrid>
                <a:gridCol w="1915435">
                  <a:extLst>
                    <a:ext uri="{9D8B030D-6E8A-4147-A177-3AD203B41FA5}">
                      <a16:colId xmlns:a16="http://schemas.microsoft.com/office/drawing/2014/main" val="2913338644"/>
                    </a:ext>
                  </a:extLst>
                </a:gridCol>
                <a:gridCol w="1915435">
                  <a:extLst>
                    <a:ext uri="{9D8B030D-6E8A-4147-A177-3AD203B41FA5}">
                      <a16:colId xmlns:a16="http://schemas.microsoft.com/office/drawing/2014/main" val="120326333"/>
                    </a:ext>
                  </a:extLst>
                </a:gridCol>
                <a:gridCol w="1915435">
                  <a:extLst>
                    <a:ext uri="{9D8B030D-6E8A-4147-A177-3AD203B41FA5}">
                      <a16:colId xmlns:a16="http://schemas.microsoft.com/office/drawing/2014/main" val="888162955"/>
                    </a:ext>
                  </a:extLst>
                </a:gridCol>
                <a:gridCol w="1916561">
                  <a:extLst>
                    <a:ext uri="{9D8B030D-6E8A-4147-A177-3AD203B41FA5}">
                      <a16:colId xmlns:a16="http://schemas.microsoft.com/office/drawing/2014/main" val="3318215829"/>
                    </a:ext>
                  </a:extLst>
                </a:gridCol>
                <a:gridCol w="1916561">
                  <a:extLst>
                    <a:ext uri="{9D8B030D-6E8A-4147-A177-3AD203B41FA5}">
                      <a16:colId xmlns:a16="http://schemas.microsoft.com/office/drawing/2014/main" val="2164786321"/>
                    </a:ext>
                  </a:extLst>
                </a:gridCol>
              </a:tblGrid>
              <a:tr h="838193"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AE" sz="2800" dirty="0">
                          <a:effectLst/>
                        </a:rPr>
                        <a:t> طاقة كهربائية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AE" sz="2800" dirty="0">
                          <a:effectLst/>
                        </a:rPr>
                        <a:t> طاقة ضوئية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AE" sz="2800" dirty="0">
                          <a:effectLst/>
                        </a:rPr>
                        <a:t> طاقة كيميائية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AE" sz="2800" dirty="0">
                          <a:effectLst/>
                        </a:rPr>
                        <a:t>طاقة حركة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AE" sz="2800" dirty="0">
                          <a:effectLst/>
                        </a:rPr>
                        <a:t>طاقة صوتية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8672806"/>
                  </a:ext>
                </a:extLst>
              </a:tr>
              <a:tr h="2688778"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AE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AE" sz="1100" dirty="0">
                          <a:effectLst/>
                        </a:rPr>
                        <a:t> </a:t>
                      </a:r>
                      <a:r>
                        <a:rPr kumimoji="0" lang="ar-AE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ماء ساخن في ابريق كهربائي </a:t>
                      </a:r>
                      <a:r>
                        <a:rPr lang="ar-AE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AE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AE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فانوس يضيء </a:t>
                      </a:r>
                      <a:r>
                        <a:rPr lang="ar-AE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AE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AE" sz="1100" dirty="0">
                          <a:effectLst/>
                        </a:rPr>
                        <a:t> </a:t>
                      </a:r>
                      <a:r>
                        <a:rPr kumimoji="0" lang="ar-AE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شمعة مشتعلة </a:t>
                      </a:r>
                      <a:endParaRPr lang="en-US" sz="1100" dirty="0">
                        <a:effectLst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AE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AE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AE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AE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AE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AE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AE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AE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بنت تركض</a:t>
                      </a:r>
                      <a:endParaRPr kumimoji="0" lang="he-IL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AE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شمعة مشتعلة  </a:t>
                      </a:r>
                      <a:r>
                        <a:rPr lang="ar-AE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AE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سيارة تسير </a:t>
                      </a:r>
                      <a:r>
                        <a:rPr kumimoji="0" lang="he-IL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AE" sz="1100" dirty="0">
                          <a:effectLst/>
                        </a:rPr>
                        <a:t> </a:t>
                      </a:r>
                      <a:r>
                        <a:rPr kumimoji="0" lang="ar-AE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غسيل يجف</a:t>
                      </a:r>
                      <a:endParaRPr kumimoji="0" lang="he-IL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AE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طائرة تقلع </a:t>
                      </a:r>
                      <a:endParaRPr kumimoji="0" lang="he-IL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AE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دوارة ريح تدور </a:t>
                      </a:r>
                      <a:endParaRPr kumimoji="0" lang="he-IL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AE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ما</a:t>
                      </a:r>
                      <a:r>
                        <a:rPr kumimoji="0" lang="ar-M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ء</a:t>
                      </a:r>
                      <a:r>
                        <a:rPr kumimoji="0" lang="ar-AE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يجري في النهر </a:t>
                      </a:r>
                      <a:endParaRPr kumimoji="0" lang="he-IL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ريح تهب</a:t>
                      </a:r>
                      <a:endParaRPr kumimoji="0" lang="en-US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AE" sz="1100" dirty="0">
                          <a:effectLst/>
                        </a:rPr>
                        <a:t> </a:t>
                      </a:r>
                      <a:r>
                        <a:rPr kumimoji="0" lang="ar-AE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جرس يرن </a:t>
                      </a:r>
                      <a:endParaRPr kumimoji="0" lang="he-IL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72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ar-AE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رعد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9649954"/>
                  </a:ext>
                </a:extLst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231945"/>
              </p:ext>
            </p:extLst>
          </p:nvPr>
        </p:nvGraphicFramePr>
        <p:xfrm>
          <a:off x="3184707" y="5418995"/>
          <a:ext cx="5913120" cy="1139190"/>
        </p:xfrm>
        <a:graphic>
          <a:graphicData uri="http://schemas.openxmlformats.org/drawingml/2006/table">
            <a:tbl>
              <a:tblPr rtl="1" firstRow="1" firstCol="1" bandRow="1">
                <a:tableStyleId>{ED083AE6-46FA-4A59-8FB0-9F97EB10719F}</a:tableStyleId>
              </a:tblPr>
              <a:tblGrid>
                <a:gridCol w="5913120">
                  <a:extLst>
                    <a:ext uri="{9D8B030D-6E8A-4147-A177-3AD203B41FA5}">
                      <a16:colId xmlns:a16="http://schemas.microsoft.com/office/drawing/2014/main" val="29277107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AE" sz="1800" dirty="0">
                          <a:effectLst/>
                        </a:rPr>
                        <a:t>مخزن الكلمات : سيارة تسير , بنت تركض , غسيل يجف , فانوس يضيء , شمعة مشتعلة , طائرة تقلع , دوارة ريح تدور , ماء ساخن في ابريق كهربائي , مكيف يعمل , رعد جرس يرن , </a:t>
                      </a:r>
                      <a:r>
                        <a:rPr lang="ar-AE" sz="1800" dirty="0" smtClean="0">
                          <a:effectLst/>
                        </a:rPr>
                        <a:t>ما</a:t>
                      </a:r>
                      <a:r>
                        <a:rPr lang="ar-MA" sz="1800" dirty="0" smtClean="0">
                          <a:effectLst/>
                        </a:rPr>
                        <a:t>ء</a:t>
                      </a:r>
                      <a:r>
                        <a:rPr lang="ar-AE" sz="1800" dirty="0" smtClean="0">
                          <a:effectLst/>
                        </a:rPr>
                        <a:t> </a:t>
                      </a:r>
                      <a:r>
                        <a:rPr lang="ar-AE" sz="1800" dirty="0">
                          <a:effectLst/>
                        </a:rPr>
                        <a:t>يجري في النهر , ريح تهب</a:t>
                      </a:r>
                      <a:endParaRPr lang="en-US" sz="18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AE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64677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929052" y="307407"/>
            <a:ext cx="2873828" cy="86177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AE" altLang="he-IL" sz="3200" b="1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أكمل الجدول التالي : </a:t>
            </a:r>
            <a:endParaRPr kumimoji="0" lang="en-US" altLang="he-IL" b="1" i="0" u="none" strike="noStrike" cap="none" normalizeH="0" baseline="0" dirty="0" smtClean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059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2"/>
          <a:srcRect l="21527" t="11288" r="22793" b="9406"/>
          <a:stretch/>
        </p:blipFill>
        <p:spPr>
          <a:xfrm>
            <a:off x="3048001" y="209006"/>
            <a:ext cx="5434147" cy="1872343"/>
          </a:xfrm>
          <a:prstGeom prst="rect">
            <a:avLst/>
          </a:prstGeom>
        </p:spPr>
      </p:pic>
      <p:sp>
        <p:nvSpPr>
          <p:cNvPr id="5" name="מלבן 4"/>
          <p:cNvSpPr/>
          <p:nvPr/>
        </p:nvSpPr>
        <p:spPr>
          <a:xfrm>
            <a:off x="487680" y="2177142"/>
            <a:ext cx="11521440" cy="3034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ar-AE" sz="3200" dirty="0">
                <a:latin typeface="Calibri" panose="020F0502020204030204" pitchFamily="34" charset="0"/>
                <a:ea typeface="Calibri" panose="020F0502020204030204" pitchFamily="34" charset="0"/>
              </a:rPr>
              <a:t>تستطيع الطاقة أن </a:t>
            </a:r>
            <a:r>
              <a:rPr lang="ar-AE" sz="4000" b="1" u="sng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تنتقل من جسم لآخر</a:t>
            </a:r>
            <a:r>
              <a:rPr lang="ar-AE" sz="32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ar-AE" sz="3200" dirty="0">
                <a:latin typeface="Calibri" panose="020F0502020204030204" pitchFamily="34" charset="0"/>
                <a:ea typeface="Calibri" panose="020F0502020204030204" pitchFamily="34" charset="0"/>
              </a:rPr>
              <a:t>تستطيع الطاقة أن </a:t>
            </a:r>
            <a:r>
              <a:rPr lang="ar-AE" sz="4000" b="1" u="sng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تتحول من نوع إلى آخر</a:t>
            </a:r>
            <a:r>
              <a:rPr lang="ar-AE" sz="320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ar-AE" sz="3200" dirty="0">
                <a:latin typeface="Calibri" panose="020F0502020204030204" pitchFamily="34" charset="0"/>
                <a:ea typeface="Calibri" panose="020F0502020204030204" pitchFamily="34" charset="0"/>
              </a:rPr>
              <a:t>هذه العمليات نسميها </a:t>
            </a:r>
            <a:r>
              <a:rPr lang="ar-AE" sz="4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تحولات الطاقة.</a:t>
            </a:r>
            <a:endParaRPr lang="en-US" sz="32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ar-AE" sz="3200" dirty="0">
                <a:latin typeface="Calibri" panose="020F0502020204030204" pitchFamily="34" charset="0"/>
                <a:ea typeface="Calibri" panose="020F0502020204030204" pitchFamily="34" charset="0"/>
              </a:rPr>
              <a:t>نصف </a:t>
            </a:r>
            <a:r>
              <a:rPr lang="ar-AE" sz="3200" dirty="0" smtClean="0">
                <a:latin typeface="Calibri" panose="020F0502020204030204" pitchFamily="34" charset="0"/>
                <a:ea typeface="Calibri" panose="020F0502020204030204" pitchFamily="34" charset="0"/>
              </a:rPr>
              <a:t>تحولات </a:t>
            </a:r>
            <a:r>
              <a:rPr lang="ar-AE" sz="3200" dirty="0">
                <a:latin typeface="Calibri" panose="020F0502020204030204" pitchFamily="34" charset="0"/>
                <a:ea typeface="Calibri" panose="020F0502020204030204" pitchFamily="34" charset="0"/>
              </a:rPr>
              <a:t>الطاقة </a:t>
            </a:r>
            <a:r>
              <a:rPr lang="ar-AE" sz="3200" dirty="0" smtClean="0">
                <a:latin typeface="Calibri" panose="020F0502020204030204" pitchFamily="34" charset="0"/>
                <a:ea typeface="Calibri" panose="020F0502020204030204" pitchFamily="34" charset="0"/>
              </a:rPr>
              <a:t>بواسطة</a:t>
            </a:r>
            <a:r>
              <a:rPr lang="ar-MA" sz="3200" dirty="0" smtClean="0">
                <a:latin typeface="Calibri" panose="020F0502020204030204" pitchFamily="34" charset="0"/>
                <a:ea typeface="Calibri" panose="020F0502020204030204" pitchFamily="34" charset="0"/>
              </a:rPr>
              <a:t> : </a:t>
            </a:r>
            <a:r>
              <a:rPr lang="ar-MA" sz="40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مهارة</a:t>
            </a:r>
            <a:r>
              <a:rPr lang="ar-AE" sz="40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ar-MA" sz="40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ال</a:t>
            </a:r>
            <a:r>
              <a:rPr lang="ar-AE" sz="40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رسم تخطيطي للطاقة</a:t>
            </a:r>
            <a:r>
              <a:rPr lang="ar-AE" sz="3200" dirty="0" smtClean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797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5222" y="1688921"/>
            <a:ext cx="9222377" cy="1420067"/>
          </a:xfrm>
          <a:prstGeom prst="rect">
            <a:avLst/>
          </a:prstGeom>
        </p:spPr>
      </p:pic>
      <p:sp>
        <p:nvSpPr>
          <p:cNvPr id="5" name="מלבן 4"/>
          <p:cNvSpPr/>
          <p:nvPr/>
        </p:nvSpPr>
        <p:spPr>
          <a:xfrm>
            <a:off x="2248258" y="3311677"/>
            <a:ext cx="9171100" cy="49827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ar-AE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الطاقة الكيميائية التي في عضلات البنت راكبة الدراجة تحولت إلى طاقة حركة للعجلات</a:t>
            </a:r>
            <a:r>
              <a:rPr lang="ar-AE" dirty="0">
                <a:latin typeface="Calibri" panose="020F0502020204030204" pitchFamily="34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AutoShape 21"/>
          <p:cNvSpPr>
            <a:spLocks noChangeArrowheads="1"/>
          </p:cNvSpPr>
          <p:nvPr/>
        </p:nvSpPr>
        <p:spPr bwMode="auto">
          <a:xfrm>
            <a:off x="8559436" y="4042047"/>
            <a:ext cx="2718163" cy="1191804"/>
          </a:xfrm>
          <a:prstGeom prst="roundRect">
            <a:avLst>
              <a:gd name="adj" fmla="val 16667"/>
            </a:avLst>
          </a:prstGeom>
          <a:ln w="285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AE" altLang="he-IL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الطاقة الكيميائية </a:t>
            </a:r>
            <a:r>
              <a:rPr kumimoji="0" lang="ar-AE" altLang="he-I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التي في عضلات البنت راكبة الدراجة</a:t>
            </a:r>
            <a:endParaRPr kumimoji="0" lang="ar-AE" altLang="he-IL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AutoShape 22"/>
          <p:cNvSpPr>
            <a:spLocks noChangeArrowheads="1"/>
          </p:cNvSpPr>
          <p:nvPr/>
        </p:nvSpPr>
        <p:spPr bwMode="auto">
          <a:xfrm>
            <a:off x="3317967" y="4066652"/>
            <a:ext cx="3003266" cy="99302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AE" altLang="he-IL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طاقة حرك</a:t>
            </a:r>
            <a:r>
              <a:rPr kumimoji="0" lang="ar-MA" altLang="he-IL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ي</a:t>
            </a:r>
            <a:r>
              <a:rPr kumimoji="0" lang="ar-AE" altLang="he-IL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ة</a:t>
            </a:r>
            <a:r>
              <a:rPr kumimoji="0" lang="ar-MA" altLang="he-IL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في</a:t>
            </a:r>
            <a:r>
              <a:rPr kumimoji="0" lang="ar-AE" altLang="he-IL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kumimoji="0" lang="ar-AE" altLang="he-IL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العجلات</a:t>
            </a:r>
            <a:endParaRPr kumimoji="0" lang="ar-AE" altLang="he-I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AutoShape 23"/>
          <p:cNvSpPr>
            <a:spLocks noChangeArrowheads="1"/>
          </p:cNvSpPr>
          <p:nvPr/>
        </p:nvSpPr>
        <p:spPr bwMode="auto">
          <a:xfrm flipH="1">
            <a:off x="6435634" y="4066653"/>
            <a:ext cx="1912006" cy="666750"/>
          </a:xfrm>
          <a:prstGeom prst="notchedRightArrow">
            <a:avLst>
              <a:gd name="adj1" fmla="val 50000"/>
              <a:gd name="adj2" fmla="val 47143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AE" altLang="he-I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anose="02020603050405020304" pitchFamily="18" charset="-78"/>
                <a:ea typeface="Calibri" panose="020F0502020204030204" pitchFamily="34" charset="0"/>
              </a:rPr>
              <a:t>تحولت إلى</a:t>
            </a:r>
            <a:endParaRPr kumimoji="0" lang="en-US" altLang="he-IL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918857" y="4881154"/>
            <a:ext cx="584658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12" name="מלבן 11"/>
          <p:cNvSpPr/>
          <p:nvPr/>
        </p:nvSpPr>
        <p:spPr>
          <a:xfrm>
            <a:off x="1967648" y="216437"/>
            <a:ext cx="9305595" cy="1446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>
              <a:lnSpc>
                <a:spcPct val="107000"/>
              </a:lnSpc>
              <a:spcAft>
                <a:spcPts val="800"/>
              </a:spcAft>
            </a:pPr>
            <a:r>
              <a:rPr lang="ar-MA" sz="4000" b="1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مثال : </a:t>
            </a:r>
            <a:endParaRPr lang="he-IL" sz="4000" b="1" u="sng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0">
              <a:lnSpc>
                <a:spcPct val="107000"/>
              </a:lnSpc>
              <a:spcAft>
                <a:spcPts val="800"/>
              </a:spcAft>
            </a:pPr>
            <a:r>
              <a:rPr lang="ar-AE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طاقة </a:t>
            </a:r>
            <a:r>
              <a:rPr lang="ar-AE" sz="36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حرك</a:t>
            </a:r>
            <a:r>
              <a:rPr lang="ar-MA" sz="3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ي</a:t>
            </a:r>
            <a:r>
              <a:rPr lang="ar-AE" sz="36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ة</a:t>
            </a:r>
            <a:r>
              <a:rPr lang="ar-MA" sz="36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في</a:t>
            </a:r>
            <a:r>
              <a:rPr lang="ar-AE" sz="36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ar-AE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الريح انتقلت إلى طاقة </a:t>
            </a:r>
            <a:r>
              <a:rPr lang="ar-AE" sz="36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حرك</a:t>
            </a:r>
            <a:r>
              <a:rPr lang="ar-MA" sz="36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ي</a:t>
            </a:r>
            <a:r>
              <a:rPr lang="ar-AE" sz="36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ة</a:t>
            </a:r>
            <a:r>
              <a:rPr lang="ar-AE" sz="3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ar-AE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دوارة الريح</a:t>
            </a:r>
            <a:endParaRPr lang="en-US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419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417" y="435428"/>
            <a:ext cx="9231086" cy="6296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640294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5121</TotalTime>
  <Words>478</Words>
  <Application>Microsoft Office PowerPoint</Application>
  <PresentationFormat>מסך רחב</PresentationFormat>
  <Paragraphs>118</Paragraphs>
  <Slides>14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22" baseType="lpstr">
      <vt:lpstr>ABeeZee</vt:lpstr>
      <vt:lpstr>Arial</vt:lpstr>
      <vt:lpstr>Calibri</vt:lpstr>
      <vt:lpstr>Calibri Light</vt:lpstr>
      <vt:lpstr>Times New Roman</vt:lpstr>
      <vt:lpstr>Traditional Arabic</vt:lpstr>
      <vt:lpstr>Wingdings</vt:lpstr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نُنهي ونُجمل: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mariam sana</dc:creator>
  <cp:lastModifiedBy>mariam sana</cp:lastModifiedBy>
  <cp:revision>23</cp:revision>
  <dcterms:created xsi:type="dcterms:W3CDTF">2020-09-24T07:07:59Z</dcterms:created>
  <dcterms:modified xsi:type="dcterms:W3CDTF">2020-10-01T08:39:24Z</dcterms:modified>
</cp:coreProperties>
</file>