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16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186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6742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3204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0946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4289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0689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6993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262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978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811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038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579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276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54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997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103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2F0082-2E3B-46D2-AC29-3E3B931AC5C3}" type="datetimeFigureOut">
              <a:rPr lang="he-IL" smtClean="0"/>
              <a:t>כ"ב/אדר/תשפ"א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F04E8-ECC8-4E83-B079-B0244BDBAA8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5389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D9E95F7-A78E-460C-AF0E-803A15C45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546295"/>
            <a:ext cx="8825658" cy="861420"/>
          </a:xfrm>
        </p:spPr>
        <p:txBody>
          <a:bodyPr/>
          <a:lstStyle/>
          <a:p>
            <a:pPr algn="r"/>
            <a:endParaRPr lang="he-IL" sz="2000" b="1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B5B77C0-A4B0-49D2-9F26-5BADC54817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4099" y="2090450"/>
            <a:ext cx="8825658" cy="2228331"/>
          </a:xfrm>
        </p:spPr>
        <p:txBody>
          <a:bodyPr>
            <a:normAutofit/>
          </a:bodyPr>
          <a:lstStyle/>
          <a:p>
            <a:pPr algn="r"/>
            <a:r>
              <a:rPr lang="ar-AE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صباح الخير طلابي الأعزاء</a:t>
            </a:r>
          </a:p>
          <a:p>
            <a:pPr algn="r"/>
            <a:r>
              <a:rPr lang="ar-AE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أتمنى أن تكونوا بأفضل حال</a:t>
            </a:r>
          </a:p>
          <a:p>
            <a:pPr algn="r"/>
            <a:r>
              <a:rPr lang="ar-AE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سنتعلم اليوم موضوع  " أنواع الجمع"</a:t>
            </a:r>
            <a:endParaRPr lang="he-IL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198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2FD843-693D-4510-87E0-F34A186AA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8DDE810-E57D-480A-8FD3-BEB45B8E2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26942"/>
            <a:ext cx="8946541" cy="5221457"/>
          </a:xfrm>
        </p:spPr>
        <p:txBody>
          <a:bodyPr>
            <a:normAutofit/>
          </a:bodyPr>
          <a:lstStyle/>
          <a:p>
            <a:r>
              <a:rPr lang="ar-AE" sz="3200" b="1" dirty="0"/>
              <a:t> -اجمع جمع مذكر سالم</a:t>
            </a:r>
          </a:p>
          <a:p>
            <a:r>
              <a:rPr lang="ar-AE" sz="3200" b="1" dirty="0"/>
              <a:t>صيادٌ نشيط : _________________ </a:t>
            </a:r>
          </a:p>
          <a:p>
            <a:r>
              <a:rPr lang="ar-AE" sz="3200" b="1" dirty="0"/>
              <a:t>طيار ماهر :__________________</a:t>
            </a:r>
          </a:p>
          <a:p>
            <a:r>
              <a:rPr lang="ar-AE" sz="3200" b="1" dirty="0"/>
              <a:t> حطاب صبور : ________________</a:t>
            </a:r>
          </a:p>
          <a:p>
            <a:r>
              <a:rPr lang="ar-AE" sz="3200" b="1" dirty="0"/>
              <a:t>مواطن صالح :_________________</a:t>
            </a:r>
          </a:p>
          <a:p>
            <a:r>
              <a:rPr lang="ar-AE" sz="3200" b="1" dirty="0"/>
              <a:t> سائق مهذب :_________________</a:t>
            </a:r>
          </a:p>
          <a:p>
            <a:r>
              <a:rPr lang="ar-AE" sz="3200" b="1" dirty="0"/>
              <a:t> عامل مخلص : __________________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256445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2A7E986-B03D-482D-BF73-E577DD4FB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36469"/>
            <a:ext cx="8946541" cy="5111930"/>
          </a:xfrm>
        </p:spPr>
        <p:txBody>
          <a:bodyPr>
            <a:normAutofit fontScale="92500" lnSpcReduction="20000"/>
          </a:bodyPr>
          <a:lstStyle/>
          <a:p>
            <a:r>
              <a:rPr lang="ar-SA" dirty="0"/>
              <a:t>- </a:t>
            </a:r>
            <a:r>
              <a:rPr lang="ar-SA" sz="3200" dirty="0"/>
              <a:t>اجمع الأسماء التالية، ثمّ بين نوع الجمع. </a:t>
            </a:r>
            <a:endParaRPr lang="en-US" sz="3200" dirty="0"/>
          </a:p>
          <a:p>
            <a:r>
              <a:rPr lang="ar-SA" sz="3200" dirty="0"/>
              <a:t>أ- طالب:_______ </a:t>
            </a:r>
            <a:endParaRPr lang="en-US" sz="3200" dirty="0"/>
          </a:p>
          <a:p>
            <a:r>
              <a:rPr lang="ar-SA" sz="3200" dirty="0"/>
              <a:t>ب- متفوّق:_______ </a:t>
            </a:r>
            <a:endParaRPr lang="en-US" sz="3200" dirty="0"/>
          </a:p>
          <a:p>
            <a:r>
              <a:rPr lang="ar-SA" sz="3200" dirty="0"/>
              <a:t>ت- كاتب:_______ </a:t>
            </a:r>
            <a:endParaRPr lang="en-US" sz="3200" dirty="0"/>
          </a:p>
          <a:p>
            <a:r>
              <a:rPr lang="ar-SA" sz="3200" dirty="0"/>
              <a:t>ث- سماء:_______ </a:t>
            </a:r>
            <a:endParaRPr lang="en-US" sz="3200" dirty="0"/>
          </a:p>
          <a:p>
            <a:r>
              <a:rPr lang="ar-SA" sz="3200" dirty="0"/>
              <a:t>ج-قصيدة:_______ </a:t>
            </a:r>
            <a:endParaRPr lang="en-US" sz="3200" dirty="0"/>
          </a:p>
          <a:p>
            <a:r>
              <a:rPr lang="ar-SA" sz="3200" dirty="0"/>
              <a:t>ح- بركة:_______ </a:t>
            </a:r>
            <a:endParaRPr lang="en-US" sz="3200" dirty="0"/>
          </a:p>
          <a:p>
            <a:r>
              <a:rPr lang="ar-SA" sz="3200" dirty="0"/>
              <a:t>خ- لاعبة:_______ </a:t>
            </a:r>
            <a:endParaRPr lang="en-US" sz="3200" dirty="0"/>
          </a:p>
          <a:p>
            <a:r>
              <a:rPr lang="ar-SA" sz="3200" dirty="0"/>
              <a:t>د- مدرّسة:_______</a:t>
            </a:r>
            <a:endParaRPr lang="en-US" sz="3200" dirty="0"/>
          </a:p>
          <a:p>
            <a:r>
              <a:rPr lang="ar-SA" sz="3200" dirty="0"/>
              <a:t> </a:t>
            </a:r>
            <a:endParaRPr lang="en-US" sz="3200" dirty="0"/>
          </a:p>
          <a:p>
            <a:endParaRPr lang="he-IL" dirty="0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A8AABC9-4B4C-4D5F-97AB-56EB258CE007}"/>
              </a:ext>
            </a:extLst>
          </p:cNvPr>
          <p:cNvSpPr txBox="1"/>
          <p:nvPr/>
        </p:nvSpPr>
        <p:spPr>
          <a:xfrm>
            <a:off x="2952206" y="705394"/>
            <a:ext cx="56972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/>
              <a:t>الاحد         أنواع الجمع           7/3/2021     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6159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7F230B9-C1CB-4F15-9233-C75D79DB2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116241B4-F42C-4894-B3C6-14A77B1E6F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440947"/>
              </p:ext>
            </p:extLst>
          </p:nvPr>
        </p:nvGraphicFramePr>
        <p:xfrm>
          <a:off x="2871153" y="2399824"/>
          <a:ext cx="5411470" cy="350139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03400">
                  <a:extLst>
                    <a:ext uri="{9D8B030D-6E8A-4147-A177-3AD203B41FA5}">
                      <a16:colId xmlns:a16="http://schemas.microsoft.com/office/drawing/2014/main" val="246849998"/>
                    </a:ext>
                  </a:extLst>
                </a:gridCol>
                <a:gridCol w="1804035">
                  <a:extLst>
                    <a:ext uri="{9D8B030D-6E8A-4147-A177-3AD203B41FA5}">
                      <a16:colId xmlns:a16="http://schemas.microsoft.com/office/drawing/2014/main" val="2112638349"/>
                    </a:ext>
                  </a:extLst>
                </a:gridCol>
                <a:gridCol w="1804035">
                  <a:extLst>
                    <a:ext uri="{9D8B030D-6E8A-4147-A177-3AD203B41FA5}">
                      <a16:colId xmlns:a16="http://schemas.microsoft.com/office/drawing/2014/main" val="10093223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200" dirty="0">
                          <a:effectLst/>
                        </a:rPr>
                        <a:t>الكلم</a:t>
                      </a:r>
                      <a:r>
                        <a:rPr lang="ar-AE" sz="2200" dirty="0">
                          <a:effectLst/>
                        </a:rPr>
                        <a:t>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200">
                          <a:effectLst/>
                        </a:rPr>
                        <a:t>جمع مذكر سالم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200">
                          <a:effectLst/>
                        </a:rPr>
                        <a:t>جمع مؤنث سالم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1748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زَرَعَ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2574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نامَ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667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عادَ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8019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سَمِعَ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1872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صلى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3034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تابَ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720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وقفَ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</a:pPr>
                      <a:r>
                        <a:rPr lang="ar-SA" sz="2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970129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2B4F72D-8A83-4331-A06A-FECC435B2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7417" y="1038377"/>
            <a:ext cx="528928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he-IL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هات جمع المُذكر السالم وجمع المؤنث السالم مما يلي </a:t>
            </a:r>
            <a:endParaRPr kumimoji="0" lang="en-US" altLang="he-IL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408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2D0A3C8-61BD-43A6-B009-01007518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/>
              <a:t>اكتب نوع الجمع للكلمات التالية</a:t>
            </a:r>
            <a:endParaRPr lang="he-IL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2C656576-0919-4FB6-9920-2975D23017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461228"/>
              </p:ext>
            </p:extLst>
          </p:nvPr>
        </p:nvGraphicFramePr>
        <p:xfrm>
          <a:off x="3541513" y="2052637"/>
          <a:ext cx="4070751" cy="419576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10405">
                  <a:extLst>
                    <a:ext uri="{9D8B030D-6E8A-4147-A177-3AD203B41FA5}">
                      <a16:colId xmlns:a16="http://schemas.microsoft.com/office/drawing/2014/main" val="4253139627"/>
                    </a:ext>
                  </a:extLst>
                </a:gridCol>
                <a:gridCol w="1960346">
                  <a:extLst>
                    <a:ext uri="{9D8B030D-6E8A-4147-A177-3AD203B41FA5}">
                      <a16:colId xmlns:a16="http://schemas.microsoft.com/office/drawing/2014/main" val="954862819"/>
                    </a:ext>
                  </a:extLst>
                </a:gridCol>
              </a:tblGrid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>
                          <a:effectLst/>
                        </a:rPr>
                        <a:t>عاملون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AE" sz="2100" dirty="0">
                          <a:effectLst/>
                        </a:rPr>
                        <a:t>مذكر سالم</a:t>
                      </a:r>
                      <a:r>
                        <a:rPr lang="ar-SA" sz="2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3596533320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>
                          <a:effectLst/>
                        </a:rPr>
                        <a:t>عاملات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AE" sz="2100" dirty="0">
                          <a:effectLst/>
                        </a:rPr>
                        <a:t>مؤنث سالم</a:t>
                      </a:r>
                      <a:r>
                        <a:rPr lang="ar-SA" sz="2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1256459754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>
                          <a:effectLst/>
                        </a:rPr>
                        <a:t>فلاحون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AE" sz="2100" dirty="0">
                          <a:effectLst/>
                        </a:rPr>
                        <a:t>مذكر سالم</a:t>
                      </a:r>
                      <a:r>
                        <a:rPr lang="ar-SA" sz="2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1661706149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 dirty="0">
                          <a:effectLst/>
                        </a:rPr>
                        <a:t>مجتهدات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AE" sz="2100" dirty="0">
                          <a:effectLst/>
                        </a:rPr>
                        <a:t>مؤنث سالم</a:t>
                      </a:r>
                      <a:r>
                        <a:rPr lang="ar-SA" sz="2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1511370912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>
                          <a:effectLst/>
                        </a:rPr>
                        <a:t>جبال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517965393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>
                          <a:effectLst/>
                        </a:rPr>
                        <a:t>عارفون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2538297128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 dirty="0">
                          <a:effectLst/>
                        </a:rPr>
                        <a:t>رُعاة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2212934605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 dirty="0">
                          <a:effectLst/>
                        </a:rPr>
                        <a:t>مسافرات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3772474985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>
                          <a:effectLst/>
                        </a:rPr>
                        <a:t>كاتبات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3374356543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>
                          <a:effectLst/>
                        </a:rPr>
                        <a:t>سابحون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4079461748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>
                          <a:effectLst/>
                        </a:rPr>
                        <a:t>سائقون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2233741492"/>
                  </a:ext>
                </a:extLst>
              </a:tr>
              <a:tr h="34964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</a:pPr>
                      <a:r>
                        <a:rPr lang="ar-SA" sz="2100">
                          <a:effectLst/>
                        </a:rPr>
                        <a:t>أبطال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tc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1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926" marR="60926" marT="0" marB="0"/>
                </a:tc>
                <a:extLst>
                  <a:ext uri="{0D108BD9-81ED-4DB2-BD59-A6C34878D82A}">
                    <a16:rowId xmlns:a16="http://schemas.microsoft.com/office/drawing/2014/main" val="276105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70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06A407-0BA4-4CCB-BF14-537A65044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AF4179D-2E78-413C-A73A-233C2E57F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AE" sz="2800" dirty="0"/>
              <a:t>الجمع :</a:t>
            </a:r>
          </a:p>
          <a:p>
            <a:r>
              <a:rPr lang="ar-AE" sz="2800" dirty="0"/>
              <a:t>هو كل كلمة تدل على اكثر من إثنين</a:t>
            </a:r>
          </a:p>
          <a:p>
            <a:r>
              <a:rPr lang="ar-AE" sz="2800" dirty="0"/>
              <a:t>ممكن أن تدل على المذكر وأيضًا المؤنث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3473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6CBAF1F-A77B-4EBF-85C4-24DAB2930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/>
              <a:t>من أنواع الجمع</a:t>
            </a:r>
            <a:endParaRPr lang="he-IL" dirty="0"/>
          </a:p>
        </p:txBody>
      </p:sp>
      <p:cxnSp>
        <p:nvCxnSpPr>
          <p:cNvPr id="5" name="מחבר חץ ישר 4">
            <a:extLst>
              <a:ext uri="{FF2B5EF4-FFF2-40B4-BE49-F238E27FC236}">
                <a16:creationId xmlns:a16="http://schemas.microsoft.com/office/drawing/2014/main" id="{ACB0BFB1-68B3-4657-A2B7-1BF0B18284D8}"/>
              </a:ext>
            </a:extLst>
          </p:cNvPr>
          <p:cNvCxnSpPr/>
          <p:nvPr/>
        </p:nvCxnSpPr>
        <p:spPr>
          <a:xfrm>
            <a:off x="6583680" y="1266092"/>
            <a:ext cx="2039815" cy="2025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>
            <a:extLst>
              <a:ext uri="{FF2B5EF4-FFF2-40B4-BE49-F238E27FC236}">
                <a16:creationId xmlns:a16="http://schemas.microsoft.com/office/drawing/2014/main" id="{00AD2318-E65F-4E1C-A2AF-E94E140C7BDB}"/>
              </a:ext>
            </a:extLst>
          </p:cNvPr>
          <p:cNvCxnSpPr/>
          <p:nvPr/>
        </p:nvCxnSpPr>
        <p:spPr>
          <a:xfrm>
            <a:off x="5064369" y="1167618"/>
            <a:ext cx="393896" cy="2504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>
            <a:extLst>
              <a:ext uri="{FF2B5EF4-FFF2-40B4-BE49-F238E27FC236}">
                <a16:creationId xmlns:a16="http://schemas.microsoft.com/office/drawing/2014/main" id="{FB30F5B9-9277-4904-BEFF-73235550D768}"/>
              </a:ext>
            </a:extLst>
          </p:cNvPr>
          <p:cNvCxnSpPr/>
          <p:nvPr/>
        </p:nvCxnSpPr>
        <p:spPr>
          <a:xfrm flipH="1">
            <a:off x="1561514" y="1111348"/>
            <a:ext cx="2377440" cy="256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03F5D618-428B-4845-B2D4-BE7EBB894D1F}"/>
              </a:ext>
            </a:extLst>
          </p:cNvPr>
          <p:cNvSpPr/>
          <p:nvPr/>
        </p:nvSpPr>
        <p:spPr>
          <a:xfrm>
            <a:off x="7772399" y="3429000"/>
            <a:ext cx="1702191" cy="11289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3F308FDF-1236-4237-9899-BBBC167B2BD6}"/>
              </a:ext>
            </a:extLst>
          </p:cNvPr>
          <p:cNvSpPr txBox="1"/>
          <p:nvPr/>
        </p:nvSpPr>
        <p:spPr>
          <a:xfrm>
            <a:off x="7863839" y="3735882"/>
            <a:ext cx="151931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000" b="1" dirty="0"/>
              <a:t>جمع مذكر سالم</a:t>
            </a:r>
            <a:endParaRPr lang="he-IL" sz="2000" b="1" dirty="0"/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BAF2BACF-75C3-453B-B8C7-42ED2819480D}"/>
              </a:ext>
            </a:extLst>
          </p:cNvPr>
          <p:cNvSpPr/>
          <p:nvPr/>
        </p:nvSpPr>
        <p:spPr>
          <a:xfrm>
            <a:off x="4607169" y="3671668"/>
            <a:ext cx="1702191" cy="11289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A600699D-694E-432D-8D4D-04E21D9A42D7}"/>
              </a:ext>
            </a:extLst>
          </p:cNvPr>
          <p:cNvSpPr/>
          <p:nvPr/>
        </p:nvSpPr>
        <p:spPr>
          <a:xfrm>
            <a:off x="664699" y="3727939"/>
            <a:ext cx="1702191" cy="11289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E91FB4E4-1E98-4F8F-BD57-F69FF096194E}"/>
              </a:ext>
            </a:extLst>
          </p:cNvPr>
          <p:cNvSpPr txBox="1"/>
          <p:nvPr/>
        </p:nvSpPr>
        <p:spPr>
          <a:xfrm>
            <a:off x="4681024" y="3923073"/>
            <a:ext cx="170219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400" b="1" dirty="0"/>
              <a:t>جمع مؤنث سالم</a:t>
            </a:r>
            <a:endParaRPr lang="he-IL" sz="2400" b="1" dirty="0"/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683A8A1F-A3D1-4FEC-B4D2-44102EE53F5D}"/>
              </a:ext>
            </a:extLst>
          </p:cNvPr>
          <p:cNvSpPr txBox="1"/>
          <p:nvPr/>
        </p:nvSpPr>
        <p:spPr>
          <a:xfrm>
            <a:off x="861647" y="4105214"/>
            <a:ext cx="156503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b="1" dirty="0"/>
              <a:t>جمع تكسير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393426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B2ACAA9-148B-4EF7-87A1-4144AA3D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6790AB49-7D88-44B1-93DC-414C80E556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48" y="337626"/>
            <a:ext cx="11995051" cy="6067656"/>
          </a:xfrm>
        </p:spPr>
      </p:pic>
    </p:spTree>
    <p:extLst>
      <p:ext uri="{BB962C8B-B14F-4D97-AF65-F5344CB8AC3E}">
        <p14:creationId xmlns:p14="http://schemas.microsoft.com/office/powerpoint/2010/main" val="269949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2E12BD0-5859-4517-8CF7-8E16DD67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803" y="1592201"/>
            <a:ext cx="9404723" cy="1400530"/>
          </a:xfrm>
        </p:spPr>
        <p:txBody>
          <a:bodyPr/>
          <a:lstStyle/>
          <a:p>
            <a:pPr algn="r"/>
            <a:r>
              <a:rPr lang="ar-AE" dirty="0"/>
              <a:t>جمع المذكر السّالم:</a:t>
            </a:r>
            <a:br>
              <a:rPr lang="ar-AE" dirty="0"/>
            </a:br>
            <a:r>
              <a:rPr lang="ar-AE" dirty="0"/>
              <a:t>هو الجمع الذي لا تتغير أحرف مفرده عند الجمع ويزداد على اخره ( واو ونون/ أو ياء ونون)</a:t>
            </a:r>
            <a:br>
              <a:rPr lang="ar-AE" dirty="0"/>
            </a:br>
            <a:r>
              <a:rPr lang="ar-AE" dirty="0"/>
              <a:t>معلمٌ----- معلم</a:t>
            </a:r>
            <a:r>
              <a:rPr lang="ar-AE" dirty="0">
                <a:solidFill>
                  <a:schemeClr val="accent1"/>
                </a:solidFill>
              </a:rPr>
              <a:t>ون</a:t>
            </a:r>
            <a:br>
              <a:rPr lang="ar-AE" dirty="0"/>
            </a:br>
            <a:r>
              <a:rPr lang="ar-AE" dirty="0"/>
              <a:t>مجتهد---- مجتهد</a:t>
            </a:r>
            <a:r>
              <a:rPr lang="ar-AE" dirty="0">
                <a:solidFill>
                  <a:schemeClr val="accent1"/>
                </a:solidFill>
              </a:rPr>
              <a:t>ون</a:t>
            </a:r>
            <a:br>
              <a:rPr lang="ar-AE" dirty="0"/>
            </a:br>
            <a:r>
              <a:rPr lang="ar-AE" dirty="0"/>
              <a:t>سمي هذا النوع سالمًا لأن أحرفه بقيت سالمة من التَّغيير.</a:t>
            </a:r>
            <a:br>
              <a:rPr lang="ar-AE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2386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80F135-7C40-47B1-9970-760F8C026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157" y="973223"/>
            <a:ext cx="9404723" cy="1400530"/>
          </a:xfrm>
        </p:spPr>
        <p:txBody>
          <a:bodyPr/>
          <a:lstStyle/>
          <a:p>
            <a:pPr algn="r"/>
            <a:r>
              <a:rPr lang="ar-AE" dirty="0"/>
              <a:t>جمع المؤنث السالم:</a:t>
            </a:r>
            <a:br>
              <a:rPr lang="ar-AE" dirty="0"/>
            </a:br>
            <a:r>
              <a:rPr lang="ar-AE" dirty="0"/>
              <a:t>هو الجمع الذي لا تتغير أحرف مفرده عند الجمع</a:t>
            </a:r>
            <a:br>
              <a:rPr lang="ar-AE" dirty="0"/>
            </a:br>
            <a:r>
              <a:rPr lang="ar-AE" dirty="0"/>
              <a:t>ويزداد على آخره الف وتاء مفتوحة (ات)</a:t>
            </a:r>
            <a:br>
              <a:rPr lang="ar-AE" dirty="0"/>
            </a:br>
            <a:r>
              <a:rPr lang="ar-AE" dirty="0"/>
              <a:t>مثال:</a:t>
            </a:r>
            <a:br>
              <a:rPr lang="ar-AE" dirty="0"/>
            </a:br>
            <a:r>
              <a:rPr lang="ar-AE" dirty="0"/>
              <a:t>زهرة------ زهر</a:t>
            </a:r>
            <a:r>
              <a:rPr lang="ar-AE" dirty="0">
                <a:solidFill>
                  <a:schemeClr val="accent1"/>
                </a:solidFill>
              </a:rPr>
              <a:t>ات</a:t>
            </a:r>
            <a:br>
              <a:rPr lang="ar-AE" dirty="0"/>
            </a:br>
            <a:r>
              <a:rPr lang="ar-AE" dirty="0"/>
              <a:t>معلمة------- معلم</a:t>
            </a:r>
            <a:r>
              <a:rPr lang="ar-AE" dirty="0">
                <a:solidFill>
                  <a:schemeClr val="accent1"/>
                </a:solidFill>
              </a:rPr>
              <a:t>ات</a:t>
            </a:r>
            <a:br>
              <a:rPr lang="ar-AE" dirty="0"/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071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2A085B0-6D14-4520-9D68-4FBD084A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/>
              <a:t>جمع التكسير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444437E-0541-4D73-9912-C7A1D582E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712" y="1433939"/>
            <a:ext cx="8946541" cy="4195481"/>
          </a:xfrm>
        </p:spPr>
        <p:txBody>
          <a:bodyPr>
            <a:normAutofit/>
          </a:bodyPr>
          <a:lstStyle/>
          <a:p>
            <a:r>
              <a:rPr lang="ar-AE" sz="2800" b="1" dirty="0"/>
              <a:t>جمع التكسير هو الجمع الذي يحصل بزيادة حرف واحد أو أكثر على أحرف الاسم المفرد أو بإنقاص حرف واحد منها:</a:t>
            </a:r>
          </a:p>
          <a:p>
            <a:r>
              <a:rPr lang="ar-AE" sz="2800" b="1" dirty="0"/>
              <a:t>جد----- أجداد</a:t>
            </a:r>
          </a:p>
          <a:p>
            <a:r>
              <a:rPr lang="ar-AE" sz="2800" b="1" dirty="0"/>
              <a:t>دفتر------ دفاتر</a:t>
            </a:r>
          </a:p>
          <a:p>
            <a:r>
              <a:rPr lang="ar-AE" sz="2800" b="1" dirty="0"/>
              <a:t>مدينة----- مدن</a:t>
            </a:r>
          </a:p>
          <a:p>
            <a:r>
              <a:rPr lang="ar-AE" sz="2800" b="1" dirty="0"/>
              <a:t>غرفة ---- غرف</a:t>
            </a:r>
          </a:p>
          <a:p>
            <a:r>
              <a:rPr lang="ar-AE" sz="2800" b="1" dirty="0"/>
              <a:t>سمي هذا النوع من الجمع تكسيرًا لأن حروف مفرده لم تبقَ سالمة من التغيير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19659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B37C27-259E-4794-874D-A512849A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/>
              <a:t>استخرج من الجمل التالية (جمع مذكر سالم/مؤنث سالم/تكسير)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AAA21BF-B29A-4F19-A1D7-28D2854E7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AE" sz="3200" dirty="0"/>
              <a:t>1- لم يعفُ الاستاذُ عن التّلاميذ المقصرين.</a:t>
            </a:r>
          </a:p>
          <a:p>
            <a:r>
              <a:rPr lang="ar-AE" sz="3200" dirty="0"/>
              <a:t>2- حكم القاضي بالسجن على المجرمين.</a:t>
            </a:r>
          </a:p>
          <a:p>
            <a:r>
              <a:rPr lang="ar-AE" sz="3200" dirty="0"/>
              <a:t>3- يثق المسافرون بالطيارين الماهرين.</a:t>
            </a:r>
          </a:p>
          <a:p>
            <a:r>
              <a:rPr lang="ar-AE" sz="3200" dirty="0"/>
              <a:t>4- البنات يعطفن على البائسات.</a:t>
            </a:r>
          </a:p>
          <a:p>
            <a:r>
              <a:rPr lang="ar-AE" sz="3200" dirty="0"/>
              <a:t>5- البطات سباحات.</a:t>
            </a:r>
          </a:p>
          <a:p>
            <a:r>
              <a:rPr lang="ar-AE" sz="3200" dirty="0"/>
              <a:t>6- يفوز الرجال العاملون.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742680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C914-B8E5-4BD3-B840-688AED3A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/>
              <a:t>حدد نوع الجمع للكلمات التالية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35D04B6-6D64-472F-8361-13A453A2F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729" y="1331259"/>
            <a:ext cx="8946541" cy="4195481"/>
          </a:xfrm>
        </p:spPr>
        <p:txBody>
          <a:bodyPr>
            <a:normAutofit/>
          </a:bodyPr>
          <a:lstStyle/>
          <a:p>
            <a:r>
              <a:rPr lang="ar-AE" sz="2800" dirty="0"/>
              <a:t>غريبات/ أبواب/ عيون/ سائحون/ آلات/ قمصان/ زارعون/ بساتين/ عصافير/ نشيطات/ مدارس/ معلمون/منازل/ رائعين/ كتب/ نائمين/ ورقات/ غانمين/ معلمات/ سالمون/ سمينات/ كتب/ بنون/ مسافرين/ جنات/ أطفال/ مراقبون/ كبيرات/ عاملات.</a:t>
            </a:r>
            <a:endParaRPr lang="he-IL" sz="2800" dirty="0"/>
          </a:p>
        </p:txBody>
      </p:sp>
      <p:graphicFrame>
        <p:nvGraphicFramePr>
          <p:cNvPr id="4" name="טבלה 4">
            <a:extLst>
              <a:ext uri="{FF2B5EF4-FFF2-40B4-BE49-F238E27FC236}">
                <a16:creationId xmlns:a16="http://schemas.microsoft.com/office/drawing/2014/main" id="{307F0D6B-2E82-4CF2-B105-EC7905ED90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010782"/>
              </p:ext>
            </p:extLst>
          </p:nvPr>
        </p:nvGraphicFramePr>
        <p:xfrm>
          <a:off x="2341491" y="2731789"/>
          <a:ext cx="8127999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38260530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6051827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812367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مذكر سالم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مؤنث سالم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تكسير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641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133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956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838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628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569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73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910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09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10189</TotalTime>
  <Words>428</Words>
  <Application>Microsoft Office PowerPoint</Application>
  <PresentationFormat>מסך רחב</PresentationFormat>
  <Paragraphs>95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יונים</vt:lpstr>
      <vt:lpstr>מצגת של PowerPoint‏</vt:lpstr>
      <vt:lpstr>מצגת של PowerPoint‏</vt:lpstr>
      <vt:lpstr>من أنواع الجمع</vt:lpstr>
      <vt:lpstr>מצגת של PowerPoint‏</vt:lpstr>
      <vt:lpstr>جمع المذكر السّالم: هو الجمع الذي لا تتغير أحرف مفرده عند الجمع ويزداد على اخره ( واو ونون/ أو ياء ونون) معلمٌ----- معلمون مجتهد---- مجتهدون سمي هذا النوع سالمًا لأن أحرفه بقيت سالمة من التَّغيير. </vt:lpstr>
      <vt:lpstr>جمع المؤنث السالم: هو الجمع الذي لا تتغير أحرف مفرده عند الجمع ويزداد على آخره الف وتاء مفتوحة (ات) مثال: زهرة------ زهرات معلمة------- معلمات </vt:lpstr>
      <vt:lpstr>جمع التكسير</vt:lpstr>
      <vt:lpstr>استخرج من الجمل التالية (جمع مذكر سالم/مؤنث سالم/تكسير)</vt:lpstr>
      <vt:lpstr>حدد نوع الجمع للكلمات التالية</vt:lpstr>
      <vt:lpstr>מצגת של PowerPoint‏</vt:lpstr>
      <vt:lpstr>מצגת של PowerPoint‏</vt:lpstr>
      <vt:lpstr>מצגת של PowerPoint‏</vt:lpstr>
      <vt:lpstr>اكتب نوع الجمع للكلمات التالية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الثلاثاء                                                                    معرفة لغوية                              19/1/2021</dc:title>
  <dc:creator>wattad ameer wattad</dc:creator>
  <cp:lastModifiedBy>wattad ameer wattad</cp:lastModifiedBy>
  <cp:revision>9</cp:revision>
  <dcterms:created xsi:type="dcterms:W3CDTF">2021-01-18T18:15:10Z</dcterms:created>
  <dcterms:modified xsi:type="dcterms:W3CDTF">2021-03-13T19:46:47Z</dcterms:modified>
</cp:coreProperties>
</file>