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3" r:id="rId13"/>
    <p:sldId id="268" r:id="rId14"/>
    <p:sldId id="269" r:id="rId1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985" autoAdjust="0"/>
    <p:restoredTop sz="94660"/>
  </p:normalViewPr>
  <p:slideViewPr>
    <p:cSldViewPr snapToGrid="0">
      <p:cViewPr varScale="1">
        <p:scale>
          <a:sx n="67" d="100"/>
          <a:sy n="67" d="100"/>
        </p:scale>
        <p:origin x="48"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4D4054-EC69-4CD5-99A3-87FAFEE526F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F8394DF-131C-48CF-86A6-2073CA2421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077F1DD-8876-43C5-93C7-BB0A36BB4249}"/>
              </a:ext>
            </a:extLst>
          </p:cNvPr>
          <p:cNvSpPr>
            <a:spLocks noGrp="1"/>
          </p:cNvSpPr>
          <p:nvPr>
            <p:ph type="dt" sz="half" idx="10"/>
          </p:nvPr>
        </p:nvSpPr>
        <p:spPr/>
        <p:txBody>
          <a:bodyPr/>
          <a:lstStyle/>
          <a:p>
            <a:fld id="{68ED282C-4A43-4B16-A737-A4A3C21A511F}" type="datetimeFigureOut">
              <a:rPr lang="he-IL" smtClean="0"/>
              <a:t>י'/תשרי/תשפ"א</a:t>
            </a:fld>
            <a:endParaRPr lang="he-IL"/>
          </a:p>
        </p:txBody>
      </p:sp>
      <p:sp>
        <p:nvSpPr>
          <p:cNvPr id="5" name="מציין מיקום של כותרת תחתונה 4">
            <a:extLst>
              <a:ext uri="{FF2B5EF4-FFF2-40B4-BE49-F238E27FC236}">
                <a16:creationId xmlns:a16="http://schemas.microsoft.com/office/drawing/2014/main" id="{1591E8F2-04E5-4ED5-B647-9C1C30B5BE7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69D5C02-93A7-4D2F-BC34-517B2588C944}"/>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19113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5B7882-D1DD-43E2-B3CC-D83C1749C25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001DF2A-E068-4C98-84F3-97A6D01A12F0}"/>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0EE505B-D9A8-4263-8480-78D146A1D8F9}"/>
              </a:ext>
            </a:extLst>
          </p:cNvPr>
          <p:cNvSpPr>
            <a:spLocks noGrp="1"/>
          </p:cNvSpPr>
          <p:nvPr>
            <p:ph type="dt" sz="half" idx="10"/>
          </p:nvPr>
        </p:nvSpPr>
        <p:spPr/>
        <p:txBody>
          <a:bodyPr/>
          <a:lstStyle/>
          <a:p>
            <a:fld id="{68ED282C-4A43-4B16-A737-A4A3C21A511F}" type="datetimeFigureOut">
              <a:rPr lang="he-IL" smtClean="0"/>
              <a:t>י'/תשרי/תשפ"א</a:t>
            </a:fld>
            <a:endParaRPr lang="he-IL"/>
          </a:p>
        </p:txBody>
      </p:sp>
      <p:sp>
        <p:nvSpPr>
          <p:cNvPr id="5" name="מציין מיקום של כותרת תחתונה 4">
            <a:extLst>
              <a:ext uri="{FF2B5EF4-FFF2-40B4-BE49-F238E27FC236}">
                <a16:creationId xmlns:a16="http://schemas.microsoft.com/office/drawing/2014/main" id="{E4FE66F0-0D8A-4140-A70C-84972B414E9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7F07266-FA1F-4B8A-828A-A0D2EA7C8F31}"/>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68905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CAC7E8D9-2E47-4858-A2F4-1EE41D97C2F0}"/>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D317A73-8400-46F7-B36D-E594B1C1459C}"/>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64FF0B9-789B-47D1-BA5B-1E652D1DD826}"/>
              </a:ext>
            </a:extLst>
          </p:cNvPr>
          <p:cNvSpPr>
            <a:spLocks noGrp="1"/>
          </p:cNvSpPr>
          <p:nvPr>
            <p:ph type="dt" sz="half" idx="10"/>
          </p:nvPr>
        </p:nvSpPr>
        <p:spPr/>
        <p:txBody>
          <a:bodyPr/>
          <a:lstStyle/>
          <a:p>
            <a:fld id="{68ED282C-4A43-4B16-A737-A4A3C21A511F}" type="datetimeFigureOut">
              <a:rPr lang="he-IL" smtClean="0"/>
              <a:t>י'/תשרי/תשפ"א</a:t>
            </a:fld>
            <a:endParaRPr lang="he-IL"/>
          </a:p>
        </p:txBody>
      </p:sp>
      <p:sp>
        <p:nvSpPr>
          <p:cNvPr id="5" name="מציין מיקום של כותרת תחתונה 4">
            <a:extLst>
              <a:ext uri="{FF2B5EF4-FFF2-40B4-BE49-F238E27FC236}">
                <a16:creationId xmlns:a16="http://schemas.microsoft.com/office/drawing/2014/main" id="{D496B2E8-C5A7-40D2-ADC8-100B5D561EE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9B700D5-53F5-42F1-98BE-0D9253E3472B}"/>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391670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A57BED-B812-4671-96E2-BC18E186173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05E547E-BA81-4F8D-BBF3-0D5465363A6A}"/>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8D733A9-AE47-4FF3-AC09-F0D05381BC55}"/>
              </a:ext>
            </a:extLst>
          </p:cNvPr>
          <p:cNvSpPr>
            <a:spLocks noGrp="1"/>
          </p:cNvSpPr>
          <p:nvPr>
            <p:ph type="dt" sz="half" idx="10"/>
          </p:nvPr>
        </p:nvSpPr>
        <p:spPr/>
        <p:txBody>
          <a:bodyPr/>
          <a:lstStyle/>
          <a:p>
            <a:fld id="{68ED282C-4A43-4B16-A737-A4A3C21A511F}" type="datetimeFigureOut">
              <a:rPr lang="he-IL" smtClean="0"/>
              <a:t>י'/תשרי/תשפ"א</a:t>
            </a:fld>
            <a:endParaRPr lang="he-IL"/>
          </a:p>
        </p:txBody>
      </p:sp>
      <p:sp>
        <p:nvSpPr>
          <p:cNvPr id="5" name="מציין מיקום של כותרת תחתונה 4">
            <a:extLst>
              <a:ext uri="{FF2B5EF4-FFF2-40B4-BE49-F238E27FC236}">
                <a16:creationId xmlns:a16="http://schemas.microsoft.com/office/drawing/2014/main" id="{95AE7359-856A-4C73-B1C1-94F6BDD1E7C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84BE4F4-AE27-4CD3-AFFA-4FD06F924493}"/>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161155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800157-E217-43A6-B2EA-8FCB37EB38F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3F4B5AA-67DE-4B76-AA2A-2CD7843C10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8724E5B4-E1FA-4A53-A281-FE0EC6AC0B96}"/>
              </a:ext>
            </a:extLst>
          </p:cNvPr>
          <p:cNvSpPr>
            <a:spLocks noGrp="1"/>
          </p:cNvSpPr>
          <p:nvPr>
            <p:ph type="dt" sz="half" idx="10"/>
          </p:nvPr>
        </p:nvSpPr>
        <p:spPr/>
        <p:txBody>
          <a:bodyPr/>
          <a:lstStyle/>
          <a:p>
            <a:fld id="{68ED282C-4A43-4B16-A737-A4A3C21A511F}" type="datetimeFigureOut">
              <a:rPr lang="he-IL" smtClean="0"/>
              <a:t>י'/תשרי/תשפ"א</a:t>
            </a:fld>
            <a:endParaRPr lang="he-IL"/>
          </a:p>
        </p:txBody>
      </p:sp>
      <p:sp>
        <p:nvSpPr>
          <p:cNvPr id="5" name="מציין מיקום של כותרת תחתונה 4">
            <a:extLst>
              <a:ext uri="{FF2B5EF4-FFF2-40B4-BE49-F238E27FC236}">
                <a16:creationId xmlns:a16="http://schemas.microsoft.com/office/drawing/2014/main" id="{D57732B8-E802-4E6E-961C-420865BA266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5EF24C4-EA8C-4B5E-83FB-28DAD4477C98}"/>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127582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D92953-B114-4018-A45B-CB57C98CE42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F612462-9E7D-4BC4-A9AF-046595F1ECC6}"/>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F9B0BEB9-AC54-40AE-BFAE-D4A56A3D6D99}"/>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EDEDB37-0D7D-4DE4-9A2A-04A1EAF0CA3A}"/>
              </a:ext>
            </a:extLst>
          </p:cNvPr>
          <p:cNvSpPr>
            <a:spLocks noGrp="1"/>
          </p:cNvSpPr>
          <p:nvPr>
            <p:ph type="dt" sz="half" idx="10"/>
          </p:nvPr>
        </p:nvSpPr>
        <p:spPr/>
        <p:txBody>
          <a:bodyPr/>
          <a:lstStyle/>
          <a:p>
            <a:fld id="{68ED282C-4A43-4B16-A737-A4A3C21A511F}" type="datetimeFigureOut">
              <a:rPr lang="he-IL" smtClean="0"/>
              <a:t>י'/תשרי/תשפ"א</a:t>
            </a:fld>
            <a:endParaRPr lang="he-IL"/>
          </a:p>
        </p:txBody>
      </p:sp>
      <p:sp>
        <p:nvSpPr>
          <p:cNvPr id="6" name="מציין מיקום של כותרת תחתונה 5">
            <a:extLst>
              <a:ext uri="{FF2B5EF4-FFF2-40B4-BE49-F238E27FC236}">
                <a16:creationId xmlns:a16="http://schemas.microsoft.com/office/drawing/2014/main" id="{2E08505C-6042-40CD-9D22-BA7C3CD50E8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465C8FF-6FFC-479F-9C09-CF05CB691B20}"/>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324561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E80AF8-33D2-4FB1-A68E-CE197A95FE9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3E5B899-001F-4FC1-B74C-34D49EBA15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EEE6EE5-E1C0-49A5-B9D6-328118EC0115}"/>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1746C9FC-750F-4CBC-9958-CFAFC215A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0E43C0E8-5468-42FD-B280-BCA702AC9AE1}"/>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FE8FD883-2356-4B36-86E8-75F53451C85B}"/>
              </a:ext>
            </a:extLst>
          </p:cNvPr>
          <p:cNvSpPr>
            <a:spLocks noGrp="1"/>
          </p:cNvSpPr>
          <p:nvPr>
            <p:ph type="dt" sz="half" idx="10"/>
          </p:nvPr>
        </p:nvSpPr>
        <p:spPr/>
        <p:txBody>
          <a:bodyPr/>
          <a:lstStyle/>
          <a:p>
            <a:fld id="{68ED282C-4A43-4B16-A737-A4A3C21A511F}" type="datetimeFigureOut">
              <a:rPr lang="he-IL" smtClean="0"/>
              <a:t>י'/תשרי/תשפ"א</a:t>
            </a:fld>
            <a:endParaRPr lang="he-IL"/>
          </a:p>
        </p:txBody>
      </p:sp>
      <p:sp>
        <p:nvSpPr>
          <p:cNvPr id="8" name="מציין מיקום של כותרת תחתונה 7">
            <a:extLst>
              <a:ext uri="{FF2B5EF4-FFF2-40B4-BE49-F238E27FC236}">
                <a16:creationId xmlns:a16="http://schemas.microsoft.com/office/drawing/2014/main" id="{08829C7A-58BB-4E11-A7D2-229533F4CD7A}"/>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CBC2DFAF-1384-40B9-9324-F113BB8A1EBD}"/>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307185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AE619A-2B8C-432A-84DD-53F46109DE5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3F9685DB-8FC1-40FE-8869-11E371F21DA6}"/>
              </a:ext>
            </a:extLst>
          </p:cNvPr>
          <p:cNvSpPr>
            <a:spLocks noGrp="1"/>
          </p:cNvSpPr>
          <p:nvPr>
            <p:ph type="dt" sz="half" idx="10"/>
          </p:nvPr>
        </p:nvSpPr>
        <p:spPr/>
        <p:txBody>
          <a:bodyPr/>
          <a:lstStyle/>
          <a:p>
            <a:fld id="{68ED282C-4A43-4B16-A737-A4A3C21A511F}" type="datetimeFigureOut">
              <a:rPr lang="he-IL" smtClean="0"/>
              <a:t>י'/תשרי/תשפ"א</a:t>
            </a:fld>
            <a:endParaRPr lang="he-IL"/>
          </a:p>
        </p:txBody>
      </p:sp>
      <p:sp>
        <p:nvSpPr>
          <p:cNvPr id="4" name="מציין מיקום של כותרת תחתונה 3">
            <a:extLst>
              <a:ext uri="{FF2B5EF4-FFF2-40B4-BE49-F238E27FC236}">
                <a16:creationId xmlns:a16="http://schemas.microsoft.com/office/drawing/2014/main" id="{A29E77D7-D3B9-4996-AACE-4DDBA4B73AC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C703BB17-490B-4887-BA9D-BDEDF9831D79}"/>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99858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6DA9E223-C44F-4E5A-8618-794F50946A09}"/>
              </a:ext>
            </a:extLst>
          </p:cNvPr>
          <p:cNvSpPr>
            <a:spLocks noGrp="1"/>
          </p:cNvSpPr>
          <p:nvPr>
            <p:ph type="dt" sz="half" idx="10"/>
          </p:nvPr>
        </p:nvSpPr>
        <p:spPr/>
        <p:txBody>
          <a:bodyPr/>
          <a:lstStyle/>
          <a:p>
            <a:fld id="{68ED282C-4A43-4B16-A737-A4A3C21A511F}" type="datetimeFigureOut">
              <a:rPr lang="he-IL" smtClean="0"/>
              <a:t>י'/תשרי/תשפ"א</a:t>
            </a:fld>
            <a:endParaRPr lang="he-IL"/>
          </a:p>
        </p:txBody>
      </p:sp>
      <p:sp>
        <p:nvSpPr>
          <p:cNvPr id="3" name="מציין מיקום של כותרת תחתונה 2">
            <a:extLst>
              <a:ext uri="{FF2B5EF4-FFF2-40B4-BE49-F238E27FC236}">
                <a16:creationId xmlns:a16="http://schemas.microsoft.com/office/drawing/2014/main" id="{E9C21C18-9A93-4EA6-9F7A-1BB37B35980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54535B1-0B02-4EC1-BE5A-575BA66BFCE6}"/>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417932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F4B345-3BBA-4022-A95A-7CEBCB53F4C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B5B257B-4A16-4319-8BA7-8E63EBAAA4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70889068-48A6-4B09-9EDB-FCAF7E1ED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B43ACB3-9B4E-439E-9474-A4FDFEF18EF6}"/>
              </a:ext>
            </a:extLst>
          </p:cNvPr>
          <p:cNvSpPr>
            <a:spLocks noGrp="1"/>
          </p:cNvSpPr>
          <p:nvPr>
            <p:ph type="dt" sz="half" idx="10"/>
          </p:nvPr>
        </p:nvSpPr>
        <p:spPr/>
        <p:txBody>
          <a:bodyPr/>
          <a:lstStyle/>
          <a:p>
            <a:fld id="{68ED282C-4A43-4B16-A737-A4A3C21A511F}" type="datetimeFigureOut">
              <a:rPr lang="he-IL" smtClean="0"/>
              <a:t>י'/תשרי/תשפ"א</a:t>
            </a:fld>
            <a:endParaRPr lang="he-IL"/>
          </a:p>
        </p:txBody>
      </p:sp>
      <p:sp>
        <p:nvSpPr>
          <p:cNvPr id="6" name="מציין מיקום של כותרת תחתונה 5">
            <a:extLst>
              <a:ext uri="{FF2B5EF4-FFF2-40B4-BE49-F238E27FC236}">
                <a16:creationId xmlns:a16="http://schemas.microsoft.com/office/drawing/2014/main" id="{C4BDB627-6D59-421C-BAF0-F43E86FBACB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A4B37DC-EB8D-4B5D-9E82-DAFF3F0479A8}"/>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245734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C15412-D8B4-47C2-9A08-84C82EFC158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787E999D-3DF6-4395-A147-B110814DAC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27575E6-E02F-4B9B-B044-1D7606DC3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33A283D-73CD-4E8A-9AA9-8C83D508FB71}"/>
              </a:ext>
            </a:extLst>
          </p:cNvPr>
          <p:cNvSpPr>
            <a:spLocks noGrp="1"/>
          </p:cNvSpPr>
          <p:nvPr>
            <p:ph type="dt" sz="half" idx="10"/>
          </p:nvPr>
        </p:nvSpPr>
        <p:spPr/>
        <p:txBody>
          <a:bodyPr/>
          <a:lstStyle/>
          <a:p>
            <a:fld id="{68ED282C-4A43-4B16-A737-A4A3C21A511F}" type="datetimeFigureOut">
              <a:rPr lang="he-IL" smtClean="0"/>
              <a:t>י'/תשרי/תשפ"א</a:t>
            </a:fld>
            <a:endParaRPr lang="he-IL"/>
          </a:p>
        </p:txBody>
      </p:sp>
      <p:sp>
        <p:nvSpPr>
          <p:cNvPr id="6" name="מציין מיקום של כותרת תחתונה 5">
            <a:extLst>
              <a:ext uri="{FF2B5EF4-FFF2-40B4-BE49-F238E27FC236}">
                <a16:creationId xmlns:a16="http://schemas.microsoft.com/office/drawing/2014/main" id="{2D2FC100-8B5D-4BCD-B736-3D08D9D1A52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CBF9739-9942-42D4-9D27-F0FD0B65CB80}"/>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424895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D5A61736-5C7C-43F0-BBD1-693EB699960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6CCEA76-23A7-4B9C-BE63-9FC0FE64243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56651F1-FB7A-4432-8F1E-A17A0306452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8ED282C-4A43-4B16-A737-A4A3C21A511F}" type="datetimeFigureOut">
              <a:rPr lang="he-IL" smtClean="0"/>
              <a:t>י'/תשרי/תשפ"א</a:t>
            </a:fld>
            <a:endParaRPr lang="he-IL"/>
          </a:p>
        </p:txBody>
      </p:sp>
      <p:sp>
        <p:nvSpPr>
          <p:cNvPr id="5" name="מציין מיקום של כותרת תחתונה 4">
            <a:extLst>
              <a:ext uri="{FF2B5EF4-FFF2-40B4-BE49-F238E27FC236}">
                <a16:creationId xmlns:a16="http://schemas.microsoft.com/office/drawing/2014/main" id="{E3FF65D4-BE21-4645-8398-714D302946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1BCF878A-1A80-4246-B2BA-77EDD6E2FC0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DCAE01-3FF6-42B6-9B2B-079F0135B295}" type="slidenum">
              <a:rPr lang="he-IL" smtClean="0"/>
              <a:t>‹#›</a:t>
            </a:fld>
            <a:endParaRPr lang="he-IL"/>
          </a:p>
        </p:txBody>
      </p:sp>
    </p:spTree>
    <p:extLst>
      <p:ext uri="{BB962C8B-B14F-4D97-AF65-F5344CB8AC3E}">
        <p14:creationId xmlns:p14="http://schemas.microsoft.com/office/powerpoint/2010/main" val="1094772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37B898-AABA-47F1-83FD-E4C49BA48724}"/>
              </a:ext>
            </a:extLst>
          </p:cNvPr>
          <p:cNvSpPr>
            <a:spLocks noGrp="1"/>
          </p:cNvSpPr>
          <p:nvPr>
            <p:ph type="ctrTitle"/>
          </p:nvPr>
        </p:nvSpPr>
        <p:spPr/>
        <p:txBody>
          <a:bodyPr>
            <a:normAutofit/>
          </a:bodyPr>
          <a:lstStyle/>
          <a:p>
            <a:endParaRPr lang="he-IL" dirty="0"/>
          </a:p>
        </p:txBody>
      </p:sp>
      <p:sp>
        <p:nvSpPr>
          <p:cNvPr id="3" name="כותרת משנה 2">
            <a:extLst>
              <a:ext uri="{FF2B5EF4-FFF2-40B4-BE49-F238E27FC236}">
                <a16:creationId xmlns:a16="http://schemas.microsoft.com/office/drawing/2014/main" id="{90BDB832-ADBA-4898-9981-355E60787355}"/>
              </a:ext>
            </a:extLst>
          </p:cNvPr>
          <p:cNvSpPr>
            <a:spLocks noGrp="1"/>
          </p:cNvSpPr>
          <p:nvPr>
            <p:ph type="subTitle" idx="1"/>
          </p:nvPr>
        </p:nvSpPr>
        <p:spPr/>
        <p:txBody>
          <a:bodyPr/>
          <a:lstStyle/>
          <a:p>
            <a:endParaRPr lang="he-IL"/>
          </a:p>
        </p:txBody>
      </p:sp>
      <p:pic>
        <p:nvPicPr>
          <p:cNvPr id="5" name="תמונה 4">
            <a:extLst>
              <a:ext uri="{FF2B5EF4-FFF2-40B4-BE49-F238E27FC236}">
                <a16:creationId xmlns:a16="http://schemas.microsoft.com/office/drawing/2014/main" id="{31634BEB-724B-4608-85F2-DE4F8DBB8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2148" cy="6858000"/>
          </a:xfrm>
          <a:prstGeom prst="rect">
            <a:avLst/>
          </a:prstGeom>
        </p:spPr>
      </p:pic>
      <p:sp>
        <p:nvSpPr>
          <p:cNvPr id="6" name="תיבת טקסט 5">
            <a:extLst>
              <a:ext uri="{FF2B5EF4-FFF2-40B4-BE49-F238E27FC236}">
                <a16:creationId xmlns:a16="http://schemas.microsoft.com/office/drawing/2014/main" id="{910D6856-9C2B-4392-8949-AE86C05FDC23}"/>
              </a:ext>
            </a:extLst>
          </p:cNvPr>
          <p:cNvSpPr txBox="1"/>
          <p:nvPr/>
        </p:nvSpPr>
        <p:spPr>
          <a:xfrm>
            <a:off x="1789612" y="1030288"/>
            <a:ext cx="9405256" cy="400110"/>
          </a:xfrm>
          <a:prstGeom prst="rect">
            <a:avLst/>
          </a:prstGeom>
          <a:noFill/>
        </p:spPr>
        <p:txBody>
          <a:bodyPr wrap="square" rtlCol="1">
            <a:spAutoFit/>
          </a:bodyPr>
          <a:lstStyle/>
          <a:p>
            <a:r>
              <a:rPr lang="ar-AE" sz="2000" b="1" dirty="0">
                <a:solidFill>
                  <a:schemeClr val="bg1"/>
                </a:solidFill>
              </a:rPr>
              <a:t>الثلاثاء                                                لغة عربية                              التاريخ 29/9/2020</a:t>
            </a:r>
            <a:endParaRPr lang="he-IL" sz="2000" b="1" dirty="0">
              <a:solidFill>
                <a:schemeClr val="bg1"/>
              </a:solidFill>
            </a:endParaRPr>
          </a:p>
        </p:txBody>
      </p:sp>
      <p:sp>
        <p:nvSpPr>
          <p:cNvPr id="7" name="תיבת טקסט 6">
            <a:extLst>
              <a:ext uri="{FF2B5EF4-FFF2-40B4-BE49-F238E27FC236}">
                <a16:creationId xmlns:a16="http://schemas.microsoft.com/office/drawing/2014/main" id="{CDD24F19-8E4E-4C09-9B24-1A3E47D46180}"/>
              </a:ext>
            </a:extLst>
          </p:cNvPr>
          <p:cNvSpPr txBox="1"/>
          <p:nvPr/>
        </p:nvSpPr>
        <p:spPr>
          <a:xfrm>
            <a:off x="4140926" y="1854926"/>
            <a:ext cx="6527074" cy="2123658"/>
          </a:xfrm>
          <a:prstGeom prst="rect">
            <a:avLst/>
          </a:prstGeom>
          <a:noFill/>
        </p:spPr>
        <p:txBody>
          <a:bodyPr wrap="square" rtlCol="1">
            <a:spAutoFit/>
          </a:bodyPr>
          <a:lstStyle/>
          <a:p>
            <a:pPr algn="ctr"/>
            <a:r>
              <a:rPr lang="ar-AE" sz="6600" b="1" dirty="0">
                <a:solidFill>
                  <a:schemeClr val="bg1"/>
                </a:solidFill>
              </a:rPr>
              <a:t>فهم مقروء </a:t>
            </a:r>
          </a:p>
          <a:p>
            <a:pPr algn="ctr"/>
            <a:r>
              <a:rPr lang="ar-AE" sz="6600" b="1" dirty="0">
                <a:solidFill>
                  <a:schemeClr val="bg1"/>
                </a:solidFill>
              </a:rPr>
              <a:t>للصف الخامس</a:t>
            </a:r>
            <a:endParaRPr lang="he-IL" sz="6600" b="1" dirty="0">
              <a:solidFill>
                <a:schemeClr val="bg1"/>
              </a:solidFill>
            </a:endParaRPr>
          </a:p>
        </p:txBody>
      </p:sp>
    </p:spTree>
    <p:extLst>
      <p:ext uri="{BB962C8B-B14F-4D97-AF65-F5344CB8AC3E}">
        <p14:creationId xmlns:p14="http://schemas.microsoft.com/office/powerpoint/2010/main" val="1625263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17C592-56D3-4496-991B-D82969E159D1}"/>
              </a:ext>
            </a:extLst>
          </p:cNvPr>
          <p:cNvSpPr>
            <a:spLocks noGrp="1"/>
          </p:cNvSpPr>
          <p:nvPr>
            <p:ph type="title"/>
          </p:nvPr>
        </p:nvSpPr>
        <p:spPr/>
        <p:txBody>
          <a:bodyPr/>
          <a:lstStyle/>
          <a:p>
            <a:r>
              <a:rPr lang="ar-AE" dirty="0"/>
              <a:t>زهرة البنفسج</a:t>
            </a:r>
            <a:endParaRPr lang="he-IL" dirty="0"/>
          </a:p>
        </p:txBody>
      </p:sp>
      <p:pic>
        <p:nvPicPr>
          <p:cNvPr id="5" name="מציין מיקום תוכן 4">
            <a:extLst>
              <a:ext uri="{FF2B5EF4-FFF2-40B4-BE49-F238E27FC236}">
                <a16:creationId xmlns:a16="http://schemas.microsoft.com/office/drawing/2014/main" id="{838ECD9D-6314-43F2-A4B5-8B55E5BD29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8354" y="2572544"/>
            <a:ext cx="9418319" cy="3671502"/>
          </a:xfrm>
        </p:spPr>
      </p:pic>
    </p:spTree>
    <p:extLst>
      <p:ext uri="{BB962C8B-B14F-4D97-AF65-F5344CB8AC3E}">
        <p14:creationId xmlns:p14="http://schemas.microsoft.com/office/powerpoint/2010/main" val="286890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155AC5-5347-419C-ACE9-706288A0FF40}"/>
              </a:ext>
            </a:extLst>
          </p:cNvPr>
          <p:cNvSpPr>
            <a:spLocks noGrp="1"/>
          </p:cNvSpPr>
          <p:nvPr>
            <p:ph type="title"/>
          </p:nvPr>
        </p:nvSpPr>
        <p:spPr/>
        <p:txBody>
          <a:bodyPr/>
          <a:lstStyle/>
          <a:p>
            <a:r>
              <a:rPr lang="ar-AE" dirty="0"/>
              <a:t>زهرة القرنفل</a:t>
            </a:r>
            <a:endParaRPr lang="he-IL" dirty="0"/>
          </a:p>
        </p:txBody>
      </p:sp>
      <p:pic>
        <p:nvPicPr>
          <p:cNvPr id="5" name="מציין מיקום תוכן 4">
            <a:extLst>
              <a:ext uri="{FF2B5EF4-FFF2-40B4-BE49-F238E27FC236}">
                <a16:creationId xmlns:a16="http://schemas.microsoft.com/office/drawing/2014/main" id="{12666D99-5209-49DD-8117-2948A64751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191" y="2250463"/>
            <a:ext cx="6719072" cy="3797640"/>
          </a:xfrm>
        </p:spPr>
      </p:pic>
    </p:spTree>
    <p:extLst>
      <p:ext uri="{BB962C8B-B14F-4D97-AF65-F5344CB8AC3E}">
        <p14:creationId xmlns:p14="http://schemas.microsoft.com/office/powerpoint/2010/main" val="149793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CE1476-C98A-4D61-A800-2AA958F13DF5}"/>
              </a:ext>
            </a:extLst>
          </p:cNvPr>
          <p:cNvSpPr>
            <a:spLocks noGrp="1"/>
          </p:cNvSpPr>
          <p:nvPr>
            <p:ph type="title"/>
          </p:nvPr>
        </p:nvSpPr>
        <p:spPr/>
        <p:txBody>
          <a:bodyPr/>
          <a:lstStyle/>
          <a:p>
            <a:r>
              <a:rPr lang="ar-AE" dirty="0"/>
              <a:t>معاني كلمات </a:t>
            </a:r>
            <a:br>
              <a:rPr lang="ar-AE" dirty="0"/>
            </a:br>
            <a:endParaRPr lang="he-IL" dirty="0"/>
          </a:p>
        </p:txBody>
      </p:sp>
      <p:pic>
        <p:nvPicPr>
          <p:cNvPr id="9" name="מציין מיקום תוכן 8">
            <a:extLst>
              <a:ext uri="{FF2B5EF4-FFF2-40B4-BE49-F238E27FC236}">
                <a16:creationId xmlns:a16="http://schemas.microsoft.com/office/drawing/2014/main" id="{03D92743-EFDF-4175-9E07-BD760695FA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graphicFrame>
        <p:nvGraphicFramePr>
          <p:cNvPr id="11" name="טבלה 4">
            <a:extLst>
              <a:ext uri="{FF2B5EF4-FFF2-40B4-BE49-F238E27FC236}">
                <a16:creationId xmlns:a16="http://schemas.microsoft.com/office/drawing/2014/main" id="{36DE0492-7ED8-44BA-9C58-698AE8A6B063}"/>
              </a:ext>
            </a:extLst>
          </p:cNvPr>
          <p:cNvGraphicFramePr>
            <a:graphicFrameLocks/>
          </p:cNvGraphicFramePr>
          <p:nvPr>
            <p:extLst>
              <p:ext uri="{D42A27DB-BD31-4B8C-83A1-F6EECF244321}">
                <p14:modId xmlns:p14="http://schemas.microsoft.com/office/powerpoint/2010/main" val="787591616"/>
              </p:ext>
            </p:extLst>
          </p:nvPr>
        </p:nvGraphicFramePr>
        <p:xfrm>
          <a:off x="3286125" y="2187893"/>
          <a:ext cx="5943600" cy="3840480"/>
        </p:xfrm>
        <a:graphic>
          <a:graphicData uri="http://schemas.openxmlformats.org/drawingml/2006/table">
            <a:tbl>
              <a:tblPr rtl="1" firstRow="1" bandRow="1">
                <a:tableStyleId>{5C22544A-7EE6-4342-B048-85BDC9FD1C3A}</a:tableStyleId>
              </a:tblPr>
              <a:tblGrid>
                <a:gridCol w="2971800">
                  <a:extLst>
                    <a:ext uri="{9D8B030D-6E8A-4147-A177-3AD203B41FA5}">
                      <a16:colId xmlns:a16="http://schemas.microsoft.com/office/drawing/2014/main" val="4269202441"/>
                    </a:ext>
                  </a:extLst>
                </a:gridCol>
                <a:gridCol w="2971800">
                  <a:extLst>
                    <a:ext uri="{9D8B030D-6E8A-4147-A177-3AD203B41FA5}">
                      <a16:colId xmlns:a16="http://schemas.microsoft.com/office/drawing/2014/main" val="1338117329"/>
                    </a:ext>
                  </a:extLst>
                </a:gridCol>
              </a:tblGrid>
              <a:tr h="375272">
                <a:tc>
                  <a:txBody>
                    <a:bodyPr/>
                    <a:lstStyle/>
                    <a:p>
                      <a:pPr algn="ctr" rtl="1"/>
                      <a:r>
                        <a:rPr lang="ar-AE" sz="2800" b="1" dirty="0">
                          <a:latin typeface="Arial" panose="020B0604020202020204" pitchFamily="34" charset="0"/>
                          <a:cs typeface="Arial" panose="020B0604020202020204" pitchFamily="34" charset="0"/>
                        </a:rPr>
                        <a:t>الكلمة</a:t>
                      </a:r>
                      <a:endParaRPr lang="he-IL" sz="2800" b="1" dirty="0">
                        <a:latin typeface="Arial" panose="020B0604020202020204" pitchFamily="34" charset="0"/>
                        <a:cs typeface="Arial" panose="020B0604020202020204" pitchFamily="34" charset="0"/>
                      </a:endParaRPr>
                    </a:p>
                  </a:txBody>
                  <a:tcPr/>
                </a:tc>
                <a:tc>
                  <a:txBody>
                    <a:bodyPr/>
                    <a:lstStyle/>
                    <a:p>
                      <a:pPr algn="ctr" rtl="1"/>
                      <a:r>
                        <a:rPr lang="ar-AE" sz="2800" b="1" dirty="0">
                          <a:latin typeface="Arial" panose="020B0604020202020204" pitchFamily="34" charset="0"/>
                          <a:cs typeface="Arial" panose="020B0604020202020204" pitchFamily="34" charset="0"/>
                        </a:rPr>
                        <a:t>المرادف</a:t>
                      </a:r>
                      <a:endParaRPr lang="he-IL"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29130230"/>
                  </a:ext>
                </a:extLst>
              </a:tr>
              <a:tr h="375272">
                <a:tc>
                  <a:txBody>
                    <a:bodyPr/>
                    <a:lstStyle/>
                    <a:p>
                      <a:pPr algn="ctr" rtl="1"/>
                      <a:r>
                        <a:rPr lang="ar-AE" sz="2800" b="1" dirty="0">
                          <a:latin typeface="Arial" panose="020B0604020202020204" pitchFamily="34" charset="0"/>
                          <a:cs typeface="Arial" panose="020B0604020202020204" pitchFamily="34" charset="0"/>
                        </a:rPr>
                        <a:t>الوفاء</a:t>
                      </a:r>
                      <a:endParaRPr lang="he-IL" sz="2800" b="1" dirty="0">
                        <a:latin typeface="Arial" panose="020B0604020202020204" pitchFamily="34" charset="0"/>
                        <a:cs typeface="Arial" panose="020B0604020202020204" pitchFamily="34" charset="0"/>
                      </a:endParaRPr>
                    </a:p>
                  </a:txBody>
                  <a:tcPr/>
                </a:tc>
                <a:tc>
                  <a:txBody>
                    <a:bodyPr/>
                    <a:lstStyle/>
                    <a:p>
                      <a:pPr algn="ctr" rtl="1"/>
                      <a:r>
                        <a:rPr lang="ar-AE" sz="2800" b="1" dirty="0">
                          <a:latin typeface="Arial" panose="020B0604020202020204" pitchFamily="34" charset="0"/>
                          <a:cs typeface="Arial" panose="020B0604020202020204" pitchFamily="34" charset="0"/>
                        </a:rPr>
                        <a:t>الاخلاص</a:t>
                      </a:r>
                      <a:endParaRPr lang="he-IL"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90561460"/>
                  </a:ext>
                </a:extLst>
              </a:tr>
              <a:tr h="375272">
                <a:tc>
                  <a:txBody>
                    <a:bodyPr/>
                    <a:lstStyle/>
                    <a:p>
                      <a:pPr algn="ctr" rtl="1"/>
                      <a:r>
                        <a:rPr lang="ar-AE" sz="2800" b="1" dirty="0">
                          <a:latin typeface="Arial" panose="020B0604020202020204" pitchFamily="34" charset="0"/>
                          <a:cs typeface="Arial" panose="020B0604020202020204" pitchFamily="34" charset="0"/>
                        </a:rPr>
                        <a:t>جليًا</a:t>
                      </a:r>
                      <a:endParaRPr lang="he-IL" sz="2800" b="1" dirty="0">
                        <a:latin typeface="Arial" panose="020B0604020202020204" pitchFamily="34" charset="0"/>
                        <a:cs typeface="Arial" panose="020B0604020202020204" pitchFamily="34" charset="0"/>
                      </a:endParaRPr>
                    </a:p>
                  </a:txBody>
                  <a:tcPr/>
                </a:tc>
                <a:tc>
                  <a:txBody>
                    <a:bodyPr/>
                    <a:lstStyle/>
                    <a:p>
                      <a:pPr algn="ctr" rtl="1"/>
                      <a:r>
                        <a:rPr lang="ar-AE" sz="2800" b="1" dirty="0">
                          <a:latin typeface="Arial" panose="020B0604020202020204" pitchFamily="34" charset="0"/>
                          <a:cs typeface="Arial" panose="020B0604020202020204" pitchFamily="34" charset="0"/>
                        </a:rPr>
                        <a:t>واضحًا</a:t>
                      </a:r>
                      <a:endParaRPr lang="he-IL"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0008252"/>
                  </a:ext>
                </a:extLst>
              </a:tr>
              <a:tr h="375272">
                <a:tc>
                  <a:txBody>
                    <a:bodyPr/>
                    <a:lstStyle/>
                    <a:p>
                      <a:pPr algn="ctr" rtl="1"/>
                      <a:r>
                        <a:rPr lang="ar-AE" sz="2800" b="1" dirty="0">
                          <a:latin typeface="Arial" panose="020B0604020202020204" pitchFamily="34" charset="0"/>
                          <a:cs typeface="Arial" panose="020B0604020202020204" pitchFamily="34" charset="0"/>
                        </a:rPr>
                        <a:t>مكبل</a:t>
                      </a:r>
                      <a:endParaRPr lang="he-IL" sz="2800" b="1" dirty="0">
                        <a:latin typeface="Arial" panose="020B0604020202020204" pitchFamily="34" charset="0"/>
                        <a:cs typeface="Arial" panose="020B0604020202020204" pitchFamily="34" charset="0"/>
                      </a:endParaRPr>
                    </a:p>
                  </a:txBody>
                  <a:tcPr/>
                </a:tc>
                <a:tc>
                  <a:txBody>
                    <a:bodyPr/>
                    <a:lstStyle/>
                    <a:p>
                      <a:pPr algn="ctr" rtl="1"/>
                      <a:r>
                        <a:rPr lang="ar-AE" sz="2800" b="1" dirty="0">
                          <a:latin typeface="Arial" panose="020B0604020202020204" pitchFamily="34" charset="0"/>
                          <a:cs typeface="Arial" panose="020B0604020202020204" pitchFamily="34" charset="0"/>
                        </a:rPr>
                        <a:t>مقيد</a:t>
                      </a:r>
                      <a:endParaRPr lang="he-IL"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3268925"/>
                  </a:ext>
                </a:extLst>
              </a:tr>
              <a:tr h="375272">
                <a:tc>
                  <a:txBody>
                    <a:bodyPr/>
                    <a:lstStyle/>
                    <a:p>
                      <a:pPr algn="ctr" rtl="1"/>
                      <a:r>
                        <a:rPr lang="ar-AE" sz="2800" b="1" dirty="0">
                          <a:latin typeface="Arial" panose="020B0604020202020204" pitchFamily="34" charset="0"/>
                          <a:cs typeface="Arial" panose="020B0604020202020204" pitchFamily="34" charset="0"/>
                        </a:rPr>
                        <a:t>تغري بجمالها </a:t>
                      </a:r>
                      <a:endParaRPr lang="he-IL" sz="2800" b="1" dirty="0">
                        <a:latin typeface="Arial" panose="020B0604020202020204" pitchFamily="34" charset="0"/>
                        <a:cs typeface="Arial" panose="020B0604020202020204" pitchFamily="34" charset="0"/>
                      </a:endParaRPr>
                    </a:p>
                  </a:txBody>
                  <a:tcPr/>
                </a:tc>
                <a:tc>
                  <a:txBody>
                    <a:bodyPr/>
                    <a:lstStyle/>
                    <a:p>
                      <a:pPr algn="ctr" rtl="1"/>
                      <a:r>
                        <a:rPr lang="ar-AE" sz="2800" b="1" dirty="0">
                          <a:latin typeface="Arial" panose="020B0604020202020204" pitchFamily="34" charset="0"/>
                          <a:cs typeface="Arial" panose="020B0604020202020204" pitchFamily="34" charset="0"/>
                        </a:rPr>
                        <a:t>ملفت للنظر</a:t>
                      </a:r>
                      <a:endParaRPr lang="he-IL"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5911221"/>
                  </a:ext>
                </a:extLst>
              </a:tr>
              <a:tr h="375272">
                <a:tc>
                  <a:txBody>
                    <a:bodyPr/>
                    <a:lstStyle/>
                    <a:p>
                      <a:pPr algn="ctr" rtl="1"/>
                      <a:r>
                        <a:rPr lang="ar-AE" sz="2800" b="1" dirty="0">
                          <a:latin typeface="Arial" panose="020B0604020202020204" pitchFamily="34" charset="0"/>
                          <a:cs typeface="Arial" panose="020B0604020202020204" pitchFamily="34" charset="0"/>
                        </a:rPr>
                        <a:t>تأبين</a:t>
                      </a:r>
                      <a:endParaRPr lang="he-IL" sz="2800" b="1" dirty="0">
                        <a:latin typeface="Arial" panose="020B0604020202020204" pitchFamily="34" charset="0"/>
                        <a:cs typeface="Arial" panose="020B0604020202020204" pitchFamily="34" charset="0"/>
                      </a:endParaRPr>
                    </a:p>
                  </a:txBody>
                  <a:tcPr/>
                </a:tc>
                <a:tc>
                  <a:txBody>
                    <a:bodyPr/>
                    <a:lstStyle/>
                    <a:p>
                      <a:pPr algn="ctr" rtl="1"/>
                      <a:r>
                        <a:rPr lang="ar-AE" sz="2800" b="1" dirty="0">
                          <a:latin typeface="Arial" panose="020B0604020202020204" pitchFamily="34" charset="0"/>
                          <a:cs typeface="Arial" panose="020B0604020202020204" pitchFamily="34" charset="0"/>
                        </a:rPr>
                        <a:t>تكريم للميت</a:t>
                      </a:r>
                      <a:endParaRPr lang="he-IL"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9436135"/>
                  </a:ext>
                </a:extLst>
              </a:tr>
              <a:tr h="268577">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3517591766"/>
                  </a:ext>
                </a:extLst>
              </a:tr>
              <a:tr h="264898">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2371161497"/>
                  </a:ext>
                </a:extLst>
              </a:tr>
            </a:tbl>
          </a:graphicData>
        </a:graphic>
      </p:graphicFrame>
    </p:spTree>
    <p:extLst>
      <p:ext uri="{BB962C8B-B14F-4D97-AF65-F5344CB8AC3E}">
        <p14:creationId xmlns:p14="http://schemas.microsoft.com/office/powerpoint/2010/main" val="2752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מציין מיקום תוכן 4">
            <a:extLst>
              <a:ext uri="{FF2B5EF4-FFF2-40B4-BE49-F238E27FC236}">
                <a16:creationId xmlns:a16="http://schemas.microsoft.com/office/drawing/2014/main" id="{DC0670C7-AA32-4DBE-AA56-2A48D5EBC1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36" b="19987"/>
          <a:stretch/>
        </p:blipFill>
        <p:spPr>
          <a:xfrm>
            <a:off x="20" y="1282"/>
            <a:ext cx="12191980" cy="6856718"/>
          </a:xfrm>
          <a:prstGeom prst="rect">
            <a:avLst/>
          </a:prstGeom>
        </p:spPr>
      </p:pic>
      <p:sp>
        <p:nvSpPr>
          <p:cNvPr id="6" name="תיבת טקסט 5">
            <a:extLst>
              <a:ext uri="{FF2B5EF4-FFF2-40B4-BE49-F238E27FC236}">
                <a16:creationId xmlns:a16="http://schemas.microsoft.com/office/drawing/2014/main" id="{99414A68-F621-4A37-B179-1F03E879B30B}"/>
              </a:ext>
            </a:extLst>
          </p:cNvPr>
          <p:cNvSpPr txBox="1"/>
          <p:nvPr/>
        </p:nvSpPr>
        <p:spPr>
          <a:xfrm rot="20208875">
            <a:off x="400049" y="1785938"/>
            <a:ext cx="9001125" cy="1446550"/>
          </a:xfrm>
          <a:prstGeom prst="rect">
            <a:avLst/>
          </a:prstGeom>
          <a:noFill/>
        </p:spPr>
        <p:txBody>
          <a:bodyPr wrap="square" rtlCol="1">
            <a:spAutoFit/>
          </a:bodyPr>
          <a:lstStyle/>
          <a:p>
            <a:r>
              <a:rPr lang="ar-AE" sz="4400" b="1" dirty="0"/>
              <a:t>أي نوع من الازهار تفضل؟ ولمن ترغب بأن تهديها؟</a:t>
            </a:r>
          </a:p>
        </p:txBody>
      </p:sp>
    </p:spTree>
    <p:extLst>
      <p:ext uri="{BB962C8B-B14F-4D97-AF65-F5344CB8AC3E}">
        <p14:creationId xmlns:p14="http://schemas.microsoft.com/office/powerpoint/2010/main" val="337170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מציין מיקום תוכן 4">
            <a:extLst>
              <a:ext uri="{FF2B5EF4-FFF2-40B4-BE49-F238E27FC236}">
                <a16:creationId xmlns:a16="http://schemas.microsoft.com/office/drawing/2014/main" id="{027DB711-0FB7-4545-B065-88FD7E777EE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92" r="-2" b="18373"/>
          <a:stretch/>
        </p:blipFill>
        <p:spPr>
          <a:xfrm>
            <a:off x="20" y="-13001"/>
            <a:ext cx="12191980" cy="6856718"/>
          </a:xfrm>
          <a:prstGeom prst="rect">
            <a:avLst/>
          </a:prstGeom>
        </p:spPr>
      </p:pic>
      <p:sp>
        <p:nvSpPr>
          <p:cNvPr id="6" name="תיבת טקסט 5">
            <a:extLst>
              <a:ext uri="{FF2B5EF4-FFF2-40B4-BE49-F238E27FC236}">
                <a16:creationId xmlns:a16="http://schemas.microsoft.com/office/drawing/2014/main" id="{40A6E6F3-202C-4CEC-AC7A-DD427E0D61DA}"/>
              </a:ext>
            </a:extLst>
          </p:cNvPr>
          <p:cNvSpPr txBox="1"/>
          <p:nvPr/>
        </p:nvSpPr>
        <p:spPr>
          <a:xfrm rot="20320443">
            <a:off x="1885949" y="1628775"/>
            <a:ext cx="7229475" cy="707886"/>
          </a:xfrm>
          <a:prstGeom prst="rect">
            <a:avLst/>
          </a:prstGeom>
          <a:noFill/>
        </p:spPr>
        <p:txBody>
          <a:bodyPr wrap="square" rtlCol="1">
            <a:spAutoFit/>
          </a:bodyPr>
          <a:lstStyle/>
          <a:p>
            <a:r>
              <a:rPr lang="ar-AE" sz="4000" b="1" dirty="0">
                <a:solidFill>
                  <a:schemeClr val="bg1"/>
                </a:solidFill>
                <a:hlinkClick r:id="" action="ppaction://hlinkshowjump?jump=nextslide">
                  <a:snd r:embed="rId3" name="VOLTAGE.WAV"/>
                </a:hlinkClick>
              </a:rPr>
              <a:t>ما نوع النّص يا طلاب؟؟؟؟؟؟؟؟؟؟؟</a:t>
            </a:r>
            <a:endParaRPr lang="he-IL" sz="4000" b="1" dirty="0">
              <a:solidFill>
                <a:schemeClr val="bg1"/>
              </a:solidFill>
            </a:endParaRPr>
          </a:p>
        </p:txBody>
      </p:sp>
      <p:sp>
        <p:nvSpPr>
          <p:cNvPr id="7" name="תיבת טקסט 6">
            <a:extLst>
              <a:ext uri="{FF2B5EF4-FFF2-40B4-BE49-F238E27FC236}">
                <a16:creationId xmlns:a16="http://schemas.microsoft.com/office/drawing/2014/main" id="{81AF92F7-8CE9-46DC-95F7-86CC46143C62}"/>
              </a:ext>
            </a:extLst>
          </p:cNvPr>
          <p:cNvSpPr txBox="1"/>
          <p:nvPr/>
        </p:nvSpPr>
        <p:spPr>
          <a:xfrm rot="20962012">
            <a:off x="5379535" y="2697287"/>
            <a:ext cx="4772025" cy="830997"/>
          </a:xfrm>
          <a:prstGeom prst="rect">
            <a:avLst/>
          </a:prstGeom>
          <a:noFill/>
        </p:spPr>
        <p:txBody>
          <a:bodyPr wrap="square" rtlCol="1">
            <a:spAutoFit/>
          </a:bodyPr>
          <a:lstStyle/>
          <a:p>
            <a:r>
              <a:rPr lang="ar-AE" sz="4800" dirty="0">
                <a:solidFill>
                  <a:schemeClr val="bg1"/>
                </a:solidFill>
                <a:hlinkClick r:id="" action="ppaction://noaction">
                  <a:snd r:embed="rId4" name="APPLAUSE.WAV"/>
                </a:hlinkClick>
              </a:rPr>
              <a:t>معلوماتي</a:t>
            </a:r>
            <a:endParaRPr lang="he-IL" sz="4800" dirty="0">
              <a:solidFill>
                <a:schemeClr val="bg1"/>
              </a:solidFill>
            </a:endParaRPr>
          </a:p>
        </p:txBody>
      </p:sp>
      <p:sp>
        <p:nvSpPr>
          <p:cNvPr id="8" name="פרצוף מחייך 7">
            <a:extLst>
              <a:ext uri="{FF2B5EF4-FFF2-40B4-BE49-F238E27FC236}">
                <a16:creationId xmlns:a16="http://schemas.microsoft.com/office/drawing/2014/main" id="{C5665E10-921D-4ADC-BC9B-D1ACD0648676}"/>
              </a:ext>
            </a:extLst>
          </p:cNvPr>
          <p:cNvSpPr/>
          <p:nvPr/>
        </p:nvSpPr>
        <p:spPr>
          <a:xfrm>
            <a:off x="5342314" y="2649385"/>
            <a:ext cx="2900363" cy="153065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56737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B00624-2810-4AF4-A20E-CACF1C6078C0}"/>
              </a:ext>
            </a:extLst>
          </p:cNvPr>
          <p:cNvSpPr>
            <a:spLocks noGrp="1"/>
          </p:cNvSpPr>
          <p:nvPr>
            <p:ph type="title"/>
          </p:nvPr>
        </p:nvSpPr>
        <p:spPr/>
        <p:txBody>
          <a:bodyPr/>
          <a:lstStyle/>
          <a:p>
            <a:r>
              <a:rPr lang="ar-AE" dirty="0"/>
              <a:t>فَنُ الزُّهور</a:t>
            </a:r>
            <a:endParaRPr lang="he-IL" dirty="0"/>
          </a:p>
        </p:txBody>
      </p:sp>
      <p:sp>
        <p:nvSpPr>
          <p:cNvPr id="7" name="תיבת טקסט 6">
            <a:extLst>
              <a:ext uri="{FF2B5EF4-FFF2-40B4-BE49-F238E27FC236}">
                <a16:creationId xmlns:a16="http://schemas.microsoft.com/office/drawing/2014/main" id="{0C80974E-0B9C-4BC8-94F4-9BAC74BA83A6}"/>
              </a:ext>
            </a:extLst>
          </p:cNvPr>
          <p:cNvSpPr txBox="1"/>
          <p:nvPr/>
        </p:nvSpPr>
        <p:spPr>
          <a:xfrm>
            <a:off x="1992221" y="1166842"/>
            <a:ext cx="9261566" cy="4524315"/>
          </a:xfrm>
          <a:prstGeom prst="rect">
            <a:avLst/>
          </a:prstGeom>
          <a:noFill/>
        </p:spPr>
        <p:txBody>
          <a:bodyPr wrap="square" rtlCol="1">
            <a:spAutoFit/>
          </a:bodyPr>
          <a:lstStyle/>
          <a:p>
            <a:r>
              <a:rPr lang="ar-AE" sz="3600" dirty="0"/>
              <a:t>استخدم الإنسان الزهور منذُ عصور قديمة للتعبير عن معاني الحبّ والوفاء، </a:t>
            </a:r>
          </a:p>
          <a:p>
            <a:r>
              <a:rPr lang="ar-AE" sz="3600" dirty="0"/>
              <a:t>عن المشاعر والرغبات. فقد كان قُدماءُ المصريّين أوّلَ من استخدم الزهور في التعبير عن المشاعر، وأبدع في تنسيقها في باقات. ويبدو ذلك جليًا في رسوماتهم </a:t>
            </a:r>
          </a:p>
          <a:p>
            <a:r>
              <a:rPr lang="ar-AE" sz="3600" dirty="0"/>
              <a:t>على جدران المعابد، إذ استخدموا شكل زهرة اللوتُس في تصميم تيجان المعابد، </a:t>
            </a:r>
          </a:p>
          <a:p>
            <a:r>
              <a:rPr lang="ar-AE" sz="3600" dirty="0"/>
              <a:t>كما وُجدت هذه الزهرة في الأكاليل الجنائزيّة الفرعونيّة</a:t>
            </a:r>
            <a:r>
              <a:rPr lang="ar-AE" dirty="0"/>
              <a:t>.</a:t>
            </a:r>
          </a:p>
        </p:txBody>
      </p:sp>
      <p:pic>
        <p:nvPicPr>
          <p:cNvPr id="3" name="فن الزهور ">
            <a:hlinkClick r:id="" action="ppaction://media"/>
            <a:extLst>
              <a:ext uri="{FF2B5EF4-FFF2-40B4-BE49-F238E27FC236}">
                <a16:creationId xmlns:a16="http://schemas.microsoft.com/office/drawing/2014/main" id="{D578DF71-1112-4459-A469-44D11F5690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82634" y="723107"/>
            <a:ext cx="609600" cy="609600"/>
          </a:xfrm>
          <a:prstGeom prst="rect">
            <a:avLst/>
          </a:prstGeom>
        </p:spPr>
      </p:pic>
    </p:spTree>
    <p:extLst>
      <p:ext uri="{BB962C8B-B14F-4D97-AF65-F5344CB8AC3E}">
        <p14:creationId xmlns:p14="http://schemas.microsoft.com/office/powerpoint/2010/main" val="284090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7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84D432-4158-4316-8A0F-4939E8316932}"/>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2C1E6B4B-50BF-405D-A973-C8CD5A5AF050}"/>
              </a:ext>
            </a:extLst>
          </p:cNvPr>
          <p:cNvSpPr>
            <a:spLocks noGrp="1"/>
          </p:cNvSpPr>
          <p:nvPr>
            <p:ph idx="1"/>
          </p:nvPr>
        </p:nvSpPr>
        <p:spPr/>
        <p:txBody>
          <a:bodyPr/>
          <a:lstStyle/>
          <a:p>
            <a:r>
              <a:rPr lang="ar-AE" sz="4800" dirty="0"/>
              <a:t>هذا ما كان قبل أكثر من سبعة آلاف سنة، غير أنّنا اليومَ في أمَسّ الحاجة </a:t>
            </a:r>
          </a:p>
          <a:p>
            <a:r>
              <a:rPr lang="ar-AE" sz="4800" dirty="0"/>
              <a:t>إلى الزهور، لأنّنا في عصر يتميّز بكثرة الحروب، وجمود العلاقات والمشاعر الإنسانيّة. فالزهور مثل بَسَمات الطبيعة على وجه الأرض، تُخفّف من حدّة الجمود والمادّيّة اللذَيْن كَبَّلا فكرَ الإنسان ومشاعرَه.</a:t>
            </a:r>
          </a:p>
          <a:p>
            <a:endParaRPr lang="he-IL" dirty="0"/>
          </a:p>
        </p:txBody>
      </p:sp>
      <p:pic>
        <p:nvPicPr>
          <p:cNvPr id="4" name="2">
            <a:hlinkClick r:id="" action="ppaction://media"/>
            <a:extLst>
              <a:ext uri="{FF2B5EF4-FFF2-40B4-BE49-F238E27FC236}">
                <a16:creationId xmlns:a16="http://schemas.microsoft.com/office/drawing/2014/main" id="{09693BB6-9345-4A4F-9786-3E38023D97A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47787" y="538162"/>
            <a:ext cx="609600" cy="609600"/>
          </a:xfrm>
          <a:prstGeom prst="rect">
            <a:avLst/>
          </a:prstGeom>
        </p:spPr>
      </p:pic>
    </p:spTree>
    <p:extLst>
      <p:ext uri="{BB962C8B-B14F-4D97-AF65-F5344CB8AC3E}">
        <p14:creationId xmlns:p14="http://schemas.microsoft.com/office/powerpoint/2010/main" val="220938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A770DE-2F36-45FC-A1AB-92194C96210A}"/>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BA6278A8-81A2-45B7-8169-F95601C77BA1}"/>
              </a:ext>
            </a:extLst>
          </p:cNvPr>
          <p:cNvSpPr>
            <a:spLocks noGrp="1"/>
          </p:cNvSpPr>
          <p:nvPr>
            <p:ph idx="1"/>
          </p:nvPr>
        </p:nvSpPr>
        <p:spPr/>
        <p:txBody>
          <a:bodyPr/>
          <a:lstStyle/>
          <a:p>
            <a:r>
              <a:rPr lang="ar-SA" sz="4400" dirty="0">
                <a:solidFill>
                  <a:srgbClr val="000000"/>
                </a:solidFill>
                <a:effectLst/>
                <a:latin typeface="GeezaPro"/>
                <a:ea typeface="Times New Roman" panose="02020603050405020304" pitchFamily="18" charset="0"/>
                <a:cs typeface="Simplified Arabic" panose="02020603050405020304" pitchFamily="18" charset="-78"/>
              </a:rPr>
              <a:t>تتعدّدُ أنواع وألوان الزهور، فهناك الورد والبنفسج والياسمين الأبيض </a:t>
            </a:r>
            <a:br>
              <a:rPr lang="he-IL" sz="4400" dirty="0">
                <a:solidFill>
                  <a:srgbClr val="000000"/>
                </a:solidFill>
                <a:effectLst/>
                <a:latin typeface="GeezaPro"/>
                <a:ea typeface="Times New Roman" panose="02020603050405020304" pitchFamily="18" charset="0"/>
                <a:cs typeface="Simplified Arabic" panose="02020603050405020304" pitchFamily="18" charset="-78"/>
              </a:rPr>
            </a:br>
            <a:r>
              <a:rPr lang="ar-SA" sz="4400" dirty="0">
                <a:solidFill>
                  <a:srgbClr val="000000"/>
                </a:solidFill>
                <a:effectLst/>
                <a:latin typeface="GeezaPro"/>
                <a:ea typeface="Times New Roman" panose="02020603050405020304" pitchFamily="18" charset="0"/>
                <a:cs typeface="Simplified Arabic" panose="02020603050405020304" pitchFamily="18" charset="-78"/>
              </a:rPr>
              <a:t>والسوسن والقرنفل، وقد اعتاد الناسُ أن يجعلوا تقديم الزهور في المناسبات </a:t>
            </a:r>
            <a:br>
              <a:rPr lang="he-IL" sz="4400" dirty="0">
                <a:solidFill>
                  <a:srgbClr val="000000"/>
                </a:solidFill>
                <a:effectLst/>
                <a:latin typeface="GeezaPro"/>
                <a:ea typeface="Times New Roman" panose="02020603050405020304" pitchFamily="18" charset="0"/>
                <a:cs typeface="Simplified Arabic" panose="02020603050405020304" pitchFamily="18" charset="-78"/>
              </a:rPr>
            </a:br>
            <a:r>
              <a:rPr lang="ar-SA" sz="4400" dirty="0">
                <a:solidFill>
                  <a:srgbClr val="000000"/>
                </a:solidFill>
                <a:effectLst/>
                <a:latin typeface="GeezaPro"/>
                <a:ea typeface="Times New Roman" panose="02020603050405020304" pitchFamily="18" charset="0"/>
                <a:cs typeface="Simplified Arabic" panose="02020603050405020304" pitchFamily="18" charset="-78"/>
              </a:rPr>
              <a:t>للتعبير عن مشاعر خاصّة، وهو ما جعل لكلّ لون أو نوع معنًى مختلفًا خاصًّا به، يختلف من شَعب لآخر ومن ثقافة لأخرى</a:t>
            </a:r>
            <a:r>
              <a:rPr lang="he-IL" sz="4400" dirty="0">
                <a:solidFill>
                  <a:srgbClr val="000000"/>
                </a:solidFill>
                <a:effectLst/>
                <a:latin typeface="GeezaPro"/>
                <a:ea typeface="Times New Roman" panose="02020603050405020304" pitchFamily="18" charset="0"/>
                <a:cs typeface="Simplified Arabic" panose="02020603050405020304" pitchFamily="18" charset="-78"/>
              </a:rPr>
              <a:t>.</a:t>
            </a:r>
            <a:endParaRPr lang="en-US" sz="4400" dirty="0">
              <a:solidFill>
                <a:srgbClr val="000000"/>
              </a:solidFill>
              <a:effectLst/>
              <a:latin typeface="GeezaPro"/>
              <a:ea typeface="Times New Roman" panose="02020603050405020304" pitchFamily="18" charset="0"/>
              <a:cs typeface="Simplified Arabic" panose="02020603050405020304" pitchFamily="18" charset="-78"/>
            </a:endParaRPr>
          </a:p>
          <a:p>
            <a:endParaRPr lang="he-IL" dirty="0"/>
          </a:p>
        </p:txBody>
      </p:sp>
      <p:pic>
        <p:nvPicPr>
          <p:cNvPr id="4" name="3">
            <a:hlinkClick r:id="" action="ppaction://media"/>
            <a:extLst>
              <a:ext uri="{FF2B5EF4-FFF2-40B4-BE49-F238E27FC236}">
                <a16:creationId xmlns:a16="http://schemas.microsoft.com/office/drawing/2014/main" id="{EA06E5C9-2615-463D-82D7-E64871D9817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76375" y="681037"/>
            <a:ext cx="609600" cy="609600"/>
          </a:xfrm>
          <a:prstGeom prst="rect">
            <a:avLst/>
          </a:prstGeom>
        </p:spPr>
      </p:pic>
    </p:spTree>
    <p:extLst>
      <p:ext uri="{BB962C8B-B14F-4D97-AF65-F5344CB8AC3E}">
        <p14:creationId xmlns:p14="http://schemas.microsoft.com/office/powerpoint/2010/main" val="413497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C42CA19-34F5-4051-AEAD-A8320D351E65}"/>
              </a:ext>
            </a:extLst>
          </p:cNvPr>
          <p:cNvSpPr>
            <a:spLocks noGrp="1"/>
          </p:cNvSpPr>
          <p:nvPr>
            <p:ph idx="1"/>
          </p:nvPr>
        </p:nvSpPr>
        <p:spPr>
          <a:xfrm>
            <a:off x="838200" y="522514"/>
            <a:ext cx="10515600" cy="5654449"/>
          </a:xfrm>
        </p:spPr>
        <p:txBody>
          <a:bodyPr>
            <a:normAutofit lnSpcReduction="10000"/>
          </a:bodyPr>
          <a:lstStyle/>
          <a:p>
            <a:pPr>
              <a:lnSpc>
                <a:spcPct val="150000"/>
              </a:lnSpc>
            </a:pPr>
            <a:r>
              <a:rPr lang="ar-SA" sz="3200" dirty="0">
                <a:solidFill>
                  <a:srgbClr val="000000"/>
                </a:solidFill>
                <a:effectLst/>
                <a:latin typeface="GeezaPro"/>
                <a:ea typeface="Times New Roman" panose="02020603050405020304" pitchFamily="18" charset="0"/>
                <a:cs typeface="Simplified Arabic" panose="02020603050405020304" pitchFamily="18" charset="-78"/>
              </a:rPr>
              <a:t>لم تتغيّر لغةُ الزهور بتغيُّر العصور؛ إذ تُجْمِع الآراءُ على أنّ الزهور البيضاء ترمز إلى صفاء القلب الطاهر، والزهور الصفراء ترمز إلى الغيرة، والحمراء ترمز إلى الحبّ والنشاط والشجاعة، والزهور الزرقاء إلى الصدق والثبات، والزهور البنفسجيّة تدلّ على الوفاء والنبل</a:t>
            </a:r>
            <a:r>
              <a:rPr lang="he-IL" sz="3200" dirty="0">
                <a:solidFill>
                  <a:srgbClr val="000000"/>
                </a:solidFill>
                <a:effectLst/>
                <a:latin typeface="GeezaPro"/>
                <a:ea typeface="Times New Roman" panose="02020603050405020304" pitchFamily="18" charset="0"/>
                <a:cs typeface="Simplified Arabic" panose="02020603050405020304" pitchFamily="18" charset="-78"/>
              </a:rPr>
              <a:t>.</a:t>
            </a:r>
          </a:p>
          <a:p>
            <a:endParaRPr lang="en-US" sz="3200" dirty="0">
              <a:solidFill>
                <a:srgbClr val="000000"/>
              </a:solidFill>
              <a:effectLst/>
              <a:latin typeface="GeezaPro"/>
              <a:ea typeface="Times New Roman" panose="02020603050405020304" pitchFamily="18" charset="0"/>
              <a:cs typeface="Simplified Arabic" panose="02020603050405020304" pitchFamily="18" charset="-78"/>
            </a:endParaRPr>
          </a:p>
          <a:p>
            <a:r>
              <a:rPr lang="ar-SA" sz="3600" dirty="0">
                <a:solidFill>
                  <a:srgbClr val="000000"/>
                </a:solidFill>
                <a:effectLst/>
                <a:latin typeface="GeezaPro"/>
                <a:ea typeface="Times New Roman" panose="02020603050405020304" pitchFamily="18" charset="0"/>
                <a:cs typeface="Simplified Arabic" panose="02020603050405020304" pitchFamily="18" charset="-78"/>
              </a:rPr>
              <a:t>لن تجدَ هديّةً تقدّمها في أيّ مناسبة أفضلَ من هديّة الزهور، فقد تلْقى أيُّ </a:t>
            </a:r>
            <a:br>
              <a:rPr lang="he-IL" sz="3600" dirty="0">
                <a:solidFill>
                  <a:srgbClr val="000000"/>
                </a:solidFill>
                <a:effectLst/>
                <a:latin typeface="GeezaPro"/>
                <a:ea typeface="Times New Roman" panose="02020603050405020304" pitchFamily="18" charset="0"/>
                <a:cs typeface="Arial" panose="020B0604020202020204" pitchFamily="34" charset="0"/>
              </a:rPr>
            </a:br>
            <a:r>
              <a:rPr lang="ar-SA" sz="3600" dirty="0">
                <a:solidFill>
                  <a:srgbClr val="000000"/>
                </a:solidFill>
                <a:effectLst/>
                <a:latin typeface="GeezaPro"/>
                <a:ea typeface="Times New Roman" panose="02020603050405020304" pitchFamily="18" charset="0"/>
                <a:cs typeface="Simplified Arabic" panose="02020603050405020304" pitchFamily="18" charset="-78"/>
              </a:rPr>
              <a:t>هديّة أخرى نوعًا من النقد، أمّا الزهور فإنّها تُغري بجمالها ولغتها الساحرة، ومن الصعب أن تُستقبل بغير المحبّة والرضى</a:t>
            </a:r>
            <a:r>
              <a:rPr lang="he-IL" sz="3600" dirty="0">
                <a:solidFill>
                  <a:srgbClr val="000000"/>
                </a:solidFill>
                <a:effectLst/>
                <a:latin typeface="GeezaPro"/>
                <a:ea typeface="Times New Roman" panose="02020603050405020304" pitchFamily="18" charset="0"/>
                <a:cs typeface="Simplified Arabic" panose="02020603050405020304" pitchFamily="18" charset="-78"/>
              </a:rPr>
              <a:t>.</a:t>
            </a:r>
            <a:endParaRPr lang="en-US" sz="3600" dirty="0">
              <a:solidFill>
                <a:srgbClr val="000000"/>
              </a:solidFill>
              <a:effectLst/>
              <a:latin typeface="GeezaPro"/>
              <a:ea typeface="Times New Roman" panose="02020603050405020304" pitchFamily="18" charset="0"/>
              <a:cs typeface="Simplified Arabic" panose="02020603050405020304" pitchFamily="18" charset="-78"/>
            </a:endParaRPr>
          </a:p>
          <a:p>
            <a:endParaRPr lang="he-IL" dirty="0"/>
          </a:p>
        </p:txBody>
      </p:sp>
      <p:pic>
        <p:nvPicPr>
          <p:cNvPr id="2" name="4">
            <a:hlinkClick r:id="" action="ppaction://media"/>
            <a:extLst>
              <a:ext uri="{FF2B5EF4-FFF2-40B4-BE49-F238E27FC236}">
                <a16:creationId xmlns:a16="http://schemas.microsoft.com/office/drawing/2014/main" id="{2E374BB1-77E1-4A4D-B931-9DB80A448E9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 y="522514"/>
            <a:ext cx="609600" cy="609600"/>
          </a:xfrm>
          <a:prstGeom prst="rect">
            <a:avLst/>
          </a:prstGeom>
        </p:spPr>
      </p:pic>
    </p:spTree>
    <p:extLst>
      <p:ext uri="{BB962C8B-B14F-4D97-AF65-F5344CB8AC3E}">
        <p14:creationId xmlns:p14="http://schemas.microsoft.com/office/powerpoint/2010/main" val="404523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9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AE1E9C8-9291-419C-8F06-422845FAFF3E}"/>
              </a:ext>
            </a:extLst>
          </p:cNvPr>
          <p:cNvSpPr>
            <a:spLocks noGrp="1"/>
          </p:cNvSpPr>
          <p:nvPr>
            <p:ph idx="1"/>
          </p:nvPr>
        </p:nvSpPr>
        <p:spPr>
          <a:xfrm>
            <a:off x="968828" y="693215"/>
            <a:ext cx="10515600" cy="5471569"/>
          </a:xfrm>
        </p:spPr>
        <p:txBody>
          <a:bodyPr>
            <a:normAutofit fontScale="85000" lnSpcReduction="10000"/>
          </a:bodyPr>
          <a:lstStyle/>
          <a:p>
            <a:pPr marL="431800" indent="144145" algn="r" rtl="1">
              <a:lnSpc>
                <a:spcPct val="150000"/>
              </a:lnSpc>
              <a:spcBef>
                <a:spcPts val="565"/>
              </a:spcBef>
              <a:spcAft>
                <a:spcPts val="565"/>
              </a:spcAft>
            </a:pPr>
            <a:r>
              <a:rPr lang="ar-SA" sz="3600" dirty="0">
                <a:solidFill>
                  <a:srgbClr val="000000"/>
                </a:solidFill>
                <a:effectLst/>
                <a:latin typeface="GeezaPro"/>
                <a:ea typeface="Times New Roman" panose="02020603050405020304" pitchFamily="18" charset="0"/>
                <a:cs typeface="Simplified Arabic" panose="02020603050405020304" pitchFamily="18" charset="-78"/>
              </a:rPr>
              <a:t>تُقدَّم الزهور للمرضى لتبعثَ فيهم الأملَ والطمأنينة</a:t>
            </a:r>
            <a:r>
              <a:rPr lang="he-IL" sz="3600" dirty="0">
                <a:solidFill>
                  <a:srgbClr val="000000"/>
                </a:solidFill>
                <a:effectLst/>
                <a:latin typeface="GeezaPro"/>
                <a:ea typeface="Times New Roman" panose="02020603050405020304" pitchFamily="18" charset="0"/>
                <a:cs typeface="Simplified Arabic" panose="02020603050405020304" pitchFamily="18" charset="-78"/>
              </a:rPr>
              <a:t>. </a:t>
            </a:r>
            <a:r>
              <a:rPr lang="ar-SA" sz="3600" dirty="0">
                <a:solidFill>
                  <a:srgbClr val="000000"/>
                </a:solidFill>
                <a:effectLst/>
                <a:latin typeface="GeezaPro"/>
                <a:ea typeface="Times New Roman" panose="02020603050405020304" pitchFamily="18" charset="0"/>
                <a:cs typeface="Simplified Arabic" panose="02020603050405020304" pitchFamily="18" charset="-78"/>
              </a:rPr>
              <a:t>وينبغي مراعاة اختيار </a:t>
            </a:r>
            <a:br>
              <a:rPr lang="he-IL" sz="3600" dirty="0">
                <a:solidFill>
                  <a:srgbClr val="000000"/>
                </a:solidFill>
                <a:effectLst/>
                <a:latin typeface="GeezaPro"/>
                <a:ea typeface="Times New Roman" panose="02020603050405020304" pitchFamily="18" charset="0"/>
                <a:cs typeface="Arial" panose="020B0604020202020204" pitchFamily="34" charset="0"/>
              </a:rPr>
            </a:br>
            <a:r>
              <a:rPr lang="ar-SA" sz="3600" dirty="0">
                <a:solidFill>
                  <a:srgbClr val="000000"/>
                </a:solidFill>
                <a:effectLst/>
                <a:latin typeface="GeezaPro"/>
                <a:ea typeface="Times New Roman" panose="02020603050405020304" pitchFamily="18" charset="0"/>
                <a:cs typeface="Simplified Arabic" panose="02020603050405020304" pitchFamily="18" charset="-78"/>
              </a:rPr>
              <a:t>الزهور عديمة الرائحة، هادئة الألوان</a:t>
            </a:r>
            <a:r>
              <a:rPr lang="he-IL" sz="3600" dirty="0">
                <a:solidFill>
                  <a:srgbClr val="000000"/>
                </a:solidFill>
                <a:effectLst/>
                <a:latin typeface="GeezaPro"/>
                <a:ea typeface="Times New Roman" panose="02020603050405020304" pitchFamily="18" charset="0"/>
                <a:cs typeface="Simplified Arabic" panose="02020603050405020304" pitchFamily="18" charset="-78"/>
              </a:rPr>
              <a:t>. </a:t>
            </a:r>
            <a:r>
              <a:rPr lang="ar-SA" sz="3600" dirty="0">
                <a:solidFill>
                  <a:srgbClr val="000000"/>
                </a:solidFill>
                <a:effectLst/>
                <a:latin typeface="GeezaPro"/>
                <a:ea typeface="Times New Roman" panose="02020603050405020304" pitchFamily="18" charset="0"/>
                <a:cs typeface="Simplified Arabic" panose="02020603050405020304" pitchFamily="18" charset="-78"/>
              </a:rPr>
              <a:t>وفي حال المرض الطويل، يُفضَّل تقديم </a:t>
            </a:r>
            <a:br>
              <a:rPr lang="he-IL" sz="3600" dirty="0">
                <a:solidFill>
                  <a:srgbClr val="000000"/>
                </a:solidFill>
                <a:effectLst/>
                <a:latin typeface="GeezaPro"/>
                <a:ea typeface="Times New Roman" panose="02020603050405020304" pitchFamily="18" charset="0"/>
                <a:cs typeface="Simplified Arabic" panose="02020603050405020304" pitchFamily="18" charset="-78"/>
              </a:rPr>
            </a:br>
            <a:r>
              <a:rPr lang="ar-SA" sz="3600" dirty="0">
                <a:solidFill>
                  <a:srgbClr val="000000"/>
                </a:solidFill>
                <a:effectLst/>
                <a:latin typeface="GeezaPro"/>
                <a:ea typeface="Times New Roman" panose="02020603050405020304" pitchFamily="18" charset="0"/>
                <a:cs typeface="Simplified Arabic" panose="02020603050405020304" pitchFamily="18" charset="-78"/>
              </a:rPr>
              <a:t>باقة من الزهور من وقت لآخر</a:t>
            </a:r>
            <a:r>
              <a:rPr lang="he-IL" sz="3600" dirty="0">
                <a:solidFill>
                  <a:srgbClr val="000000"/>
                </a:solidFill>
                <a:effectLst/>
                <a:latin typeface="GeezaPro"/>
                <a:ea typeface="Times New Roman" panose="02020603050405020304" pitchFamily="18" charset="0"/>
                <a:cs typeface="Simplified Arabic" panose="02020603050405020304" pitchFamily="18" charset="-78"/>
              </a:rPr>
              <a:t>. </a:t>
            </a:r>
            <a:r>
              <a:rPr lang="ar-SA" sz="3600" dirty="0">
                <a:solidFill>
                  <a:srgbClr val="000000"/>
                </a:solidFill>
                <a:effectLst/>
                <a:latin typeface="GeezaPro"/>
                <a:ea typeface="Times New Roman" panose="02020603050405020304" pitchFamily="18" charset="0"/>
                <a:cs typeface="Simplified Arabic" panose="02020603050405020304" pitchFamily="18" charset="-78"/>
              </a:rPr>
              <a:t>تُقدّم الزهور أيضًا، في مناسبات أعياد الميلاد، وللمسافرين، وفي حفلات الاستقبال الرسميّة، وحفلات الزواج</a:t>
            </a:r>
            <a:r>
              <a:rPr lang="he-IL" sz="3600" dirty="0">
                <a:solidFill>
                  <a:srgbClr val="000000"/>
                </a:solidFill>
                <a:effectLst/>
                <a:latin typeface="GeezaPro"/>
                <a:ea typeface="Times New Roman" panose="02020603050405020304" pitchFamily="18" charset="0"/>
                <a:cs typeface="Simplified Arabic" panose="02020603050405020304" pitchFamily="18" charset="-78"/>
              </a:rPr>
              <a:t>. </a:t>
            </a:r>
            <a:r>
              <a:rPr lang="ar-SA" sz="3600" dirty="0">
                <a:solidFill>
                  <a:srgbClr val="000000"/>
                </a:solidFill>
                <a:effectLst/>
                <a:latin typeface="GeezaPro"/>
                <a:ea typeface="Times New Roman" panose="02020603050405020304" pitchFamily="18" charset="0"/>
                <a:cs typeface="Simplified Arabic" panose="02020603050405020304" pitchFamily="18" charset="-78"/>
              </a:rPr>
              <a:t>كذلك في</a:t>
            </a:r>
            <a:br>
              <a:rPr lang="ar-JO" sz="3600" dirty="0">
                <a:solidFill>
                  <a:srgbClr val="000000"/>
                </a:solidFill>
                <a:effectLst/>
                <a:latin typeface="GeezaPro"/>
                <a:ea typeface="Times New Roman" panose="02020603050405020304" pitchFamily="18" charset="0"/>
                <a:cs typeface="Simplified Arabic" panose="02020603050405020304" pitchFamily="18" charset="-78"/>
              </a:rPr>
            </a:br>
            <a:r>
              <a:rPr lang="ar-SA" sz="3600" dirty="0">
                <a:solidFill>
                  <a:srgbClr val="000000"/>
                </a:solidFill>
                <a:effectLst/>
                <a:latin typeface="GeezaPro"/>
                <a:ea typeface="Times New Roman" panose="02020603050405020304" pitchFamily="18" charset="0"/>
                <a:cs typeface="Simplified Arabic" panose="02020603050405020304" pitchFamily="18" charset="-78"/>
              </a:rPr>
              <a:t>المناسبات الحزينة تستطيعُ الزهور أن تعبّر عن مشاعرِ الحزن؛ فتُقدَّم في العزاء لتوضَع على القبور، أو في مراسِم التأبين</a:t>
            </a:r>
            <a:r>
              <a:rPr lang="he-IL" sz="3600" dirty="0">
                <a:solidFill>
                  <a:srgbClr val="000000"/>
                </a:solidFill>
                <a:effectLst/>
                <a:latin typeface="GeezaPro"/>
                <a:ea typeface="Times New Roman" panose="02020603050405020304" pitchFamily="18" charset="0"/>
                <a:cs typeface="Simplified Arabic" panose="02020603050405020304" pitchFamily="18" charset="-78"/>
              </a:rPr>
              <a:t>.</a:t>
            </a:r>
            <a:endParaRPr lang="en-US" sz="3600" dirty="0">
              <a:solidFill>
                <a:srgbClr val="000000"/>
              </a:solidFill>
              <a:effectLst/>
              <a:latin typeface="GeezaPro"/>
              <a:ea typeface="Times New Roman" panose="02020603050405020304" pitchFamily="18" charset="0"/>
              <a:cs typeface="Simplified Arabic" panose="02020603050405020304" pitchFamily="18" charset="-78"/>
            </a:endParaRPr>
          </a:p>
          <a:p>
            <a:br>
              <a:rPr lang="ar-AE" sz="3600" b="1" dirty="0">
                <a:solidFill>
                  <a:srgbClr val="000000"/>
                </a:solidFill>
                <a:effectLst/>
                <a:ea typeface="Times New Roman" panose="02020603050405020304" pitchFamily="18" charset="0"/>
                <a:cs typeface="Times New Roman" panose="02020603050405020304" pitchFamily="18" charset="0"/>
              </a:rPr>
            </a:br>
            <a:endParaRPr lang="he-IL" sz="4800" dirty="0"/>
          </a:p>
        </p:txBody>
      </p:sp>
      <p:pic>
        <p:nvPicPr>
          <p:cNvPr id="2" name="5">
            <a:hlinkClick r:id="" action="ppaction://media"/>
            <a:extLst>
              <a:ext uri="{FF2B5EF4-FFF2-40B4-BE49-F238E27FC236}">
                <a16:creationId xmlns:a16="http://schemas.microsoft.com/office/drawing/2014/main" id="{E28BCAD2-456D-4AEE-B445-30471E3640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900" y="693215"/>
            <a:ext cx="609600" cy="609600"/>
          </a:xfrm>
          <a:prstGeom prst="rect">
            <a:avLst/>
          </a:prstGeom>
        </p:spPr>
      </p:pic>
    </p:spTree>
    <p:extLst>
      <p:ext uri="{BB962C8B-B14F-4D97-AF65-F5344CB8AC3E}">
        <p14:creationId xmlns:p14="http://schemas.microsoft.com/office/powerpoint/2010/main" val="288227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586594-5C7E-431D-A784-7BC5A10AD995}"/>
              </a:ext>
            </a:extLst>
          </p:cNvPr>
          <p:cNvSpPr>
            <a:spLocks noGrp="1"/>
          </p:cNvSpPr>
          <p:nvPr>
            <p:ph type="title"/>
          </p:nvPr>
        </p:nvSpPr>
        <p:spPr/>
        <p:txBody>
          <a:bodyPr>
            <a:normAutofit/>
          </a:bodyPr>
          <a:lstStyle/>
          <a:p>
            <a:r>
              <a:rPr lang="ar-AE" sz="4800" dirty="0"/>
              <a:t>زهرة اللوتس في المعابد الفرعونية</a:t>
            </a:r>
            <a:endParaRPr lang="he-IL" sz="4800" dirty="0"/>
          </a:p>
        </p:txBody>
      </p:sp>
      <p:pic>
        <p:nvPicPr>
          <p:cNvPr id="5" name="מציין מיקום תוכן 4">
            <a:extLst>
              <a:ext uri="{FF2B5EF4-FFF2-40B4-BE49-F238E27FC236}">
                <a16:creationId xmlns:a16="http://schemas.microsoft.com/office/drawing/2014/main" id="{16B7398F-7ACB-47B3-BB5A-0060A82910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88605" y="2093436"/>
            <a:ext cx="3181350" cy="3797912"/>
          </a:xfrm>
        </p:spPr>
      </p:pic>
      <p:pic>
        <p:nvPicPr>
          <p:cNvPr id="7" name="תמונה 6">
            <a:extLst>
              <a:ext uri="{FF2B5EF4-FFF2-40B4-BE49-F238E27FC236}">
                <a16:creationId xmlns:a16="http://schemas.microsoft.com/office/drawing/2014/main" id="{ED19873A-F191-4A38-B808-F29D36AD7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396" y="1985553"/>
            <a:ext cx="6096000" cy="4121331"/>
          </a:xfrm>
          <a:prstGeom prst="rect">
            <a:avLst/>
          </a:prstGeom>
        </p:spPr>
      </p:pic>
    </p:spTree>
    <p:extLst>
      <p:ext uri="{BB962C8B-B14F-4D97-AF65-F5344CB8AC3E}">
        <p14:creationId xmlns:p14="http://schemas.microsoft.com/office/powerpoint/2010/main" val="227844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E951F4-E5F4-4AE2-8BEE-CE69FAADE362}"/>
              </a:ext>
            </a:extLst>
          </p:cNvPr>
          <p:cNvSpPr>
            <a:spLocks noGrp="1"/>
          </p:cNvSpPr>
          <p:nvPr>
            <p:ph type="title"/>
          </p:nvPr>
        </p:nvSpPr>
        <p:spPr/>
        <p:txBody>
          <a:bodyPr/>
          <a:lstStyle/>
          <a:p>
            <a:r>
              <a:rPr lang="ar-AE" dirty="0"/>
              <a:t>زهرة الياسمين</a:t>
            </a:r>
            <a:endParaRPr lang="he-IL" dirty="0"/>
          </a:p>
        </p:txBody>
      </p:sp>
      <p:pic>
        <p:nvPicPr>
          <p:cNvPr id="5" name="מציין מיקום תוכן 4">
            <a:extLst>
              <a:ext uri="{FF2B5EF4-FFF2-40B4-BE49-F238E27FC236}">
                <a16:creationId xmlns:a16="http://schemas.microsoft.com/office/drawing/2014/main" id="{1BD9F979-0197-40D7-B172-626539F236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8434" y="2466726"/>
            <a:ext cx="7319417" cy="3228680"/>
          </a:xfrm>
        </p:spPr>
      </p:pic>
    </p:spTree>
    <p:extLst>
      <p:ext uri="{BB962C8B-B14F-4D97-AF65-F5344CB8AC3E}">
        <p14:creationId xmlns:p14="http://schemas.microsoft.com/office/powerpoint/2010/main" val="426922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DD16FC-4741-459F-81B8-1FC809686BB8}"/>
              </a:ext>
            </a:extLst>
          </p:cNvPr>
          <p:cNvSpPr>
            <a:spLocks noGrp="1"/>
          </p:cNvSpPr>
          <p:nvPr>
            <p:ph type="title"/>
          </p:nvPr>
        </p:nvSpPr>
        <p:spPr/>
        <p:txBody>
          <a:bodyPr/>
          <a:lstStyle/>
          <a:p>
            <a:r>
              <a:rPr lang="ar-AE" dirty="0"/>
              <a:t>زهرة السوسن</a:t>
            </a:r>
            <a:endParaRPr lang="he-IL" dirty="0"/>
          </a:p>
        </p:txBody>
      </p:sp>
      <p:pic>
        <p:nvPicPr>
          <p:cNvPr id="5" name="מציין מיקום תוכן 4">
            <a:extLst>
              <a:ext uri="{FF2B5EF4-FFF2-40B4-BE49-F238E27FC236}">
                <a16:creationId xmlns:a16="http://schemas.microsoft.com/office/drawing/2014/main" id="{55841FE7-651F-488B-B20F-CC5D39B71D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4926" y="2267607"/>
            <a:ext cx="8020594" cy="3641623"/>
          </a:xfrm>
        </p:spPr>
      </p:pic>
    </p:spTree>
    <p:extLst>
      <p:ext uri="{BB962C8B-B14F-4D97-AF65-F5344CB8AC3E}">
        <p14:creationId xmlns:p14="http://schemas.microsoft.com/office/powerpoint/2010/main" val="372823902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385</Words>
  <Application>Microsoft Office PowerPoint</Application>
  <PresentationFormat>מסך רחב</PresentationFormat>
  <Paragraphs>37</Paragraphs>
  <Slides>14</Slides>
  <Notes>0</Notes>
  <HiddenSlides>0</HiddenSlides>
  <MMClips>5</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14</vt:i4>
      </vt:variant>
    </vt:vector>
  </HeadingPairs>
  <TitlesOfParts>
    <vt:vector size="19" baseType="lpstr">
      <vt:lpstr>Arial</vt:lpstr>
      <vt:lpstr>Calibri</vt:lpstr>
      <vt:lpstr>Calibri Light</vt:lpstr>
      <vt:lpstr>GeezaPro</vt:lpstr>
      <vt:lpstr>ערכת נושא Office</vt:lpstr>
      <vt:lpstr>מצגת של PowerPoint‏</vt:lpstr>
      <vt:lpstr>فَنُ الزُّهور</vt:lpstr>
      <vt:lpstr>מצגת של PowerPoint‏</vt:lpstr>
      <vt:lpstr>מצגת של PowerPoint‏</vt:lpstr>
      <vt:lpstr>מצגת של PowerPoint‏</vt:lpstr>
      <vt:lpstr>מצגת של PowerPoint‏</vt:lpstr>
      <vt:lpstr>زهرة اللوتس في المعابد الفرعونية</vt:lpstr>
      <vt:lpstr>زهرة الياسمين</vt:lpstr>
      <vt:lpstr>زهرة السوسن</vt:lpstr>
      <vt:lpstr>زهرة البنفسج</vt:lpstr>
      <vt:lpstr>زهرة القرنفل</vt:lpstr>
      <vt:lpstr>معاني كلمات  </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wattad ameer wattad</dc:creator>
  <cp:lastModifiedBy>wattad ameer wattad</cp:lastModifiedBy>
  <cp:revision>1</cp:revision>
  <dcterms:created xsi:type="dcterms:W3CDTF">2020-09-28T20:25:30Z</dcterms:created>
  <dcterms:modified xsi:type="dcterms:W3CDTF">2020-09-28T20:33:13Z</dcterms:modified>
</cp:coreProperties>
</file>