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797675" cy="9926638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9624C2-3047-4B19-A78C-6A6FED842C63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4CAE91-A08C-44A5-8C87-068B9090D3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65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99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29508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615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7C6D-6C22-4EA8-97CA-72FE6092F65A}" type="datetimeFigureOut">
              <a:rPr lang="he-IL" smtClean="0"/>
              <a:t>י"ד/שבט/תשפ"ג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F43-DDC6-4C53-9F33-347429FF184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117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85470" y="1122363"/>
            <a:ext cx="7368330" cy="238760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85470" y="3602038"/>
            <a:ext cx="736833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fld id="{4EE4CF4B-BC9D-4745-8644-C2EC38C34C9F}" type="datetimeFigureOut">
              <a:rPr lang="he-IL" smtClean="0"/>
              <a:pPr/>
              <a:t>י"ד/שבט/תשפ"ג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fld id="{634A4C94-DD14-474B-8EFF-42236BE2C5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07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74558" y="1783680"/>
            <a:ext cx="7785472" cy="4351338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81683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F4B"/>
                </a:solidFill>
              </a:defRPr>
            </a:lvl1pPr>
          </a:lstStyle>
          <a:p>
            <a:fld id="{634A4C94-DD14-474B-8EFF-42236BE2C55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20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18729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3027427" y="645377"/>
            <a:ext cx="8532603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e-IL" dirty="0"/>
              <a:t>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7427" y="1783680"/>
            <a:ext cx="8532603" cy="4351338"/>
          </a:xfrm>
        </p:spPr>
        <p:txBody>
          <a:bodyPr/>
          <a:lstStyle>
            <a:lvl1pPr>
              <a:defRPr>
                <a:solidFill>
                  <a:srgbClr val="2B296D"/>
                </a:solidFill>
              </a:defRPr>
            </a:lvl1pPr>
            <a:lvl2pPr>
              <a:defRPr>
                <a:solidFill>
                  <a:srgbClr val="2B296D"/>
                </a:solidFill>
              </a:defRPr>
            </a:lvl2pPr>
            <a:lvl3pPr>
              <a:defRPr>
                <a:solidFill>
                  <a:srgbClr val="2B296D"/>
                </a:solidFill>
              </a:defRPr>
            </a:lvl3pPr>
            <a:lvl4pPr>
              <a:defRPr>
                <a:solidFill>
                  <a:srgbClr val="2B296D"/>
                </a:solidFill>
              </a:defRPr>
            </a:lvl4pPr>
            <a:lvl5pPr>
              <a:defRPr>
                <a:solidFill>
                  <a:srgbClr val="2B296D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488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 userDrawn="1"/>
        </p:nvSpPr>
        <p:spPr>
          <a:xfrm>
            <a:off x="152312" y="5888513"/>
            <a:ext cx="1887523" cy="89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1F4B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F4B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F4B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F4B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F4B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F4B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" y="0"/>
            <a:ext cx="12196011" cy="6855672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6390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12255"/>
            <a:ext cx="4601178" cy="6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7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48985" y="1632678"/>
            <a:ext cx="7971159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552"/>
            <a:ext cx="6531742" cy="50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7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2648" cy="6857999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3410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687" cy="6412787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5955" y="1632678"/>
            <a:ext cx="1102419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-4011" y="267872"/>
            <a:ext cx="1182415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6976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2B2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296D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296D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296D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96D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playfactile.com/burnsarabi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ordwall.net/play/25009/299/17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02025" y="80683"/>
            <a:ext cx="7171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>
                <a:solidFill>
                  <a:srgbClr val="2B29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بإمكاننا منع الحروق </a:t>
            </a:r>
            <a:endParaRPr lang="he-IL" sz="40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EEAAE02-10D4-46C7-8DD9-E5655205D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4" r="42336" b="2498"/>
          <a:stretch/>
        </p:blipFill>
        <p:spPr>
          <a:xfrm>
            <a:off x="1984979" y="6382870"/>
            <a:ext cx="2102928" cy="39444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D343725-1F2C-498B-B44A-A8E2AF7D0403}"/>
              </a:ext>
            </a:extLst>
          </p:cNvPr>
          <p:cNvSpPr txBox="1"/>
          <p:nvPr/>
        </p:nvSpPr>
        <p:spPr>
          <a:xfrm>
            <a:off x="2129678" y="1280921"/>
            <a:ext cx="391645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dirty="0">
                <a:solidFill>
                  <a:srgbClr val="2B296D"/>
                </a:solidFill>
              </a:rPr>
              <a:t>منع الحروق عند الأطفال </a:t>
            </a:r>
            <a:endParaRPr lang="he-IL" sz="3600" dirty="0">
              <a:solidFill>
                <a:srgbClr val="2B296D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DB35E97-2008-4EC2-85F5-DA4D256F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96" y="5880536"/>
            <a:ext cx="2283368" cy="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2E2AE8-C429-4EA1-BF36-CACC9DC3CC09}"/>
              </a:ext>
            </a:extLst>
          </p:cNvPr>
          <p:cNvSpPr txBox="1">
            <a:spLocks/>
          </p:cNvSpPr>
          <p:nvPr/>
        </p:nvSpPr>
        <p:spPr>
          <a:xfrm>
            <a:off x="4547981" y="296507"/>
            <a:ext cx="6408746" cy="182643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cs typeface="+mn-cs"/>
              </a:rPr>
              <a:t>والان هيّا نفحص ماذا تعلمنا </a:t>
            </a:r>
            <a:r>
              <a:rPr lang="he-IL" sz="6000" b="1" dirty="0">
                <a:cs typeface="+mn-cs"/>
              </a:rPr>
              <a:t>...</a:t>
            </a:r>
            <a:endParaRPr lang="en-US" sz="6000" b="1" dirty="0">
              <a:cs typeface="+mn-cs"/>
            </a:endParaRPr>
          </a:p>
        </p:txBody>
      </p:sp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9DFE1E44-5EA8-4DAE-BAC7-7FE5065DC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0" y="2122944"/>
            <a:ext cx="7427343" cy="3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boy‬‏">
            <a:extLst>
              <a:ext uri="{FF2B5EF4-FFF2-40B4-BE49-F238E27FC236}">
                <a16:creationId xmlns:a16="http://schemas.microsoft.com/office/drawing/2014/main" id="{3F676108-66EA-4E40-B3C6-7F0FEB66B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91" r="89988">
                        <a14:backgroundMark x1="46966" y1="98119" x2="49636" y2="96481"/>
                        <a14:backgroundMark x1="59587" y1="97876" x2="57585" y2="98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0" r="30704"/>
          <a:stretch/>
        </p:blipFill>
        <p:spPr bwMode="auto">
          <a:xfrm>
            <a:off x="7629951" y="314879"/>
            <a:ext cx="2553419" cy="63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CF00975-24E3-4710-AAEA-568041E70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8" y="4212551"/>
            <a:ext cx="1685055" cy="168505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60BDC49-1EE2-484B-89B0-67CA2A9FE993}"/>
              </a:ext>
            </a:extLst>
          </p:cNvPr>
          <p:cNvSpPr/>
          <p:nvPr/>
        </p:nvSpPr>
        <p:spPr>
          <a:xfrm>
            <a:off x="643493" y="1724473"/>
            <a:ext cx="7441461" cy="2431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rgbClr val="0066CC"/>
                </a:solidFill>
              </a:rPr>
              <a:t>ما هو العضو ذو المساحة الاكبر </a:t>
            </a:r>
            <a:endParaRPr lang="en-US" sz="5400" b="1" dirty="0">
              <a:solidFill>
                <a:srgbClr val="0066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rgbClr val="0066CC"/>
                </a:solidFill>
              </a:rPr>
              <a:t>في جسم الانسان؟</a:t>
            </a:r>
            <a:endParaRPr lang="he-IL" sz="5400" b="1" dirty="0">
              <a:solidFill>
                <a:srgbClr val="0066CC"/>
              </a:solidFill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187A61C6-1C89-47AB-9FBC-7C523E7CF177}"/>
              </a:ext>
            </a:extLst>
          </p:cNvPr>
          <p:cNvGrpSpPr/>
          <p:nvPr/>
        </p:nvGrpSpPr>
        <p:grpSpPr>
          <a:xfrm>
            <a:off x="1974868" y="0"/>
            <a:ext cx="5174364" cy="6858000"/>
            <a:chOff x="3648148" y="0"/>
            <a:chExt cx="4895702" cy="6858000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6CB05A3E-7D44-4054-9862-721852150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6999" y="981149"/>
              <a:ext cx="6858000" cy="4895701"/>
            </a:xfrm>
            <a:prstGeom prst="rect">
              <a:avLst/>
            </a:prstGeom>
          </p:spPr>
        </p:pic>
        <p:sp>
          <p:nvSpPr>
            <p:cNvPr id="10" name="חץ: ימינה 9">
              <a:extLst>
                <a:ext uri="{FF2B5EF4-FFF2-40B4-BE49-F238E27FC236}">
                  <a16:creationId xmlns:a16="http://schemas.microsoft.com/office/drawing/2014/main" id="{05024496-5138-4BEA-8084-7487846B6ED8}"/>
                </a:ext>
              </a:extLst>
            </p:cNvPr>
            <p:cNvSpPr/>
            <p:nvPr/>
          </p:nvSpPr>
          <p:spPr>
            <a:xfrm>
              <a:off x="3665399" y="6055744"/>
              <a:ext cx="362310" cy="23291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חץ: ימינה 10">
              <a:extLst>
                <a:ext uri="{FF2B5EF4-FFF2-40B4-BE49-F238E27FC236}">
                  <a16:creationId xmlns:a16="http://schemas.microsoft.com/office/drawing/2014/main" id="{89E43728-94A6-4D79-B003-3AFC35DD976A}"/>
                </a:ext>
              </a:extLst>
            </p:cNvPr>
            <p:cNvSpPr/>
            <p:nvPr/>
          </p:nvSpPr>
          <p:spPr>
            <a:xfrm>
              <a:off x="8181540" y="523336"/>
              <a:ext cx="362310" cy="23291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C86CCA1E-C324-49D9-8D5F-BC43163B194F}"/>
                </a:ext>
              </a:extLst>
            </p:cNvPr>
            <p:cNvSpPr/>
            <p:nvPr/>
          </p:nvSpPr>
          <p:spPr>
            <a:xfrm>
              <a:off x="4459858" y="4653952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ا</a:t>
              </a:r>
              <a:endParaRPr lang="he-IL" b="1" dirty="0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E8096E9B-8A55-4D22-8D1D-5F678018A91A}"/>
                </a:ext>
              </a:extLst>
            </p:cNvPr>
            <p:cNvSpPr/>
            <p:nvPr/>
          </p:nvSpPr>
          <p:spPr>
            <a:xfrm>
              <a:off x="7847163" y="3503763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ج</a:t>
              </a:r>
              <a:endParaRPr lang="he-IL" b="1" dirty="0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BB43790B-08A1-4224-AFA6-FACCCCA487D3}"/>
                </a:ext>
              </a:extLst>
            </p:cNvPr>
            <p:cNvSpPr/>
            <p:nvPr/>
          </p:nvSpPr>
          <p:spPr>
            <a:xfrm>
              <a:off x="7464725" y="1611703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ل</a:t>
              </a:r>
              <a:endParaRPr lang="he-IL" b="1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B712C86E-3DB3-496E-8FFA-475AB1114141}"/>
                </a:ext>
              </a:extLst>
            </p:cNvPr>
            <p:cNvSpPr/>
            <p:nvPr/>
          </p:nvSpPr>
          <p:spPr>
            <a:xfrm>
              <a:off x="6167887" y="506084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د</a:t>
              </a:r>
              <a:endParaRPr lang="he-IL" b="1" dirty="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FCCF9D7B-B6D5-44C6-95DC-33CA1D436BB7}"/>
                </a:ext>
              </a:extLst>
            </p:cNvPr>
            <p:cNvSpPr/>
            <p:nvPr/>
          </p:nvSpPr>
          <p:spPr>
            <a:xfrm>
              <a:off x="4027710" y="3866072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س</a:t>
              </a:r>
              <a:endParaRPr lang="he-IL" b="1" dirty="0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241E92A-F305-4AB1-9285-90CB412DA226}"/>
                </a:ext>
              </a:extLst>
            </p:cNvPr>
            <p:cNvSpPr/>
            <p:nvPr/>
          </p:nvSpPr>
          <p:spPr>
            <a:xfrm>
              <a:off x="4918083" y="1672088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ذ</a:t>
              </a:r>
              <a:endParaRPr lang="he-IL" b="1" dirty="0"/>
            </a:p>
          </p:txBody>
        </p: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8CDCEC6A-0B3D-4AE7-8912-E33AF5FBC286}"/>
                </a:ext>
              </a:extLst>
            </p:cNvPr>
            <p:cNvSpPr/>
            <p:nvPr/>
          </p:nvSpPr>
          <p:spPr>
            <a:xfrm>
              <a:off x="6167887" y="2713008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ط</a:t>
              </a:r>
              <a:endParaRPr lang="he-IL" b="1" dirty="0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A606444D-F9B1-414F-88E9-FA22F501856B}"/>
                </a:ext>
              </a:extLst>
            </p:cNvPr>
            <p:cNvSpPr/>
            <p:nvPr/>
          </p:nvSpPr>
          <p:spPr>
            <a:xfrm>
              <a:off x="4918083" y="3503763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ح</a:t>
              </a:r>
              <a:endParaRPr lang="he-IL" b="1" dirty="0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5E3AB796-DE70-4571-A34A-20B1E8606E91}"/>
                </a:ext>
              </a:extLst>
            </p:cNvPr>
            <p:cNvSpPr/>
            <p:nvPr/>
          </p:nvSpPr>
          <p:spPr>
            <a:xfrm>
              <a:off x="4027710" y="900022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ت</a:t>
              </a:r>
              <a:endParaRPr lang="he-IL" b="1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678BFA9A-DB86-40C1-BE00-6090251F12C2}"/>
                </a:ext>
              </a:extLst>
            </p:cNvPr>
            <p:cNvSpPr/>
            <p:nvPr/>
          </p:nvSpPr>
          <p:spPr>
            <a:xfrm>
              <a:off x="7464725" y="4921370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ع</a:t>
              </a:r>
              <a:endParaRPr lang="he-IL" b="1" dirty="0"/>
            </a:p>
          </p:txBody>
        </p: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A1CB856A-DE7B-433D-A671-17364FDF2F91}"/>
                </a:ext>
              </a:extLst>
            </p:cNvPr>
            <p:cNvSpPr/>
            <p:nvPr/>
          </p:nvSpPr>
          <p:spPr>
            <a:xfrm>
              <a:off x="6718064" y="3834391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ل</a:t>
              </a:r>
              <a:endParaRPr lang="he-IL" b="1" dirty="0"/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B71A3D4D-2671-4442-BC3D-F79C025D6E79}"/>
                </a:ext>
              </a:extLst>
            </p:cNvPr>
            <p:cNvSpPr/>
            <p:nvPr/>
          </p:nvSpPr>
          <p:spPr>
            <a:xfrm>
              <a:off x="7010400" y="6021240"/>
              <a:ext cx="267418" cy="26741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b="1" dirty="0"/>
                <a:t>و</a:t>
              </a:r>
              <a:endParaRPr lang="he-IL" b="1" dirty="0"/>
            </a:p>
          </p:txBody>
        </p:sp>
      </p:grpSp>
      <p:sp>
        <p:nvSpPr>
          <p:cNvPr id="25" name="מלבן 24">
            <a:extLst>
              <a:ext uri="{FF2B5EF4-FFF2-40B4-BE49-F238E27FC236}">
                <a16:creationId xmlns:a16="http://schemas.microsoft.com/office/drawing/2014/main" id="{CA033BAB-C81C-4D6D-B9AC-1997D3300AEF}"/>
              </a:ext>
            </a:extLst>
          </p:cNvPr>
          <p:cNvSpPr/>
          <p:nvPr/>
        </p:nvSpPr>
        <p:spPr>
          <a:xfrm>
            <a:off x="394279" y="4296996"/>
            <a:ext cx="1362976" cy="6736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686351"/>
              </a:avLst>
            </a:prstTxWarp>
            <a:spAutoFit/>
          </a:bodyPr>
          <a:lstStyle/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عجل مساعدة </a:t>
            </a:r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B671AE-8C99-45D8-8AB4-3D5C110376E9}"/>
              </a:ext>
            </a:extLst>
          </p:cNvPr>
          <p:cNvSpPr txBox="1">
            <a:spLocks/>
          </p:cNvSpPr>
          <p:nvPr/>
        </p:nvSpPr>
        <p:spPr>
          <a:xfrm>
            <a:off x="2795636" y="1149067"/>
            <a:ext cx="9183810" cy="377762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600" dirty="0"/>
              <a:t>هل تعلمون </a:t>
            </a:r>
            <a:r>
              <a:rPr lang="he-IL" sz="3600" dirty="0"/>
              <a:t>?</a:t>
            </a:r>
          </a:p>
          <a:p>
            <a:pPr lvl="1"/>
            <a:r>
              <a:rPr lang="ar-SA" sz="3200" dirty="0"/>
              <a:t>الجلد هو أكبر</a:t>
            </a:r>
            <a:r>
              <a:rPr lang="ar-AE" sz="3200" dirty="0"/>
              <a:t>عضو</a:t>
            </a:r>
            <a:r>
              <a:rPr lang="ar-SA" sz="3200" dirty="0"/>
              <a:t>عند جسم الإنسان </a:t>
            </a:r>
            <a:r>
              <a:rPr lang="he-IL" sz="3200" dirty="0"/>
              <a:t>!</a:t>
            </a:r>
          </a:p>
          <a:p>
            <a:pPr lvl="1"/>
            <a:r>
              <a:rPr lang="ar-SA" sz="3200" dirty="0"/>
              <a:t>الجلد يكسو معظم مساحة الجسم ويشكل نسبة 15% من وزنه.</a:t>
            </a:r>
            <a:endParaRPr lang="he-IL" sz="3200" dirty="0"/>
          </a:p>
          <a:p>
            <a:pPr lvl="1"/>
            <a:r>
              <a:rPr lang="ar-SA" sz="3200" dirty="0"/>
              <a:t>الجلد مُركب من ثلاث طبقات أساسية </a:t>
            </a:r>
            <a:r>
              <a:rPr lang="he-IL" sz="3200" dirty="0"/>
              <a:t>:</a:t>
            </a:r>
          </a:p>
          <a:p>
            <a:pPr lvl="1"/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0ACFCD-B674-4A1C-AFC0-51892EA2CBBE}"/>
              </a:ext>
            </a:extLst>
          </p:cNvPr>
          <p:cNvSpPr txBox="1">
            <a:spLocks/>
          </p:cNvSpPr>
          <p:nvPr/>
        </p:nvSpPr>
        <p:spPr>
          <a:xfrm>
            <a:off x="5781026" y="259413"/>
            <a:ext cx="4127815" cy="128089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جلد الإنسان </a:t>
            </a:r>
            <a:endParaRPr lang="en-US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514915D-BFCB-4BC5-AEB1-FFED6A92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0" b="100000" l="0" r="100000">
                        <a14:foregroundMark x1="93019" y1="51362" x2="93506" y2="57357"/>
                        <a14:foregroundMark x1="59740" y1="88011" x2="74513" y2="86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6331" y="2679439"/>
            <a:ext cx="3289094" cy="39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3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4C8A-3AF5-4AF8-81B6-39ACFE49CE30}"/>
              </a:ext>
            </a:extLst>
          </p:cNvPr>
          <p:cNvSpPr txBox="1">
            <a:spLocks/>
          </p:cNvSpPr>
          <p:nvPr/>
        </p:nvSpPr>
        <p:spPr>
          <a:xfrm>
            <a:off x="5358869" y="214302"/>
            <a:ext cx="4127815" cy="128089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وظائف الجلد</a:t>
            </a:r>
            <a:endParaRPr lang="en-US" b="1" dirty="0">
              <a:cs typeface="+mn-cs"/>
            </a:endParaRPr>
          </a:p>
        </p:txBody>
      </p:sp>
      <p:grpSp>
        <p:nvGrpSpPr>
          <p:cNvPr id="9" name="איור חישה">
            <a:extLst>
              <a:ext uri="{FF2B5EF4-FFF2-40B4-BE49-F238E27FC236}">
                <a16:creationId xmlns:a16="http://schemas.microsoft.com/office/drawing/2014/main" id="{C3C23D2F-BD25-4FE8-8370-2CD579CCD126}"/>
              </a:ext>
            </a:extLst>
          </p:cNvPr>
          <p:cNvGrpSpPr/>
          <p:nvPr/>
        </p:nvGrpSpPr>
        <p:grpSpPr>
          <a:xfrm>
            <a:off x="1956937" y="1148951"/>
            <a:ext cx="2500771" cy="2084498"/>
            <a:chOff x="722691" y="1070933"/>
            <a:chExt cx="2500771" cy="2084498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D94EC75-EF7D-41BF-827E-F19D51B06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11" b="91584" l="10000" r="94800">
                          <a14:foregroundMark x1="43600" y1="76733" x2="36000" y2="84158"/>
                          <a14:foregroundMark x1="51200" y1="76238" x2="55200" y2="82178"/>
                        </a14:backgroundRemoval>
                      </a14:imgEffect>
                    </a14:imgLayer>
                  </a14:imgProps>
                </a:ext>
              </a:extLst>
            </a:blip>
            <a:srcRect b="5955"/>
            <a:stretch/>
          </p:blipFill>
          <p:spPr>
            <a:xfrm>
              <a:off x="722691" y="1255148"/>
              <a:ext cx="2500771" cy="1900283"/>
            </a:xfrm>
            <a:prstGeom prst="rect">
              <a:avLst/>
            </a:prstGeom>
          </p:spPr>
        </p:pic>
        <p:sp>
          <p:nvSpPr>
            <p:cNvPr id="11" name="מציין מיקום תוכן 2">
              <a:extLst>
                <a:ext uri="{FF2B5EF4-FFF2-40B4-BE49-F238E27FC236}">
                  <a16:creationId xmlns:a16="http://schemas.microsoft.com/office/drawing/2014/main" id="{19E37E4B-CF2B-429C-9B9A-20E1F48EDCC8}"/>
                </a:ext>
              </a:extLst>
            </p:cNvPr>
            <p:cNvSpPr txBox="1">
              <a:spLocks/>
            </p:cNvSpPr>
            <p:nvPr/>
          </p:nvSpPr>
          <p:spPr>
            <a:xfrm>
              <a:off x="1546312" y="1070933"/>
              <a:ext cx="1306239" cy="546746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2400" b="1" dirty="0"/>
                <a:t>مجسات اللمس  </a:t>
              </a:r>
              <a:endParaRPr lang="en-US" sz="2400" b="1" dirty="0"/>
            </a:p>
          </p:txBody>
        </p:sp>
      </p:grpSp>
      <p:pic>
        <p:nvPicPr>
          <p:cNvPr id="12" name="נורה חישה">
            <a:extLst>
              <a:ext uri="{FF2B5EF4-FFF2-40B4-BE49-F238E27FC236}">
                <a16:creationId xmlns:a16="http://schemas.microsoft.com/office/drawing/2014/main" id="{883788DB-8DA9-4C99-86F1-87D39186A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61" y="3158373"/>
            <a:ext cx="1613391" cy="2426943"/>
          </a:xfrm>
          <a:prstGeom prst="rect">
            <a:avLst/>
          </a:prstGeom>
        </p:spPr>
      </p:pic>
      <p:grpSp>
        <p:nvGrpSpPr>
          <p:cNvPr id="20" name="איור ויסות">
            <a:extLst>
              <a:ext uri="{FF2B5EF4-FFF2-40B4-BE49-F238E27FC236}">
                <a16:creationId xmlns:a16="http://schemas.microsoft.com/office/drawing/2014/main" id="{8897FD5C-0F47-4CDB-BCF2-92AA8D51B432}"/>
              </a:ext>
            </a:extLst>
          </p:cNvPr>
          <p:cNvGrpSpPr/>
          <p:nvPr/>
        </p:nvGrpSpPr>
        <p:grpSpPr>
          <a:xfrm>
            <a:off x="5304138" y="1142058"/>
            <a:ext cx="2766159" cy="2002769"/>
            <a:chOff x="3977361" y="1240670"/>
            <a:chExt cx="2766159" cy="2002769"/>
          </a:xfrm>
        </p:grpSpPr>
        <p:pic>
          <p:nvPicPr>
            <p:cNvPr id="21" name="Picture 2" descr="תוצאת תמונה עבור ‪children sweating clipart‬‏">
              <a:extLst>
                <a:ext uri="{FF2B5EF4-FFF2-40B4-BE49-F238E27FC236}">
                  <a16:creationId xmlns:a16="http://schemas.microsoft.com/office/drawing/2014/main" id="{46A0332D-A676-46B6-B6D0-7135AA13F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361" y="1633854"/>
              <a:ext cx="1973606" cy="160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מציין מיקום תוכן 2">
              <a:extLst>
                <a:ext uri="{FF2B5EF4-FFF2-40B4-BE49-F238E27FC236}">
                  <a16:creationId xmlns:a16="http://schemas.microsoft.com/office/drawing/2014/main" id="{65CDC9E0-FD04-4932-855C-AFE366B219B0}"/>
                </a:ext>
              </a:extLst>
            </p:cNvPr>
            <p:cNvSpPr txBox="1">
              <a:spLocks/>
            </p:cNvSpPr>
            <p:nvPr/>
          </p:nvSpPr>
          <p:spPr>
            <a:xfrm>
              <a:off x="4769915" y="1240670"/>
              <a:ext cx="1973605" cy="839188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b="1" dirty="0"/>
                <a:t>يساعد على الحفاظ على درجة حرارة ثابتة في الجسم </a:t>
              </a:r>
              <a:endParaRPr lang="en-US" b="1" dirty="0"/>
            </a:p>
          </p:txBody>
        </p:sp>
      </p:grpSp>
      <p:pic>
        <p:nvPicPr>
          <p:cNvPr id="23" name="נורה ויסות">
            <a:extLst>
              <a:ext uri="{FF2B5EF4-FFF2-40B4-BE49-F238E27FC236}">
                <a16:creationId xmlns:a16="http://schemas.microsoft.com/office/drawing/2014/main" id="{997A6CD0-C55A-4471-8962-E3FEEECB9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33" y="3158373"/>
            <a:ext cx="1613391" cy="2426943"/>
          </a:xfrm>
          <a:prstGeom prst="rect">
            <a:avLst/>
          </a:prstGeom>
        </p:spPr>
      </p:pic>
      <p:grpSp>
        <p:nvGrpSpPr>
          <p:cNvPr id="31" name="איור הגנה">
            <a:extLst>
              <a:ext uri="{FF2B5EF4-FFF2-40B4-BE49-F238E27FC236}">
                <a16:creationId xmlns:a16="http://schemas.microsoft.com/office/drawing/2014/main" id="{A2D2C072-5330-435D-9436-76DC4A4A9B0B}"/>
              </a:ext>
            </a:extLst>
          </p:cNvPr>
          <p:cNvGrpSpPr/>
          <p:nvPr/>
        </p:nvGrpSpPr>
        <p:grpSpPr>
          <a:xfrm>
            <a:off x="8722899" y="1036817"/>
            <a:ext cx="2289776" cy="2081759"/>
            <a:chOff x="7380764" y="960281"/>
            <a:chExt cx="2289776" cy="2081759"/>
          </a:xfrm>
        </p:grpSpPr>
        <p:sp>
          <p:nvSpPr>
            <p:cNvPr id="32" name="מציין מיקום תוכן 2">
              <a:extLst>
                <a:ext uri="{FF2B5EF4-FFF2-40B4-BE49-F238E27FC236}">
                  <a16:creationId xmlns:a16="http://schemas.microsoft.com/office/drawing/2014/main" id="{839B336C-8FE0-49F9-96BB-600953D23D33}"/>
                </a:ext>
              </a:extLst>
            </p:cNvPr>
            <p:cNvSpPr txBox="1">
              <a:spLocks/>
            </p:cNvSpPr>
            <p:nvPr/>
          </p:nvSpPr>
          <p:spPr>
            <a:xfrm>
              <a:off x="7380764" y="960281"/>
              <a:ext cx="2289776" cy="1024669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2400" b="1" dirty="0"/>
                <a:t>حماية ومنع دخول عوامل ضارة الى الجسم</a:t>
              </a:r>
              <a:endParaRPr lang="he-IL" sz="2400" dirty="0"/>
            </a:p>
          </p:txBody>
        </p:sp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955B701B-EF7E-4EA4-861E-462CE13FBB9D}"/>
                </a:ext>
              </a:extLst>
            </p:cNvPr>
            <p:cNvGrpSpPr/>
            <p:nvPr/>
          </p:nvGrpSpPr>
          <p:grpSpPr>
            <a:xfrm>
              <a:off x="8011739" y="1593804"/>
              <a:ext cx="1206582" cy="1448236"/>
              <a:chOff x="4734590" y="1588654"/>
              <a:chExt cx="1946326" cy="2160075"/>
            </a:xfrm>
          </p:grpSpPr>
          <p:pic>
            <p:nvPicPr>
              <p:cNvPr id="34" name="תמונה 33">
                <a:extLst>
                  <a:ext uri="{FF2B5EF4-FFF2-40B4-BE49-F238E27FC236}">
                    <a16:creationId xmlns:a16="http://schemas.microsoft.com/office/drawing/2014/main" id="{A7C6DB72-AF0B-472B-A169-9E84BE1E2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4590" y="1588654"/>
                <a:ext cx="1371402" cy="2160075"/>
              </a:xfrm>
              <a:prstGeom prst="rect">
                <a:avLst/>
              </a:prstGeom>
            </p:spPr>
          </p:pic>
          <p:pic>
            <p:nvPicPr>
              <p:cNvPr id="35" name="תמונה 34">
                <a:extLst>
                  <a:ext uri="{FF2B5EF4-FFF2-40B4-BE49-F238E27FC236}">
                    <a16:creationId xmlns:a16="http://schemas.microsoft.com/office/drawing/2014/main" id="{7A750B38-3B00-4795-9EEE-694FD7E37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0713" y="2668691"/>
                <a:ext cx="1020203" cy="448271"/>
              </a:xfrm>
              <a:prstGeom prst="rect">
                <a:avLst/>
              </a:prstGeom>
            </p:spPr>
          </p:pic>
        </p:grpSp>
      </p:grpSp>
      <p:pic>
        <p:nvPicPr>
          <p:cNvPr id="36" name="נורה הגנה">
            <a:extLst>
              <a:ext uri="{FF2B5EF4-FFF2-40B4-BE49-F238E27FC236}">
                <a16:creationId xmlns:a16="http://schemas.microsoft.com/office/drawing/2014/main" id="{9459A657-72AF-4207-9090-16328403D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705" y="3158373"/>
            <a:ext cx="1613391" cy="2426943"/>
          </a:xfrm>
          <a:prstGeom prst="rect">
            <a:avLst/>
          </a:prstGeom>
        </p:spPr>
      </p:pic>
      <p:sp>
        <p:nvSpPr>
          <p:cNvPr id="40" name="קשת מלאה 39"/>
          <p:cNvSpPr/>
          <p:nvPr/>
        </p:nvSpPr>
        <p:spPr>
          <a:xfrm>
            <a:off x="10000311" y="5100893"/>
            <a:ext cx="1204470" cy="764137"/>
          </a:xfrm>
          <a:prstGeom prst="blockArc">
            <a:avLst>
              <a:gd name="adj1" fmla="val 11037498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375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ציין מיקום תוכן 2">
            <a:extLst>
              <a:ext uri="{FF2B5EF4-FFF2-40B4-BE49-F238E27FC236}">
                <a16:creationId xmlns:a16="http://schemas.microsoft.com/office/drawing/2014/main" id="{DE1579B0-60E5-4ADA-B5F0-BF9961B39FD7}"/>
              </a:ext>
            </a:extLst>
          </p:cNvPr>
          <p:cNvSpPr txBox="1">
            <a:spLocks/>
          </p:cNvSpPr>
          <p:nvPr/>
        </p:nvSpPr>
        <p:spPr>
          <a:xfrm>
            <a:off x="3951778" y="1210464"/>
            <a:ext cx="7255278" cy="710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SA" sz="3200" dirty="0"/>
              <a:t>أسباب إصابات أنسجة الجلد هي : 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D1108546-0E17-4523-8E24-E986EB71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5" b="93103" l="0" r="100000"/>
                    </a14:imgEffect>
                  </a14:imgLayer>
                </a14:imgProps>
              </a:ext>
            </a:extLst>
          </a:blip>
          <a:srcRect t="26592" b="6243"/>
          <a:stretch/>
        </p:blipFill>
        <p:spPr>
          <a:xfrm>
            <a:off x="0" y="3414445"/>
            <a:ext cx="6538823" cy="2934598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1B9955E-F1C7-47E4-8247-214EA48D2ADD}"/>
              </a:ext>
            </a:extLst>
          </p:cNvPr>
          <p:cNvSpPr txBox="1">
            <a:spLocks/>
          </p:cNvSpPr>
          <p:nvPr/>
        </p:nvSpPr>
        <p:spPr>
          <a:xfrm>
            <a:off x="6022257" y="169479"/>
            <a:ext cx="4127815" cy="803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ما هي الحروق</a:t>
            </a:r>
            <a:r>
              <a:rPr lang="he-IL" b="1" dirty="0">
                <a:cs typeface="+mn-cs"/>
              </a:rPr>
              <a:t>?</a:t>
            </a:r>
            <a:endParaRPr lang="en-US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1D9EA46-2130-4081-9AE0-07802BF0D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07" y="1565935"/>
            <a:ext cx="8708118" cy="52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7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9B7DA93B-5644-4A74-AD2E-BA8CC18851AC}"/>
              </a:ext>
            </a:extLst>
          </p:cNvPr>
          <p:cNvSpPr txBox="1">
            <a:spLocks/>
          </p:cNvSpPr>
          <p:nvPr/>
        </p:nvSpPr>
        <p:spPr>
          <a:xfrm>
            <a:off x="2885187" y="1436286"/>
            <a:ext cx="7932750" cy="3866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sz="3200" dirty="0"/>
              <a:t>اين تحدث معظم حوادث الحروق؟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3200" dirty="0"/>
              <a:t>ما هو عمر غالبية الأطفال الذين تعرضوا لحادث حروق؟</a:t>
            </a:r>
            <a:endParaRPr lang="he-IL" sz="32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3200" dirty="0"/>
              <a:t>ما هو العامل الأكثر انتشار في حدوث الحروق؟</a:t>
            </a:r>
          </a:p>
        </p:txBody>
      </p:sp>
      <p:sp>
        <p:nvSpPr>
          <p:cNvPr id="3" name="תשובות">
            <a:extLst>
              <a:ext uri="{FF2B5EF4-FFF2-40B4-BE49-F238E27FC236}">
                <a16:creationId xmlns:a16="http://schemas.microsoft.com/office/drawing/2014/main" id="{8C82E011-C29B-49B7-A578-B27E5A7E7193}"/>
              </a:ext>
            </a:extLst>
          </p:cNvPr>
          <p:cNvSpPr txBox="1">
            <a:spLocks/>
          </p:cNvSpPr>
          <p:nvPr/>
        </p:nvSpPr>
        <p:spPr>
          <a:xfrm>
            <a:off x="3323075" y="2076883"/>
            <a:ext cx="7255278" cy="3866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SA" sz="2400" b="1" dirty="0">
                <a:solidFill>
                  <a:srgbClr val="FF0000"/>
                </a:solidFill>
              </a:rPr>
              <a:t>في المنزل </a:t>
            </a:r>
            <a:endParaRPr lang="he-IL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he-IL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rgbClr val="FF0000"/>
                </a:solidFill>
              </a:rPr>
              <a:t>0-4 </a:t>
            </a:r>
          </a:p>
          <a:p>
            <a:pPr marL="0" indent="0">
              <a:lnSpc>
                <a:spcPct val="100000"/>
              </a:lnSpc>
              <a:buNone/>
            </a:pPr>
            <a:endParaRPr lang="ar-SA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SA" sz="2400" b="1" dirty="0">
                <a:solidFill>
                  <a:srgbClr val="FF0000"/>
                </a:solidFill>
              </a:rPr>
              <a:t>سائل ساخن </a:t>
            </a:r>
          </a:p>
        </p:txBody>
      </p:sp>
      <p:pic>
        <p:nvPicPr>
          <p:cNvPr id="4" name="מטבח">
            <a:extLst>
              <a:ext uri="{FF2B5EF4-FFF2-40B4-BE49-F238E27FC236}">
                <a16:creationId xmlns:a16="http://schemas.microsoft.com/office/drawing/2014/main" id="{4B7F8DAA-4962-4FBD-AFD4-19337F325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5391" y="2769892"/>
            <a:ext cx="4598223" cy="4088108"/>
          </a:xfrm>
          <a:prstGeom prst="rect">
            <a:avLst/>
          </a:prstGeom>
        </p:spPr>
      </p:pic>
      <p:pic>
        <p:nvPicPr>
          <p:cNvPr id="5" name="גלגל">
            <a:extLst>
              <a:ext uri="{FF2B5EF4-FFF2-40B4-BE49-F238E27FC236}">
                <a16:creationId xmlns:a16="http://schemas.microsoft.com/office/drawing/2014/main" id="{70456A4B-843B-44B7-82F3-184F8028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02" y="5029201"/>
            <a:ext cx="1828799" cy="1828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6E817C-1970-4FC2-9541-FAE1C982A757}"/>
              </a:ext>
            </a:extLst>
          </p:cNvPr>
          <p:cNvSpPr txBox="1">
            <a:spLocks/>
          </p:cNvSpPr>
          <p:nvPr/>
        </p:nvSpPr>
        <p:spPr>
          <a:xfrm>
            <a:off x="4614798" y="339808"/>
            <a:ext cx="4127815" cy="803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بعض المعطيات </a:t>
            </a:r>
            <a:endParaRPr lang="en-US" b="1" dirty="0">
              <a:cs typeface="+mn-cs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67D3EC-CFDF-47DE-AE97-A8854CB8D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212"/>
            <a:ext cx="4960511" cy="2239707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146676AD-8D32-4379-B251-E1DFF8195691}"/>
              </a:ext>
            </a:extLst>
          </p:cNvPr>
          <p:cNvSpPr/>
          <p:nvPr/>
        </p:nvSpPr>
        <p:spPr>
          <a:xfrm>
            <a:off x="4733024" y="5066902"/>
            <a:ext cx="1362976" cy="6736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686351"/>
              </a:avLst>
            </a:prstTxWarp>
            <a:spAutoFit/>
          </a:bodyPr>
          <a:lstStyle/>
          <a:p>
            <a:pPr algn="ctr"/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عجل مساعدة </a:t>
            </a:r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1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842E-4D4E-460A-BF71-5A86D542E2DF}"/>
              </a:ext>
            </a:extLst>
          </p:cNvPr>
          <p:cNvSpPr txBox="1">
            <a:spLocks/>
          </p:cNvSpPr>
          <p:nvPr/>
        </p:nvSpPr>
        <p:spPr>
          <a:xfrm>
            <a:off x="2344783" y="140926"/>
            <a:ext cx="7362465" cy="803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هيا نقوم بمنع حادث الحرق القادم</a:t>
            </a:r>
            <a:endParaRPr lang="en-US" b="1" dirty="0">
              <a:cs typeface="+mn-cs"/>
            </a:endParaRPr>
          </a:p>
        </p:txBody>
      </p:sp>
      <p:pic>
        <p:nvPicPr>
          <p:cNvPr id="3" name="מניעת כוויה">
            <a:hlinkClick r:id="" action="ppaction://media"/>
            <a:extLst>
              <a:ext uri="{FF2B5EF4-FFF2-40B4-BE49-F238E27FC236}">
                <a16:creationId xmlns:a16="http://schemas.microsoft.com/office/drawing/2014/main" id="{A2278F6C-C5D0-48B1-A313-26EA0F519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1553" y="1040612"/>
            <a:ext cx="8268926" cy="4651271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949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AA7F9855-8D56-472F-B8D5-B2C2C8BA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776" y="1110688"/>
            <a:ext cx="8652728" cy="4580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C311D0-FC2F-4915-9BB2-B376EB462A73}"/>
              </a:ext>
            </a:extLst>
          </p:cNvPr>
          <p:cNvSpPr txBox="1">
            <a:spLocks/>
          </p:cNvSpPr>
          <p:nvPr/>
        </p:nvSpPr>
        <p:spPr>
          <a:xfrm>
            <a:off x="2874222" y="194713"/>
            <a:ext cx="7362465" cy="803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انحرقنا ؟ ماذا نفعل؟</a:t>
            </a: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03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BECC58-CC72-4EAB-BC24-9924A99740A0}"/>
              </a:ext>
            </a:extLst>
          </p:cNvPr>
          <p:cNvSpPr txBox="1">
            <a:spLocks/>
          </p:cNvSpPr>
          <p:nvPr/>
        </p:nvSpPr>
        <p:spPr>
          <a:xfrm>
            <a:off x="2414767" y="349258"/>
            <a:ext cx="7362465" cy="80350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ماذا علينا ان نفعل </a:t>
            </a:r>
            <a:endParaRPr lang="en-US" b="1" dirty="0">
              <a:cs typeface="+mn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DBE1F0A-E452-4D30-BB5F-D5B85389F7CC}"/>
              </a:ext>
            </a:extLst>
          </p:cNvPr>
          <p:cNvSpPr txBox="1"/>
          <p:nvPr/>
        </p:nvSpPr>
        <p:spPr>
          <a:xfrm>
            <a:off x="3446529" y="944719"/>
            <a:ext cx="5819222" cy="40780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5900" b="1" dirty="0">
                <a:ln w="19050">
                  <a:solidFill>
                    <a:schemeClr val="tx1"/>
                  </a:solidFill>
                </a:ln>
                <a:solidFill>
                  <a:srgbClr val="729D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مجف</a:t>
            </a:r>
            <a:endParaRPr lang="he-IL" sz="21600" b="1" dirty="0">
              <a:ln w="19050">
                <a:solidFill>
                  <a:schemeClr val="tx1"/>
                </a:solidFill>
              </a:ln>
              <a:solidFill>
                <a:srgbClr val="729D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B0D8A55-92F3-41EC-A853-7A3BDBFE64B3}"/>
              </a:ext>
            </a:extLst>
          </p:cNvPr>
          <p:cNvSpPr txBox="1"/>
          <p:nvPr/>
        </p:nvSpPr>
        <p:spPr>
          <a:xfrm>
            <a:off x="8623283" y="4233861"/>
            <a:ext cx="160653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 b="1" dirty="0">
                <a:ln w="19050">
                  <a:solidFill>
                    <a:schemeClr val="tx1"/>
                  </a:solidFill>
                </a:ln>
                <a:solidFill>
                  <a:srgbClr val="99C63D"/>
                </a:solidFill>
              </a:rPr>
              <a:t>مياه </a:t>
            </a:r>
            <a:endParaRPr lang="he-IL" sz="2800" b="1" dirty="0">
              <a:ln w="19050">
                <a:solidFill>
                  <a:schemeClr val="tx1"/>
                </a:solidFill>
              </a:ln>
              <a:solidFill>
                <a:srgbClr val="99C63D"/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211D1FA-E76A-42DC-B092-72921434595F}"/>
              </a:ext>
            </a:extLst>
          </p:cNvPr>
          <p:cNvSpPr txBox="1"/>
          <p:nvPr/>
        </p:nvSpPr>
        <p:spPr>
          <a:xfrm>
            <a:off x="5865326" y="4233861"/>
            <a:ext cx="19175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 b="1" dirty="0">
                <a:ln w="19050">
                  <a:solidFill>
                    <a:schemeClr val="tx1"/>
                  </a:solidFill>
                </a:ln>
                <a:solidFill>
                  <a:srgbClr val="99C63D"/>
                </a:solidFill>
              </a:rPr>
              <a:t>جارية</a:t>
            </a:r>
            <a:endParaRPr lang="he-IL" sz="2800" b="1" dirty="0">
              <a:ln w="19050">
                <a:solidFill>
                  <a:schemeClr val="tx1"/>
                </a:solidFill>
              </a:ln>
              <a:solidFill>
                <a:srgbClr val="99C63D"/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DBD3237-A658-4453-897E-5EB7636AE6FF}"/>
              </a:ext>
            </a:extLst>
          </p:cNvPr>
          <p:cNvSpPr txBox="1"/>
          <p:nvPr/>
        </p:nvSpPr>
        <p:spPr>
          <a:xfrm>
            <a:off x="2504474" y="4233861"/>
            <a:ext cx="190468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 b="1" dirty="0">
                <a:ln w="19050">
                  <a:solidFill>
                    <a:schemeClr val="tx1"/>
                  </a:solidFill>
                </a:ln>
                <a:solidFill>
                  <a:srgbClr val="99C63D"/>
                </a:solidFill>
              </a:rPr>
              <a:t>فاترة </a:t>
            </a:r>
            <a:endParaRPr lang="he-IL" sz="2800" b="1" dirty="0">
              <a:ln w="19050">
                <a:solidFill>
                  <a:schemeClr val="tx1"/>
                </a:solidFill>
              </a:ln>
              <a:solidFill>
                <a:srgbClr val="99C63D"/>
              </a:solidFill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29DFA48-3116-4CAA-BA68-8368796A3914}"/>
              </a:ext>
            </a:extLst>
          </p:cNvPr>
          <p:cNvGrpSpPr/>
          <p:nvPr/>
        </p:nvGrpSpPr>
        <p:grpSpPr>
          <a:xfrm>
            <a:off x="0" y="2054528"/>
            <a:ext cx="2675732" cy="3379662"/>
            <a:chOff x="0" y="2054528"/>
            <a:chExt cx="2675732" cy="3379662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E20D4FD9-FE08-4917-8D82-248C9568F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43" b="61815"/>
            <a:stretch/>
          </p:blipFill>
          <p:spPr>
            <a:xfrm>
              <a:off x="0" y="2054528"/>
              <a:ext cx="2675732" cy="2327692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9B19A5E0-C312-4C72-A0FB-204D9FAF3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t="29213" r="58575" b="61589"/>
            <a:stretch/>
          </p:blipFill>
          <p:spPr>
            <a:xfrm>
              <a:off x="1353670" y="4873473"/>
              <a:ext cx="708211" cy="560717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FAFF66FE-0BD0-466D-9998-3E877A12C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0" t="29213" r="59916" b="61589"/>
            <a:stretch/>
          </p:blipFill>
          <p:spPr>
            <a:xfrm>
              <a:off x="1353669" y="4347488"/>
              <a:ext cx="639323" cy="560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54186"/>
      </p:ext>
    </p:extLst>
  </p:cSld>
  <p:clrMapOvr>
    <a:masterClrMapping/>
  </p:clrMapOvr>
</p:sld>
</file>

<file path=ppt/theme/theme1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מסך רחב</PresentationFormat>
  <Paragraphs>46</Paragraphs>
  <Slides>10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9_ערכת נושא Office</vt:lpstr>
      <vt:lpstr>7_ערכת נושא Office</vt:lpstr>
      <vt:lpstr>6_ערכת נושא Office</vt:lpstr>
      <vt:lpstr>4_ערכת נושא Office</vt:lpstr>
      <vt:lpstr>10_ערכת נושא Office</vt:lpstr>
      <vt:lpstr>8_ערכת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UZAER</dc:creator>
  <cp:lastModifiedBy>Alahd</cp:lastModifiedBy>
  <cp:revision>2</cp:revision>
  <dcterms:modified xsi:type="dcterms:W3CDTF">2023-02-05T07:37:22Z</dcterms:modified>
</cp:coreProperties>
</file>