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23"/>
  </p:notesMasterIdLst>
  <p:handoutMasterIdLst>
    <p:handoutMasterId r:id="rId24"/>
  </p:handoutMasterIdLst>
  <p:sldIdLst>
    <p:sldId id="268" r:id="rId5"/>
    <p:sldId id="269" r:id="rId6"/>
    <p:sldId id="303" r:id="rId7"/>
    <p:sldId id="312" r:id="rId8"/>
    <p:sldId id="270" r:id="rId9"/>
    <p:sldId id="308" r:id="rId10"/>
    <p:sldId id="304" r:id="rId11"/>
    <p:sldId id="305" r:id="rId12"/>
    <p:sldId id="311" r:id="rId13"/>
    <p:sldId id="313" r:id="rId14"/>
    <p:sldId id="287" r:id="rId15"/>
    <p:sldId id="309" r:id="rId16"/>
    <p:sldId id="310" r:id="rId17"/>
    <p:sldId id="314" r:id="rId18"/>
    <p:sldId id="315" r:id="rId19"/>
    <p:sldId id="316" r:id="rId20"/>
    <p:sldId id="262" r:id="rId21"/>
    <p:sldId id="317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4285E3"/>
    <a:srgbClr val="99FF33"/>
    <a:srgbClr val="EBEBEB"/>
    <a:srgbClr val="FFFFFF"/>
    <a:srgbClr val="F2F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353" autoAdjust="0"/>
  </p:normalViewPr>
  <p:slideViewPr>
    <p:cSldViewPr snapToGrid="0" snapToObjects="1" showGuides="1">
      <p:cViewPr varScale="1">
        <p:scale>
          <a:sx n="72" d="100"/>
          <a:sy n="72" d="100"/>
        </p:scale>
        <p:origin x="780" y="66"/>
      </p:cViewPr>
      <p:guideLst>
        <p:guide orient="horz" pos="2024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2A7819-B167-4548-9FD2-292AAF246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44CAD-9147-D044-B813-C03FB204C7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57239-929A-A240-95FC-13CD617036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727-C353-3641-869E-BBC8EBCE32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1122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0428-3D81-B14A-B943-4C2208D448E3}" type="datetimeFigureOut">
              <a:rPr lang="x-none" smtClean="0"/>
              <a:t>ה'/אדר/תשפ"א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965BA-DA3B-EB42-8F73-FDBE27A0A65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69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b="1" baseline="0" dirty="0"/>
              <a:t>مدّة الشريحة: دقيقتان</a:t>
            </a:r>
            <a:endParaRPr lang="ar-SA" sz="1200" b="1" dirty="0"/>
          </a:p>
          <a:p>
            <a:pPr marL="158750" indent="0" algn="r" rtl="1">
              <a:buNone/>
            </a:pPr>
            <a:endParaRPr lang="ar-SA" sz="1200" dirty="0">
              <a:solidFill>
                <a:schemeClr val="tx1"/>
              </a:solidFill>
            </a:endParaRPr>
          </a:p>
          <a:p>
            <a:pPr marL="158750" indent="0" algn="r" rtl="1">
              <a:buNone/>
            </a:pPr>
            <a:r>
              <a:rPr lang="ar-SA" sz="1200" dirty="0">
                <a:solidFill>
                  <a:schemeClr val="tx1"/>
                </a:solidFill>
              </a:rPr>
              <a:t>عرّفوا بأنفسكم وأعرضوا سير الدرس:</a:t>
            </a:r>
          </a:p>
          <a:p>
            <a:pPr marL="158750" indent="0" algn="r" rtl="1">
              <a:buNone/>
            </a:pPr>
            <a:endParaRPr lang="ar-SA" sz="1200" dirty="0">
              <a:solidFill>
                <a:schemeClr val="tx1"/>
              </a:solidFill>
            </a:endParaRPr>
          </a:p>
          <a:p>
            <a:pPr marL="158750" indent="0" algn="r" rtl="1" fontAlgn="base">
              <a:buNone/>
            </a:pPr>
            <a:r>
              <a:rPr lang="ar-SA" sz="1200" dirty="0">
                <a:solidFill>
                  <a:schemeClr val="tx1"/>
                </a:solidFill>
              </a:rPr>
              <a:t>أنتم مدعوّون للتوجّه</a:t>
            </a:r>
            <a:r>
              <a:rPr lang="ar-SA" sz="1200" baseline="0" dirty="0">
                <a:solidFill>
                  <a:schemeClr val="tx1"/>
                </a:solidFill>
              </a:rPr>
              <a:t> إلى التلاميذ بصورة شخصيّة: </a:t>
            </a:r>
            <a:br>
              <a:rPr lang="ar-SA" sz="1200" dirty="0"/>
            </a:br>
            <a:endParaRPr lang="ar-SA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158750" indent="0" algn="r" rtl="1" fontAlgn="base">
              <a:buNone/>
            </a:pPr>
            <a:r>
              <a:rPr lang="ar-SA" sz="1200" dirty="0">
                <a:solidFill>
                  <a:schemeClr val="accent1">
                    <a:lumMod val="75000"/>
                  </a:schemeClr>
                </a:solidFill>
              </a:rPr>
              <a:t>مثال</a:t>
            </a:r>
            <a:r>
              <a:rPr lang="ar-SA" sz="1200" baseline="0" dirty="0">
                <a:solidFill>
                  <a:schemeClr val="accent1">
                    <a:lumMod val="75000"/>
                  </a:schemeClr>
                </a:solidFill>
              </a:rPr>
              <a:t> على نصّ شفويّ: مرحبًا، اسمي ـــــــــــــــ. أنا أعلّم ـــــــــ من ــــــــــــــ. كيف حالكم؟ يسرّني انضمامكم إليّ... </a:t>
            </a:r>
            <a:endParaRPr lang="ar-SA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158750" indent="0" algn="r" rtl="1" fontAlgn="base">
              <a:buNone/>
            </a:pPr>
            <a:endParaRPr lang="ar-SA" sz="1200" dirty="0">
              <a:solidFill>
                <a:schemeClr val="tx1"/>
              </a:solidFill>
            </a:endParaRPr>
          </a:p>
          <a:p>
            <a:pPr marL="158750" indent="0" algn="r" rtl="1" fontAlgn="base">
              <a:buNone/>
            </a:pPr>
            <a:r>
              <a:rPr lang="ar-SA" sz="1200" dirty="0">
                <a:solidFill>
                  <a:schemeClr val="tx1"/>
                </a:solidFill>
              </a:rPr>
              <a:t>موضوع الدرس</a:t>
            </a:r>
            <a:r>
              <a:rPr lang="ar-SA" sz="1200" baseline="0" dirty="0">
                <a:solidFill>
                  <a:schemeClr val="tx1"/>
                </a:solidFill>
              </a:rPr>
              <a:t> وهدفه: </a:t>
            </a:r>
            <a:br>
              <a:rPr lang="ar-SA" sz="1200" dirty="0">
                <a:solidFill>
                  <a:schemeClr val="tx1"/>
                </a:solidFill>
              </a:rPr>
            </a:br>
            <a:endParaRPr lang="ar-SA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dirty="0">
                <a:solidFill>
                  <a:schemeClr val="accent1">
                    <a:lumMod val="75000"/>
                  </a:schemeClr>
                </a:solidFill>
              </a:rPr>
              <a:t>مثال</a:t>
            </a:r>
            <a:r>
              <a:rPr lang="ar-SA" sz="1200" baseline="0" dirty="0">
                <a:solidFill>
                  <a:schemeClr val="accent1">
                    <a:lumMod val="75000"/>
                  </a:schemeClr>
                </a:solidFill>
              </a:rPr>
              <a:t> على نصّ شفويّ: سنتعلّم في هذا الدرس عن ــــــــــــــــــــ. انضمّوا إليّ وستستمتعون. هل أنتم مستعدّون؟ فلنبدأ" </a:t>
            </a:r>
            <a:endParaRPr lang="ar-SA" sz="1200" b="1" dirty="0"/>
          </a:p>
          <a:p>
            <a:pPr marL="133350" lvl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نبدأ بـ …. 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(مرحلة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افتتاحيّة الدرس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)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ننتقل</a:t>
            </a:r>
            <a:r>
              <a:rPr lang="ar-SA" sz="1200" b="1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إلى الاكتشاف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(مرحلة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التعلّم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/ إكساب -  اكنبوا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هنا سؤالًا مثيرًا للفضول، يجيب عن هدف الدرس)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نتدرّب على … 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(مرحلة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التدرّب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/ التجريب)</a:t>
            </a: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نُجمل  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(مرحلة إجمال الدرس)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sz="1200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4334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مدّة الشريحة: حتّى دقيقتين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ستخلق هذه المرحلة ربط  معرفيًّا وذا صلة بين الموضوع الذي تتمّ دراسته والمعرفة السابقة لدى التلاميذ.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في الصفوف الدنيا، ننصح بأن يكون الربط بسيطًا وعامًّا. إذا كان</a:t>
            </a:r>
            <a:r>
              <a:rPr lang="ar-SA" b="0" baseline="0" dirty="0"/>
              <a:t> التلاميذ قد تعلّموا من قبل دروسًا في الموضوع، </a:t>
            </a:r>
            <a:r>
              <a:rPr lang="ar-SA" b="0" dirty="0"/>
              <a:t> يحبّذ الربط بالمعرفة التي اكتسبها</a:t>
            </a:r>
            <a:r>
              <a:rPr lang="ar-SA" b="0" baseline="0" dirty="0"/>
              <a:t> التلاميذ </a:t>
            </a:r>
            <a:r>
              <a:rPr lang="ar-SA" b="0" dirty="0"/>
              <a:t>في الدرس السابق.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مثال على النصّ الشفويّ: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"هل حدث</a:t>
            </a:r>
            <a:r>
              <a:rPr lang="ar-SA" b="0" baseline="0" dirty="0"/>
              <a:t> أن واجهتم وضعًا فيه....</a:t>
            </a:r>
            <a:r>
              <a:rPr lang="ar-SA" b="0" dirty="0"/>
              <a:t> / في الدروس السابقة تعلمنا عن ... واليوم سنستمرّ في ... /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ربما تكونون</a:t>
            </a:r>
            <a:r>
              <a:rPr lang="ar-SA" b="0" baseline="0" dirty="0"/>
              <a:t> قد تناولتم هذا الموضوع في</a:t>
            </a:r>
            <a:r>
              <a:rPr lang="ar-SA" b="0" dirty="0"/>
              <a:t> المدرسة، وحتى إذا لم يكن كذلك، فهذه فرصة للتعرّف/ التعمّق ..."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5185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مدّة الشريحة: حتّى دقيقتين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ستخلق هذه المرحلة ربط  معرفيًّا وذا صلة بين الموضوع الذي تتمّ دراسته والمعرفة السابقة لدى التلاميذ.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في الصفوف الدنيا، ننصح بأن يكون الربط بسيطًا وعامًّا. إذا كان</a:t>
            </a:r>
            <a:r>
              <a:rPr lang="ar-SA" b="0" baseline="0" dirty="0"/>
              <a:t> التلاميذ قد تعلّموا من قبل دروسًا في الموضوع، </a:t>
            </a:r>
            <a:r>
              <a:rPr lang="ar-SA" b="0" dirty="0"/>
              <a:t> يحبّذ الربط بالمعرفة التي اكتسبها</a:t>
            </a:r>
            <a:r>
              <a:rPr lang="ar-SA" b="0" baseline="0" dirty="0"/>
              <a:t> التلاميذ </a:t>
            </a:r>
            <a:r>
              <a:rPr lang="ar-SA" b="0" dirty="0"/>
              <a:t>في الدرس السابق.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مثال على النصّ الشفويّ: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"هل حدث</a:t>
            </a:r>
            <a:r>
              <a:rPr lang="ar-SA" b="0" baseline="0" dirty="0"/>
              <a:t> أن واجهتم وضعًا فيه....</a:t>
            </a:r>
            <a:r>
              <a:rPr lang="ar-SA" b="0" dirty="0"/>
              <a:t> / في الدروس السابقة تعلمنا عن ... واليوم سنستمرّ في ... /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ربما تكونون</a:t>
            </a:r>
            <a:r>
              <a:rPr lang="ar-SA" b="0" baseline="0" dirty="0"/>
              <a:t> قد تناولتم هذا الموضوع في</a:t>
            </a:r>
            <a:r>
              <a:rPr lang="ar-SA" b="0" dirty="0"/>
              <a:t> المدرسة، وحتى إذا لم يكن كذلك، فهذه فرصة للتعرّف/ التعمّق ..."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8111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مدّة الشريحة: حتّى دقيقتين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ستخلق هذه المرحلة ربط  معرفيًّا وذا صلة بين الموضوع الذي تتمّ دراسته والمعرفة السابقة لدى التلاميذ.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في الصفوف الدنيا، ننصح بأن يكون الربط بسيطًا وعامًّا. إذا كان</a:t>
            </a:r>
            <a:r>
              <a:rPr lang="ar-SA" b="0" baseline="0" dirty="0"/>
              <a:t> التلاميذ قد تعلّموا من قبل دروسًا في الموضوع، </a:t>
            </a:r>
            <a:r>
              <a:rPr lang="ar-SA" b="0" dirty="0"/>
              <a:t> يحبّذ الربط بالمعرفة التي اكتسبها</a:t>
            </a:r>
            <a:r>
              <a:rPr lang="ar-SA" b="0" baseline="0" dirty="0"/>
              <a:t> التلاميذ </a:t>
            </a:r>
            <a:r>
              <a:rPr lang="ar-SA" b="0" dirty="0"/>
              <a:t>في الدرس السابق.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مثال على النصّ الشفويّ: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"هل حدث</a:t>
            </a:r>
            <a:r>
              <a:rPr lang="ar-SA" b="0" baseline="0" dirty="0"/>
              <a:t> أن واجهتم وضعًا فيه....</a:t>
            </a:r>
            <a:r>
              <a:rPr lang="ar-SA" b="0" dirty="0"/>
              <a:t> / في الدروس السابقة تعلمنا عن ... واليوم سنستمرّ في ... /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ربما تكونون</a:t>
            </a:r>
            <a:r>
              <a:rPr lang="ar-SA" b="0" baseline="0" dirty="0"/>
              <a:t> قد تناولتم هذا الموضوع في</a:t>
            </a:r>
            <a:r>
              <a:rPr lang="ar-SA" b="0" dirty="0"/>
              <a:t> المدرسة، وحتى إذا لم يكن كذلك، فهذه فرصة للتعرّف/ التعمّق ..."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5404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مدّة الشريحة: حتّى دقيقتين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ستخلق هذه المرحلة ربط  معرفيًّا وذا صلة بين الموضوع الذي تتمّ دراسته والمعرفة السابقة لدى التلاميذ.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في الصفوف الدنيا، ننصح بأن يكون الربط بسيطًا وعامًّا. إذا كان</a:t>
            </a:r>
            <a:r>
              <a:rPr lang="ar-SA" b="0" baseline="0" dirty="0"/>
              <a:t> التلاميذ قد تعلّموا من قبل دروسًا في الموضوع، </a:t>
            </a:r>
            <a:r>
              <a:rPr lang="ar-SA" b="0" dirty="0"/>
              <a:t> يحبّذ الربط بالمعرفة التي اكتسبها</a:t>
            </a:r>
            <a:r>
              <a:rPr lang="ar-SA" b="0" baseline="0" dirty="0"/>
              <a:t> التلاميذ </a:t>
            </a:r>
            <a:r>
              <a:rPr lang="ar-SA" b="0" dirty="0"/>
              <a:t>في الدرس السابق.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مثال على النصّ الشفويّ: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"هل حدث</a:t>
            </a:r>
            <a:r>
              <a:rPr lang="ar-SA" b="0" baseline="0" dirty="0"/>
              <a:t> أن واجهتم وضعًا فيه....</a:t>
            </a:r>
            <a:r>
              <a:rPr lang="ar-SA" b="0" dirty="0"/>
              <a:t> / في الدروس السابقة تعلمنا عن ... واليوم سنستمرّ في ... /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ربما تكونون</a:t>
            </a:r>
            <a:r>
              <a:rPr lang="ar-SA" b="0" baseline="0" dirty="0"/>
              <a:t> قد تناولتم هذا الموضوع في</a:t>
            </a:r>
            <a:r>
              <a:rPr lang="ar-SA" b="0" dirty="0"/>
              <a:t> المدرسة، وحتى إذا لم يكن كذلك، فهذه فرصة للتعرّف/ التعمّق ..."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962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dirty="0"/>
              <a:t>حذف</a:t>
            </a:r>
            <a:r>
              <a:rPr lang="ar-SA" baseline="0" dirty="0"/>
              <a:t> هذه الشريحة إذا لم تكن ضروريّة:</a:t>
            </a:r>
            <a:endParaRPr lang="he-IL" baseline="0" dirty="0"/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sz="1200" b="1" dirty="0"/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sz="1200" b="1" dirty="0"/>
              <a:t>مدّة الشريحة: دقيقة</a:t>
            </a:r>
            <a:endParaRPr lang="he-IL" sz="1200" b="1" dirty="0"/>
          </a:p>
          <a:p>
            <a:pPr marL="158750" indent="0" algn="r" rtl="1">
              <a:buNone/>
            </a:pPr>
            <a:endParaRPr lang="he-IL" sz="1200" dirty="0"/>
          </a:p>
          <a:p>
            <a:pPr marL="158750" indent="0" algn="r" rtl="1">
              <a:buNone/>
            </a:pPr>
            <a:r>
              <a:rPr lang="ar-SA" sz="1200" dirty="0"/>
              <a:t>تأكّدوا</a:t>
            </a:r>
            <a:r>
              <a:rPr lang="ar-SA" sz="1200" baseline="0" dirty="0"/>
              <a:t> في هذه الشريحة أنّ الجميع تزوّدوا بالأدوات المساعدة المطلوبة (ننصح بأن تكون هذه الأدوات المساعدة موجودة معكم لتعرضوها كمثال)</a:t>
            </a:r>
            <a:r>
              <a:rPr lang="ar-SA" sz="1200" dirty="0"/>
              <a:t> </a:t>
            </a:r>
            <a:endParaRPr lang="he-IL" sz="1200" dirty="0"/>
          </a:p>
          <a:p>
            <a:pPr marL="158750" indent="0" algn="r" rtl="1">
              <a:buNone/>
            </a:pPr>
            <a:r>
              <a:rPr lang="ar-SA" sz="1200" dirty="0">
                <a:solidFill>
                  <a:srgbClr val="FF0000"/>
                </a:solidFill>
              </a:rPr>
              <a:t>احذفوا ما هو زائد أو أضيفوا حسب الحاجة (احرصوا على حقوق النشر والملكيّة الفكريّة). </a:t>
            </a:r>
            <a:endParaRPr lang="he-IL" sz="1200" dirty="0">
              <a:solidFill>
                <a:srgbClr val="FF0000"/>
              </a:solidFill>
            </a:endParaRPr>
          </a:p>
          <a:p>
            <a:pPr marL="158750" indent="0" algn="r" rtl="1">
              <a:buNone/>
            </a:pPr>
            <a:endParaRPr lang="he-IL" sz="1200" dirty="0">
              <a:solidFill>
                <a:srgbClr val="FF0000"/>
              </a:solidFill>
            </a:endParaRPr>
          </a:p>
          <a:p>
            <a:pPr marL="158750" indent="0" algn="r" rtl="1">
              <a:buNone/>
            </a:pPr>
            <a:r>
              <a:rPr lang="ar-SA" sz="12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هذا هو الوقت المناسب</a:t>
            </a:r>
            <a:r>
              <a:rPr lang="ar-SA" sz="12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لعرض قواعد السلوك خلال الحصّة: اطلبوا من التلاميذ إغلاق نوافذ تطبيقات أخرى في الحاسوب، إبعاد الأمر المشتّتة للانتباه، الجلوس في غرفة هادئة، التزوّد بالماء، وبالأساس التركيز في الدرس. </a:t>
            </a:r>
            <a:endParaRPr lang="he-IL" dirty="0"/>
          </a:p>
          <a:p>
            <a:pPr marL="158750" indent="0" algn="r" rtl="1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300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chemeClr val="dk1"/>
                </a:solidFill>
              </a:rPr>
              <a:t>مدّة الشريحة</a:t>
            </a:r>
            <a:r>
              <a:rPr lang="he-IL" b="1" dirty="0">
                <a:solidFill>
                  <a:schemeClr val="dk1"/>
                </a:solidFill>
              </a:rPr>
              <a:t>: 5 </a:t>
            </a:r>
            <a:r>
              <a:rPr lang="ar-SA" b="1" dirty="0">
                <a:solidFill>
                  <a:schemeClr val="dk1"/>
                </a:solidFill>
              </a:rPr>
              <a:t>دقائق</a:t>
            </a:r>
            <a:endParaRPr lang="he-IL" b="1" dirty="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</a:rPr>
              <a:t>إذا كانت حصّتكم من الساعة 12:00 فصاعدًا، أو أنكم ترون أنّه من المناسب إضافة نشاط للاسترخاء (غير مرتبط بالمادّة قيد الدراسة)، يمكنكم إضافته الآن. إذا لم ترغبوا في ذلك، احذفوا الشريحة. يمكنكم الاستعانة بمطوّر التعلم للتفكير في النشاط.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dirty="0">
              <a:solidFill>
                <a:srgbClr val="FF0000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</a:rPr>
              <a:t>على سبيل المثال: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</a:rPr>
              <a:t>فعّاليّة استرخاء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</a:rPr>
              <a:t>فعّاليّة مضحكة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</a:rPr>
              <a:t>فعّاليّة رياضيّة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683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مدّة الشريحة</a:t>
            </a:r>
            <a:r>
              <a:rPr lang="he-IL" b="1" dirty="0"/>
              <a:t>: </a:t>
            </a:r>
            <a:r>
              <a:rPr lang="ar-SA" b="1" dirty="0"/>
              <a:t>حتّى</a:t>
            </a:r>
            <a:r>
              <a:rPr lang="ar-SA" b="1" baseline="0" dirty="0"/>
              <a:t> دقيقتين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dk1"/>
                </a:solidFill>
              </a:rPr>
              <a:t>اقتراحات: لعبة،</a:t>
            </a:r>
            <a:r>
              <a:rPr lang="ar-SA" baseline="0" dirty="0">
                <a:solidFill>
                  <a:schemeClr val="dk1"/>
                </a:solidFill>
              </a:rPr>
              <a:t> أحجيّة، تمثيل، محاكاة، مثال، ادّعاء، جملة حقيقة وجملة غير حقيقة وغيرها.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</a:rPr>
              <a:t>مثال على أحجيّة</a:t>
            </a:r>
            <a:r>
              <a:rPr lang="he-IL" dirty="0">
                <a:solidFill>
                  <a:srgbClr val="FF0000"/>
                </a:solidFill>
              </a:rPr>
              <a:t>:</a:t>
            </a:r>
            <a:br>
              <a:rPr lang="he-IL" dirty="0">
                <a:solidFill>
                  <a:srgbClr val="FF0000"/>
                </a:solidFill>
              </a:rPr>
            </a:br>
            <a:r>
              <a:rPr lang="ar-SA" dirty="0">
                <a:solidFill>
                  <a:srgbClr val="FF0000"/>
                </a:solidFill>
              </a:rPr>
              <a:t>صورة شخصيّة</a:t>
            </a:r>
            <a:r>
              <a:rPr lang="ar-SA" baseline="0" dirty="0">
                <a:solidFill>
                  <a:srgbClr val="FF0000"/>
                </a:solidFill>
              </a:rPr>
              <a:t> أو غرض متعلّقَيْن بالموضوع . تتبيّن الصلة بالموضوع خلال الدرس.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baseline="0" dirty="0">
                <a:solidFill>
                  <a:srgbClr val="FF0000"/>
                </a:solidFill>
              </a:rPr>
              <a:t>ما هي الصلة بين.....</a:t>
            </a:r>
            <a:endParaRPr lang="he-IL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1550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مدّة الشريحة</a:t>
            </a:r>
            <a:r>
              <a:rPr lang="he-IL" b="1" dirty="0"/>
              <a:t>: </a:t>
            </a:r>
            <a:r>
              <a:rPr lang="ar-SA" b="1" dirty="0"/>
              <a:t>حتّى</a:t>
            </a:r>
            <a:r>
              <a:rPr lang="ar-SA" b="1" baseline="0" dirty="0"/>
              <a:t> دقيقتين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dk1"/>
                </a:solidFill>
              </a:rPr>
              <a:t>اقتراحات: لعبة،</a:t>
            </a:r>
            <a:r>
              <a:rPr lang="ar-SA" baseline="0" dirty="0">
                <a:solidFill>
                  <a:schemeClr val="dk1"/>
                </a:solidFill>
              </a:rPr>
              <a:t> أحجيّة، تمثيل، محاكاة، مثال، ادّعاء، جملة حقيقة وجملة غير حقيقة وغيرها.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</a:rPr>
              <a:t>مثال على أحجيّة</a:t>
            </a:r>
            <a:r>
              <a:rPr lang="he-IL" dirty="0">
                <a:solidFill>
                  <a:srgbClr val="FF0000"/>
                </a:solidFill>
              </a:rPr>
              <a:t>:</a:t>
            </a:r>
            <a:br>
              <a:rPr lang="he-IL" dirty="0">
                <a:solidFill>
                  <a:srgbClr val="FF0000"/>
                </a:solidFill>
              </a:rPr>
            </a:br>
            <a:r>
              <a:rPr lang="ar-SA" dirty="0">
                <a:solidFill>
                  <a:srgbClr val="FF0000"/>
                </a:solidFill>
              </a:rPr>
              <a:t>صورة شخصيّة</a:t>
            </a:r>
            <a:r>
              <a:rPr lang="ar-SA" baseline="0" dirty="0">
                <a:solidFill>
                  <a:srgbClr val="FF0000"/>
                </a:solidFill>
              </a:rPr>
              <a:t> أو غرض متعلّقَيْن بالموضوع . تتبيّن الصلة بالموضوع خلال الدرس.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baseline="0" dirty="0">
                <a:solidFill>
                  <a:srgbClr val="FF0000"/>
                </a:solidFill>
              </a:rPr>
              <a:t>ما هي الصلة بين.....</a:t>
            </a:r>
            <a:endParaRPr lang="he-IL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6133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مدّة الشريحة</a:t>
            </a:r>
            <a:r>
              <a:rPr lang="he-IL" b="1" dirty="0"/>
              <a:t>: </a:t>
            </a:r>
            <a:r>
              <a:rPr lang="ar-SA" b="1" dirty="0"/>
              <a:t>حتّى</a:t>
            </a:r>
            <a:r>
              <a:rPr lang="ar-SA" b="1" baseline="0" dirty="0"/>
              <a:t> دقيقتين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dk1"/>
                </a:solidFill>
              </a:rPr>
              <a:t>اقتراحات: لعبة،</a:t>
            </a:r>
            <a:r>
              <a:rPr lang="ar-SA" baseline="0" dirty="0">
                <a:solidFill>
                  <a:schemeClr val="dk1"/>
                </a:solidFill>
              </a:rPr>
              <a:t> أحجيّة، تمثيل، محاكاة، مثال، ادّعاء، جملة حقيقة وجملة غير حقيقة وغيرها.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</a:rPr>
              <a:t>مثال على أحجيّة</a:t>
            </a:r>
            <a:r>
              <a:rPr lang="he-IL" dirty="0">
                <a:solidFill>
                  <a:srgbClr val="FF0000"/>
                </a:solidFill>
              </a:rPr>
              <a:t>:</a:t>
            </a:r>
            <a:br>
              <a:rPr lang="he-IL" dirty="0">
                <a:solidFill>
                  <a:srgbClr val="FF0000"/>
                </a:solidFill>
              </a:rPr>
            </a:br>
            <a:r>
              <a:rPr lang="ar-SA" dirty="0">
                <a:solidFill>
                  <a:srgbClr val="FF0000"/>
                </a:solidFill>
              </a:rPr>
              <a:t>صورة شخصيّة</a:t>
            </a:r>
            <a:r>
              <a:rPr lang="ar-SA" baseline="0" dirty="0">
                <a:solidFill>
                  <a:srgbClr val="FF0000"/>
                </a:solidFill>
              </a:rPr>
              <a:t> أو غرض متعلّقَيْن بالموضوع . تتبيّن الصلة بالموضوع خلال الدرس.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baseline="0" dirty="0">
                <a:solidFill>
                  <a:srgbClr val="FF0000"/>
                </a:solidFill>
              </a:rPr>
              <a:t>ما هي الصلة بين.....</a:t>
            </a:r>
            <a:endParaRPr lang="he-IL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7297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مدّة الشريحة: حتّى دقيقتين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ستخلق هذه المرحلة ربط  معرفيًّا وذا صلة بين الموضوع الذي تتمّ دراسته والمعرفة السابقة لدى التلاميذ.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في الصفوف الدنيا، ننصح بأن يكون الربط بسيطًا وعامًّا. إذا كان</a:t>
            </a:r>
            <a:r>
              <a:rPr lang="ar-SA" b="0" baseline="0" dirty="0"/>
              <a:t> التلاميذ قد تعلّموا من قبل دروسًا في الموضوع، </a:t>
            </a:r>
            <a:r>
              <a:rPr lang="ar-SA" b="0" dirty="0"/>
              <a:t> يحبّذ الربط بالمعرفة التي اكتسبها</a:t>
            </a:r>
            <a:r>
              <a:rPr lang="ar-SA" b="0" baseline="0" dirty="0"/>
              <a:t> التلاميذ </a:t>
            </a:r>
            <a:r>
              <a:rPr lang="ar-SA" b="0" dirty="0"/>
              <a:t>في الدرس السابق.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مثال على النصّ الشفويّ: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"هل حدث</a:t>
            </a:r>
            <a:r>
              <a:rPr lang="ar-SA" b="0" baseline="0" dirty="0"/>
              <a:t> أن واجهتم وضعًا فيه....</a:t>
            </a:r>
            <a:r>
              <a:rPr lang="ar-SA" b="0" dirty="0"/>
              <a:t> / في الدروس السابقة تعلمنا عن ... واليوم سنستمرّ في ... /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ربما تكونون</a:t>
            </a:r>
            <a:r>
              <a:rPr lang="ar-SA" b="0" baseline="0" dirty="0"/>
              <a:t> قد تناولتم هذا الموضوع في</a:t>
            </a:r>
            <a:r>
              <a:rPr lang="ar-SA" b="0" dirty="0"/>
              <a:t> المدرسة، وحتى إذا لم يكن كذلك، فهذه فرصة للتعرّف/ التعمّق ..."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6811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مدّة الشريحة: حتّى دقيقتين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ستخلق هذه المرحلة ربط  معرفيًّا وذا صلة بين الموضوع الذي تتمّ دراسته والمعرفة السابقة لدى التلاميذ.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في الصفوف الدنيا، ننصح بأن يكون الربط بسيطًا وعامًّا. إذا كان</a:t>
            </a:r>
            <a:r>
              <a:rPr lang="ar-SA" b="0" baseline="0" dirty="0"/>
              <a:t> التلاميذ قد تعلّموا من قبل دروسًا في الموضوع، </a:t>
            </a:r>
            <a:r>
              <a:rPr lang="ar-SA" b="0" dirty="0"/>
              <a:t> يحبّذ الربط بالمعرفة التي اكتسبها</a:t>
            </a:r>
            <a:r>
              <a:rPr lang="ar-SA" b="0" baseline="0" dirty="0"/>
              <a:t> التلاميذ </a:t>
            </a:r>
            <a:r>
              <a:rPr lang="ar-SA" b="0" dirty="0"/>
              <a:t>في الدرس السابق.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مثال على النصّ الشفويّ: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"هل حدث</a:t>
            </a:r>
            <a:r>
              <a:rPr lang="ar-SA" b="0" baseline="0" dirty="0"/>
              <a:t> أن واجهتم وضعًا فيه....</a:t>
            </a:r>
            <a:r>
              <a:rPr lang="ar-SA" b="0" dirty="0"/>
              <a:t> / في الدروس السابقة تعلمنا عن ... واليوم سنستمرّ في ... /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ربما تكونون</a:t>
            </a:r>
            <a:r>
              <a:rPr lang="ar-SA" b="0" baseline="0" dirty="0"/>
              <a:t> قد تناولتم هذا الموضوع في</a:t>
            </a:r>
            <a:r>
              <a:rPr lang="ar-SA" b="0" dirty="0"/>
              <a:t> المدرسة، وحتى إذا لم يكن كذلك، فهذه فرصة للتعرّف/ التعمّق ..."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841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مدّة الشريحة: حتّى دقيقتين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ستخلق هذه المرحلة ربط  معرفيًّا وذا صلة بين الموضوع الذي تتمّ دراسته والمعرفة السابقة لدى التلاميذ.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في الصفوف الدنيا، ننصح بأن يكون الربط بسيطًا وعامًّا. إذا كان</a:t>
            </a:r>
            <a:r>
              <a:rPr lang="ar-SA" b="0" baseline="0" dirty="0"/>
              <a:t> التلاميذ قد تعلّموا من قبل دروسًا في الموضوع، </a:t>
            </a:r>
            <a:r>
              <a:rPr lang="ar-SA" b="0" dirty="0"/>
              <a:t> يحبّذ الربط بالمعرفة التي اكتسبها</a:t>
            </a:r>
            <a:r>
              <a:rPr lang="ar-SA" b="0" baseline="0" dirty="0"/>
              <a:t> التلاميذ </a:t>
            </a:r>
            <a:r>
              <a:rPr lang="ar-SA" b="0" dirty="0"/>
              <a:t>في الدرس السابق.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مثال على النصّ الشفويّ: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"هل حدث</a:t>
            </a:r>
            <a:r>
              <a:rPr lang="ar-SA" b="0" baseline="0" dirty="0"/>
              <a:t> أن واجهتم وضعًا فيه....</a:t>
            </a:r>
            <a:r>
              <a:rPr lang="ar-SA" b="0" dirty="0"/>
              <a:t> / في الدروس السابقة تعلمنا عن ... واليوم سنستمرّ في ... /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ربما تكونون</a:t>
            </a:r>
            <a:r>
              <a:rPr lang="ar-SA" b="0" baseline="0" dirty="0"/>
              <a:t> قد تناولتم هذا الموضوع في</a:t>
            </a:r>
            <a:r>
              <a:rPr lang="ar-SA" b="0" dirty="0"/>
              <a:t> المدرسة، وحتى إذا لم يكن كذلك، فهذه فرصة للتعرّف/ التعمّق ..."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9240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3796BD-313B-0044-809D-6D612DE59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4692FF9-9816-1A41-9F19-64AC89C4FE77}"/>
              </a:ext>
            </a:extLst>
          </p:cNvPr>
          <p:cNvSpPr/>
          <p:nvPr userDrawn="1"/>
        </p:nvSpPr>
        <p:spPr>
          <a:xfrm>
            <a:off x="3337577" y="646574"/>
            <a:ext cx="5473303" cy="54733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C76A5A-A9C6-4148-9667-BA78FBEC1DC5}"/>
              </a:ext>
            </a:extLst>
          </p:cNvPr>
          <p:cNvSpPr/>
          <p:nvPr userDrawn="1"/>
        </p:nvSpPr>
        <p:spPr>
          <a:xfrm>
            <a:off x="2953941" y="3446401"/>
            <a:ext cx="6284118" cy="1239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656235-C025-B341-B125-6E522FFD6056}"/>
              </a:ext>
            </a:extLst>
          </p:cNvPr>
          <p:cNvGrpSpPr/>
          <p:nvPr userDrawn="1"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DB9B-9ABC-1E4F-9E76-DE21BB1349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C0021A-4563-F644-839C-3313EE112D9E}"/>
                </a:ext>
              </a:extLst>
            </p:cNvPr>
            <p:cNvSpPr/>
            <p:nvPr userDrawn="1"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84F002-0837-5347-8BEB-C54BD7228FB1}"/>
                </a:ext>
              </a:extLst>
            </p:cNvPr>
            <p:cNvSpPr/>
            <p:nvPr userDrawn="1"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9674" y="1524214"/>
            <a:ext cx="4552652" cy="2202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</a:t>
            </a:r>
          </a:p>
          <a:p>
            <a:pPr lvl="0"/>
            <a:r>
              <a:rPr lang="he-IL" dirty="0"/>
              <a:t>יתחיל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2377053" y="6178326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2617BD7-5381-4D41-92AE-B0043113B420}"/>
              </a:ext>
            </a:extLst>
          </p:cNvPr>
          <p:cNvGrpSpPr/>
          <p:nvPr userDrawn="1"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7FD482-59E1-C04B-9AF0-F8141BE66FDD}"/>
                </a:ext>
              </a:extLst>
            </p:cNvPr>
            <p:cNvSpPr/>
            <p:nvPr userDrawn="1"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9A766D-D5BD-3E4B-AE40-5EF4614445A8}"/>
                </a:ext>
              </a:extLst>
            </p:cNvPr>
            <p:cNvSpPr/>
            <p:nvPr userDrawn="1"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5014CE-6431-0D4C-BAFF-39612F414400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BD310FA-D564-9240-BAF3-B9933A5C61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4756" y="3704674"/>
            <a:ext cx="4662487" cy="81951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בשעה 09:00</a:t>
            </a:r>
            <a:endParaRPr lang="x-none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C964832-BAF5-B84F-9EE8-B31B27A731C8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C0CB761-1CB6-FC4E-AEC0-ADBE45586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99BDF5-881F-3045-A642-F8E001DE02C9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671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C84C288-45B9-0C4B-BC23-61FEF6C6178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DECF7E4-AA12-DD4F-8FBA-6942B07B66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824D68-292F-0740-864D-187885A36636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FF00F0-B1E8-5F4E-A07B-F1B92F9D38A6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72B4A16-607D-6547-9FD5-D3C9EE1A5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r">
              <a:lnSpc>
                <a:spcPts val="4620"/>
              </a:lnSpc>
              <a:buNone/>
              <a:defRPr sz="3600">
                <a:latin typeface="Calibri" panose="020F0502020204030204" pitchFamily="34" charset="0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 לחץ להוסיף סגנון טקסט גדול של תבנית בסיס לחץ להוסיף סגנון טקסט גדול של תבנית בסיס </a:t>
            </a:r>
            <a:endParaRPr lang="x-none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67E3700-96F7-8449-BFE9-3638DA837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61" b="71253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0A8A744E-77D6-CD40-B413-54A26D5A1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05C46E-F358-4B4C-A5AF-C1EE892CDA45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2134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ts val="36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ts val="36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04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יכ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ts val="36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ts val="36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FCD1C-9BFA-FD42-804A-9E5198CD8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39" b="30975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C86F48E-655F-694F-BDCD-C6E0758A8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r>
              <a:rPr lang="he-IL" sz="4400" dirty="0"/>
              <a:t>סיכום</a:t>
            </a:r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51472D-38D8-CC45-AB7A-D96BB6EFB903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145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BF9AFC55-D643-47A1-90F5-FD4A7EBE98CE}"/>
              </a:ext>
            </a:extLst>
          </p:cNvPr>
          <p:cNvSpPr/>
          <p:nvPr userDrawn="1"/>
        </p:nvSpPr>
        <p:spPr>
          <a:xfrm>
            <a:off x="304799" y="593748"/>
            <a:ext cx="22697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spcBef>
                <a:spcPts val="1067"/>
              </a:spcBef>
            </a:pPr>
            <a:r>
              <a:rPr lang="he-IL" sz="2400" b="1" dirty="0">
                <a:solidFill>
                  <a:srgbClr val="FF0000"/>
                </a:solidFill>
                <a:latin typeface="Alef"/>
                <a:ea typeface="Alef"/>
                <a:sym typeface="Alef"/>
              </a:rPr>
              <a:t>*השקופית הזו מיועדת למורה בלבד יש למחוק אותה בסיום הכנת המצגת</a:t>
            </a:r>
          </a:p>
        </p:txBody>
      </p: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BBC6B57-C174-4CC5-9E63-745CA44C4846}"/>
              </a:ext>
            </a:extLst>
          </p:cNvPr>
          <p:cNvCxnSpPr/>
          <p:nvPr userDrawn="1"/>
        </p:nvCxnSpPr>
        <p:spPr>
          <a:xfrm>
            <a:off x="2717800" y="101306"/>
            <a:ext cx="0" cy="66550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418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2E4A538-4F3E-F64C-9A27-B17595D3E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926655C-3CE5-C044-BE72-10DD68A23C96}"/>
              </a:ext>
            </a:extLst>
          </p:cNvPr>
          <p:cNvGrpSpPr/>
          <p:nvPr userDrawn="1"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632D79-E751-0D4D-B6CD-4B8B1AD073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763B464-1237-A348-9193-961771EAE3CA}"/>
                </a:ext>
              </a:extLst>
            </p:cNvPr>
            <p:cNvSpPr/>
            <p:nvPr userDrawn="1"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DC01593-63DE-304C-8644-C1E7B54F6003}"/>
                </a:ext>
              </a:extLst>
            </p:cNvPr>
            <p:cNvSpPr/>
            <p:nvPr userDrawn="1"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8D758A6-ADAA-3C4B-BE73-77E62B36AA06}"/>
              </a:ext>
            </a:extLst>
          </p:cNvPr>
          <p:cNvCxnSpPr>
            <a:cxnSpLocks/>
          </p:cNvCxnSpPr>
          <p:nvPr userDrawn="1"/>
        </p:nvCxnSpPr>
        <p:spPr>
          <a:xfrm>
            <a:off x="2377053" y="6178326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21BCB78-6EA9-EA49-A148-510318E93A2D}"/>
              </a:ext>
            </a:extLst>
          </p:cNvPr>
          <p:cNvGrpSpPr/>
          <p:nvPr userDrawn="1"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5DAE40-5EC9-C549-9045-80058A5F7020}"/>
                </a:ext>
              </a:extLst>
            </p:cNvPr>
            <p:cNvSpPr/>
            <p:nvPr userDrawn="1"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506E076-5D5A-C74C-B372-7A4154F417C5}"/>
                </a:ext>
              </a:extLst>
            </p:cNvPr>
            <p:cNvSpPr/>
            <p:nvPr userDrawn="1"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45E28D-F02E-8440-8D16-26A1C54AA2EE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86B1DB1-3702-AE49-90FF-E260EB4ECA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3765" y="1616765"/>
            <a:ext cx="3624470" cy="362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74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21B22D-68B8-4253-99C5-3E90DC3A2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C69BF5-20C0-4581-8A89-165C5F8580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1E5EDB-F6AB-4F1B-A1A0-28AC83087E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2E61F-1F9B-4ACA-8CB5-252BFB8826D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64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E8959C-707A-374D-A37D-F0431F277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B22E21-BB18-2544-AECC-B480F0F96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25FC14-1447-894C-9B3F-3393E4457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270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B555B5A-6A6C-3E4C-ADAE-778B7D2D0359}"/>
              </a:ext>
            </a:extLst>
          </p:cNvPr>
          <p:cNvSpPr/>
          <p:nvPr userDrawn="1"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9C108D-DF17-D94D-B478-B1D39585A5A5}"/>
              </a:ext>
            </a:extLst>
          </p:cNvPr>
          <p:cNvSpPr/>
          <p:nvPr userDrawn="1"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3E9F71-40EC-904A-998B-27EBBD81B7D8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1DA4F9E-AC5E-4E44-B0D3-AD506CC1F2FB}"/>
              </a:ext>
            </a:extLst>
          </p:cNvPr>
          <p:cNvSpPr/>
          <p:nvPr userDrawn="1"/>
        </p:nvSpPr>
        <p:spPr>
          <a:xfrm rot="162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CCDBE2-FBDE-6C46-8010-3BEB4D38025B}"/>
              </a:ext>
            </a:extLst>
          </p:cNvPr>
          <p:cNvCxnSpPr>
            <a:cxnSpLocks/>
          </p:cNvCxnSpPr>
          <p:nvPr userDrawn="1"/>
        </p:nvCxnSpPr>
        <p:spPr>
          <a:xfrm>
            <a:off x="2090531" y="4989650"/>
            <a:ext cx="506564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1A4514E-A493-F241-AC14-15585885E0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65199" y="3025258"/>
            <a:ext cx="7816850" cy="1067468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שיעור חשבון לכיתה א</a:t>
            </a:r>
            <a:endParaRPr lang="x-none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22B399-0C27-314C-A9E5-A4C6E23B0F40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57199CA-CF9F-2040-A14F-9134F717D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A931FB-F43D-E449-8EC5-C53927BF0CA6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A49B985-D8AE-614D-A6BB-C360810623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187" y="886221"/>
            <a:ext cx="9150178" cy="2791691"/>
          </a:xfrm>
          <a:prstGeom prst="rect">
            <a:avLst/>
          </a:prstGeom>
        </p:spPr>
      </p:pic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881B4E06-64FF-B845-9777-320E6F126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0833" y="4419771"/>
            <a:ext cx="6411268" cy="649357"/>
          </a:xfrm>
        </p:spPr>
        <p:txBody>
          <a:bodyPr>
            <a:normAutofit/>
          </a:bodyPr>
          <a:lstStyle>
            <a:lvl1pPr marL="0" indent="0" algn="l" rtl="1">
              <a:buNone/>
              <a:defRPr lang="x-none" sz="3200" b="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נושא השיעור: הרחבת שברים</a:t>
            </a:r>
            <a:endParaRPr lang="x-none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A5F5BE6-034E-F841-A2F4-1C5B1EEE6E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30833" y="5191285"/>
            <a:ext cx="5099050" cy="56053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עם המורה: דנית כהן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3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E8959C-707A-374D-A37D-F0431F277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B22E21-BB18-2544-AECC-B480F0F96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A307165-DA22-2E48-AE86-B78F4110AE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13B3B1-726C-944F-8CAD-1F3AF7A7034B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971395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0F5DAFE-647E-5C47-B77A-42DA94152FF1}"/>
              </a:ext>
            </a:extLst>
          </p:cNvPr>
          <p:cNvSpPr/>
          <p:nvPr userDrawn="1"/>
        </p:nvSpPr>
        <p:spPr>
          <a:xfrm rot="16200000">
            <a:off x="7721222" y="1868447"/>
            <a:ext cx="205896" cy="20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22374B-CE66-F844-8273-BE66100E5DC3}"/>
              </a:ext>
            </a:extLst>
          </p:cNvPr>
          <p:cNvCxnSpPr>
            <a:cxnSpLocks/>
          </p:cNvCxnSpPr>
          <p:nvPr userDrawn="1"/>
        </p:nvCxnSpPr>
        <p:spPr>
          <a:xfrm>
            <a:off x="4093266" y="4984979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8A16B6-C317-B44B-A5BB-C2442F733613}"/>
              </a:ext>
            </a:extLst>
          </p:cNvPr>
          <p:cNvCxnSpPr>
            <a:cxnSpLocks/>
          </p:cNvCxnSpPr>
          <p:nvPr userDrawn="1"/>
        </p:nvCxnSpPr>
        <p:spPr>
          <a:xfrm>
            <a:off x="4093266" y="2367421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CF59D4F-A27F-1C45-8148-635F8893C9C9}"/>
              </a:ext>
            </a:extLst>
          </p:cNvPr>
          <p:cNvSpPr txBox="1"/>
          <p:nvPr userDrawn="1"/>
        </p:nvSpPr>
        <p:spPr>
          <a:xfrm>
            <a:off x="2089302" y="2527608"/>
            <a:ext cx="8013397" cy="1802785"/>
          </a:xfrm>
          <a:prstGeom prst="rect">
            <a:avLst/>
          </a:prstGeom>
          <a:solidFill>
            <a:schemeClr val="accent1"/>
          </a:solidFill>
        </p:spPr>
        <p:txBody>
          <a:bodyPr wrap="square" lIns="251999" tIns="251999" rIns="251999" bIns="251999" rtlCol="0" anchor="ctr">
            <a:spAutoFit/>
          </a:bodyPr>
          <a:lstStyle/>
          <a:p>
            <a:pPr marL="0" algn="ctr" defTabSz="914400" rtl="1" eaLnBrk="1" latinLnBrk="0" hangingPunct="1">
              <a:lnSpc>
                <a:spcPts val="6000"/>
              </a:lnSpc>
            </a:pPr>
            <a:endParaRPr lang="x-none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0459D7-20E2-3642-98A9-F8CB285E36CD}"/>
              </a:ext>
            </a:extLst>
          </p:cNvPr>
          <p:cNvSpPr/>
          <p:nvPr userDrawn="1"/>
        </p:nvSpPr>
        <p:spPr>
          <a:xfrm>
            <a:off x="6692900" y="4828833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47E01A-4A09-7641-BB58-BBF9194A53AE}"/>
              </a:ext>
            </a:extLst>
          </p:cNvPr>
          <p:cNvSpPr/>
          <p:nvPr userDrawn="1"/>
        </p:nvSpPr>
        <p:spPr>
          <a:xfrm>
            <a:off x="2351829" y="4230758"/>
            <a:ext cx="152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C4295D9-D842-7B4A-8FAF-A7CB7DC8D8DD}"/>
              </a:ext>
            </a:extLst>
          </p:cNvPr>
          <p:cNvSpPr/>
          <p:nvPr userDrawn="1"/>
        </p:nvSpPr>
        <p:spPr>
          <a:xfrm>
            <a:off x="9684458" y="2447258"/>
            <a:ext cx="1524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6EF974-737B-8447-8B60-E57484041E55}"/>
              </a:ext>
            </a:extLst>
          </p:cNvPr>
          <p:cNvGrpSpPr/>
          <p:nvPr userDrawn="1"/>
        </p:nvGrpSpPr>
        <p:grpSpPr>
          <a:xfrm>
            <a:off x="5330952" y="110839"/>
            <a:ext cx="1530097" cy="1525930"/>
            <a:chOff x="8374611" y="4283110"/>
            <a:chExt cx="2300578" cy="22943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3C9321B-CA5C-DA48-9D66-2DB20F93D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8EBEB4-8814-7540-950F-6A879020CEF6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69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ה נלמד ה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AD2F-8484-6F41-A7DB-68F52EBF0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046" y="376561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r>
              <a:rPr lang="he-IL" sz="4400" dirty="0"/>
              <a:t>מה נלמד היום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0BC21-AC41-C940-AECD-AA7CACFED78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טקסט עם בולט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17BF2D-5C56-2347-98A3-34A4F9603254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EDD64D-1669-CC4D-A40D-F4C1654A15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EEFE9A-A5D8-E143-B1EA-0A48F46D9FBA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E9E340-F138-444F-A3A8-C621C8A24CE1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763B7A-9108-A148-9406-56F54986D02B}"/>
              </a:ext>
            </a:extLst>
          </p:cNvPr>
          <p:cNvGrpSpPr/>
          <p:nvPr userDrawn="1"/>
        </p:nvGrpSpPr>
        <p:grpSpPr>
          <a:xfrm rot="10800000">
            <a:off x="8177063" y="10623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173E8D-1DC7-EA46-A2CF-77F707D4A4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1244C7-240F-A94A-B142-2E9C0513EF6E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914BA5-ACCC-6D44-863F-9400125B1812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377102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הביא לשיעור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r>
              <a:rPr lang="he-IL" dirty="0"/>
              <a:t>מה להביא לשיעור?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41679"/>
            <a:ext cx="5157787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41679"/>
            <a:ext cx="5183188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1785665" y="181572"/>
            <a:ext cx="10244790" cy="506326"/>
            <a:chOff x="1748087" y="356936"/>
            <a:chExt cx="10244790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48087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984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3D0ADF1-D847-284D-AE47-771521E2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44" b="63870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BD9B8B-E13B-EB49-B17F-97A61BE20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r">
              <a:lnSpc>
                <a:spcPts val="4660"/>
              </a:lnSpc>
              <a:buNone/>
              <a:defRPr sz="3600">
                <a:latin typeface="Calibri" panose="020F0502020204030204" pitchFamily="34" charset="0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 לחץ להוסיף סגנון טקסט גדול של תבנית בסיס לחץ להוסיף סגנון טקסט גדול של תבנית בסיס 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19C3E0-9540-994D-9F88-1AA758EA24E6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1098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ts val="36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lang="en-US" sz="2800" b="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228600" marR="0" lvl="0" indent="-228600" algn="r" defTabSz="914400" rtl="1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6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מצגת מלאה ב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r>
              <a:rPr lang="he-IL" dirty="0"/>
              <a:t>המשך תרגול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2555F-AC29-CF40-A900-4B11F74D3B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lnSpc>
                <a:spcPts val="362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לחץ כדי לערוך סגנון טקסט עם בולט של תבנית בסיס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758F3-DA41-7043-A36A-300D6DD6B7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lnSpc>
                <a:spcPts val="362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לחץ כדי לערוך סגנון טקסט עם בולט של תבנית בסיס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1489765" y="181572"/>
            <a:ext cx="10435013" cy="506326"/>
            <a:chOff x="1452187" y="356936"/>
            <a:chExt cx="10435013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2187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4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תר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r>
              <a:rPr lang="he-IL" sz="4400" dirty="0"/>
              <a:t>פתרון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ts val="36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3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8C25B-25BC-3D44-BF1A-D4FCCE68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כותרת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4985F-A51E-924E-9310-276896888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DCD4043-663A-1847-8EE6-A9161D3A9908}"/>
              </a:ext>
            </a:extLst>
          </p:cNvPr>
          <p:cNvSpPr txBox="1">
            <a:spLocks/>
          </p:cNvSpPr>
          <p:nvPr userDrawn="1"/>
        </p:nvSpPr>
        <p:spPr>
          <a:xfrm>
            <a:off x="5492813" y="6272468"/>
            <a:ext cx="1206375" cy="3651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fld id="{4ACF36E0-02F0-C24F-AEDD-AC692C7CD92B}" type="slidenum">
              <a:rPr lang="en-US" smtClean="0">
                <a:solidFill>
                  <a:srgbClr val="4285E3"/>
                </a:solidFill>
                <a:latin typeface="Arial" panose="020B0604020202020204" pitchFamily="34" charset="0"/>
                <a:cs typeface="+mn-cs"/>
              </a:rPr>
              <a:pPr algn="ctr" rtl="1"/>
              <a:t>‹#›</a:t>
            </a:fld>
            <a:endParaRPr lang="en-US" dirty="0">
              <a:solidFill>
                <a:srgbClr val="4285E3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51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ts val="406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r" defTabSz="914400" rtl="1" eaLnBrk="1" latinLnBrk="0" hangingPunct="1">
        <a:lnSpc>
          <a:spcPts val="406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r" defTabSz="914400" rtl="1" eaLnBrk="1" latinLnBrk="0" hangingPunct="1">
        <a:lnSpc>
          <a:spcPts val="406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r" defTabSz="914400" rtl="1" eaLnBrk="1" latinLnBrk="0" hangingPunct="1">
        <a:lnSpc>
          <a:spcPts val="406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r" defTabSz="914400" rtl="1" eaLnBrk="1" latinLnBrk="0" hangingPunct="1">
        <a:lnSpc>
          <a:spcPts val="406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83">
          <p15:clr>
            <a:srgbClr val="F26B43"/>
          </p15:clr>
        </p15:guide>
        <p15:guide id="2" orient="horz" pos="7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2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gi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g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141684-0310-9045-8FE5-875F7B59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ماذا سنتعلّم اليوم؟</a:t>
            </a:r>
            <a:endParaRPr lang="x-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29BB97-9D9B-B04B-A130-6148BC78D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dirty="0"/>
              <a:t> </a:t>
            </a:r>
            <a:r>
              <a:rPr lang="ar-SA" dirty="0">
                <a:solidFill>
                  <a:srgbClr val="424242"/>
                </a:solidFill>
              </a:rPr>
              <a:t>فعّاليّة الافتتاحيّة بإيجاز شديد (أحجيّة/ لعبة)</a:t>
            </a:r>
            <a:endParaRPr lang="he-I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424242"/>
                </a:solidFill>
              </a:rPr>
              <a:t>رسم وتمييز الأقطار في المضلّعات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424242"/>
                </a:solidFill>
              </a:rPr>
              <a:t>حساب عدد الأقطار في المضلع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424242"/>
                </a:solidFill>
              </a:rPr>
              <a:t>إجمال موجز للدرس</a:t>
            </a:r>
            <a:endParaRPr lang="he-I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424242"/>
                </a:solidFill>
              </a:rPr>
              <a:t>مهمّة للتدرّب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7952BE-2EAD-6146-A1DB-1E0A94AD1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57618">
            <a:off x="290049" y="269606"/>
            <a:ext cx="1468977" cy="9733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839C5F-83A3-8449-9FEF-5203C8AED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3322" y="5810250"/>
            <a:ext cx="2082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نتمرن : ارسم جميع الأقطار لكل مضلع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52804" y="1776825"/>
            <a:ext cx="11601867" cy="4660039"/>
          </a:xfrm>
        </p:spPr>
        <p:txBody>
          <a:bodyPr/>
          <a:lstStyle/>
          <a:p>
            <a:pPr lvl="0" algn="r">
              <a:lnSpc>
                <a:spcPct val="115000"/>
              </a:lnSpc>
              <a:spcBef>
                <a:spcPts val="1200"/>
              </a:spcBef>
            </a:pPr>
            <a:endParaRPr lang="ar-SA" dirty="0">
              <a:solidFill>
                <a:schemeClr val="dk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F04B4FE6-B116-4F47-BDB1-089CD5552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631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אובייקט 13">
            <a:extLst>
              <a:ext uri="{FF2B5EF4-FFF2-40B4-BE49-F238E27FC236}">
                <a16:creationId xmlns:a16="http://schemas.microsoft.com/office/drawing/2014/main" id="{B4C02C54-E506-4F1E-969F-99058A2A63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663126"/>
          <a:ext cx="13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9639" imgH="393529" progId="Equation.3">
                  <p:embed/>
                </p:oleObj>
              </mc:Choice>
              <mc:Fallback>
                <p:oleObj r:id="rId4" imgW="139639" imgH="393529" progId="Equation.3">
                  <p:embed/>
                  <p:pic>
                    <p:nvPicPr>
                      <p:cNvPr id="14" name="אובייקט 13">
                        <a:extLst>
                          <a:ext uri="{FF2B5EF4-FFF2-40B4-BE49-F238E27FC236}">
                            <a16:creationId xmlns:a16="http://schemas.microsoft.com/office/drawing/2014/main" id="{B4C02C54-E506-4F1E-969F-99058A2A63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63126"/>
                        <a:ext cx="1397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>
            <a:extLst>
              <a:ext uri="{FF2B5EF4-FFF2-40B4-BE49-F238E27FC236}">
                <a16:creationId xmlns:a16="http://schemas.microsoft.com/office/drawing/2014/main" id="{0A66F4B5-71F8-4CBD-95CB-EA728B88C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568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148CE5E-333C-4AB8-B9E9-DDDBC5290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אובייקט 16">
            <a:extLst>
              <a:ext uri="{FF2B5EF4-FFF2-40B4-BE49-F238E27FC236}">
                <a16:creationId xmlns:a16="http://schemas.microsoft.com/office/drawing/2014/main" id="{E288D3EE-664B-4EC9-A64E-A9C6E031D2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0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03112" imgH="393529" progId="Equation.3">
                  <p:embed/>
                </p:oleObj>
              </mc:Choice>
              <mc:Fallback>
                <p:oleObj r:id="rId6" imgW="203112" imgH="393529" progId="Equation.3">
                  <p:embed/>
                  <p:pic>
                    <p:nvPicPr>
                      <p:cNvPr id="17" name="אובייקט 16">
                        <a:extLst>
                          <a:ext uri="{FF2B5EF4-FFF2-40B4-BE49-F238E27FC236}">
                            <a16:creationId xmlns:a16="http://schemas.microsoft.com/office/drawing/2014/main" id="{E288D3EE-664B-4EC9-A64E-A9C6E031D2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32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>
            <a:extLst>
              <a:ext uri="{FF2B5EF4-FFF2-40B4-BE49-F238E27FC236}">
                <a16:creationId xmlns:a16="http://schemas.microsoft.com/office/drawing/2014/main" id="{27AB1886-469E-4873-A841-8D09E482D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صورة 4">
            <a:extLst>
              <a:ext uri="{FF2B5EF4-FFF2-40B4-BE49-F238E27FC236}">
                <a16:creationId xmlns:a16="http://schemas.microsoft.com/office/drawing/2014/main" id="{D7CB3CC5-2CB8-4B43-8BBF-02413DDDA0CF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01" y="2496824"/>
            <a:ext cx="4411578" cy="330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6" descr="תוצאת תמונה עבור שעון חול מצויר">
            <a:extLst>
              <a:ext uri="{FF2B5EF4-FFF2-40B4-BE49-F238E27FC236}">
                <a16:creationId xmlns:a16="http://schemas.microsoft.com/office/drawing/2014/main" id="{22664AF4-10A9-41F3-B273-501ADBCEF6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96" y="5199570"/>
            <a:ext cx="995304" cy="9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מחבר ישר 2"/>
          <p:cNvCxnSpPr/>
          <p:nvPr/>
        </p:nvCxnSpPr>
        <p:spPr>
          <a:xfrm>
            <a:off x="2242457" y="2764971"/>
            <a:ext cx="1807029" cy="2764972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1415143" y="3439886"/>
            <a:ext cx="3505200" cy="63137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62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نتمرن : ارسم جميع الأقطار لكل مضلع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52804" y="1776825"/>
            <a:ext cx="11601867" cy="4660039"/>
          </a:xfrm>
        </p:spPr>
        <p:txBody>
          <a:bodyPr/>
          <a:lstStyle/>
          <a:p>
            <a:pPr lvl="0" algn="r">
              <a:lnSpc>
                <a:spcPct val="115000"/>
              </a:lnSpc>
              <a:spcBef>
                <a:spcPts val="1200"/>
              </a:spcBef>
            </a:pPr>
            <a:endParaRPr lang="ar-SA" dirty="0">
              <a:solidFill>
                <a:schemeClr val="dk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F04B4FE6-B116-4F47-BDB1-089CD5552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631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אובייקט 13">
            <a:extLst>
              <a:ext uri="{FF2B5EF4-FFF2-40B4-BE49-F238E27FC236}">
                <a16:creationId xmlns:a16="http://schemas.microsoft.com/office/drawing/2014/main" id="{B4C02C54-E506-4F1E-969F-99058A2A63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742542"/>
              </p:ext>
            </p:extLst>
          </p:nvPr>
        </p:nvGraphicFramePr>
        <p:xfrm>
          <a:off x="304800" y="663126"/>
          <a:ext cx="13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9639" imgH="393529" progId="Equation.3">
                  <p:embed/>
                </p:oleObj>
              </mc:Choice>
              <mc:Fallback>
                <p:oleObj r:id="rId4" imgW="139639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63126"/>
                        <a:ext cx="1397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>
            <a:extLst>
              <a:ext uri="{FF2B5EF4-FFF2-40B4-BE49-F238E27FC236}">
                <a16:creationId xmlns:a16="http://schemas.microsoft.com/office/drawing/2014/main" id="{0A66F4B5-71F8-4CBD-95CB-EA728B88C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568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148CE5E-333C-4AB8-B9E9-DDDBC5290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אובייקט 16">
            <a:extLst>
              <a:ext uri="{FF2B5EF4-FFF2-40B4-BE49-F238E27FC236}">
                <a16:creationId xmlns:a16="http://schemas.microsoft.com/office/drawing/2014/main" id="{E288D3EE-664B-4EC9-A64E-A9C6E031D2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0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03112" imgH="393529" progId="Equation.3">
                  <p:embed/>
                </p:oleObj>
              </mc:Choice>
              <mc:Fallback>
                <p:oleObj r:id="rId6" imgW="203112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32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>
            <a:extLst>
              <a:ext uri="{FF2B5EF4-FFF2-40B4-BE49-F238E27FC236}">
                <a16:creationId xmlns:a16="http://schemas.microsoft.com/office/drawing/2014/main" id="{27AB1886-469E-4873-A841-8D09E482D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AD1077CB-A791-4BD1-9587-FD6FD34CE43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47" y="2170524"/>
            <a:ext cx="4411579" cy="363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6" descr="תוצאת תמונה עבור שעון חול מצויר">
            <a:extLst>
              <a:ext uri="{FF2B5EF4-FFF2-40B4-BE49-F238E27FC236}">
                <a16:creationId xmlns:a16="http://schemas.microsoft.com/office/drawing/2014/main" id="{22664AF4-10A9-41F3-B273-501ADBCEF6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96" y="5199570"/>
            <a:ext cx="995304" cy="9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מחבר ישר 9"/>
          <p:cNvCxnSpPr/>
          <p:nvPr/>
        </p:nvCxnSpPr>
        <p:spPr>
          <a:xfrm flipH="1">
            <a:off x="9427029" y="2329543"/>
            <a:ext cx="674914" cy="320040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10101943" y="2329543"/>
            <a:ext cx="0" cy="287002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 flipH="1">
            <a:off x="6609347" y="2764971"/>
            <a:ext cx="4145739" cy="176348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 flipH="1">
            <a:off x="9292909" y="2887800"/>
            <a:ext cx="1328057" cy="2612572"/>
          </a:xfrm>
          <a:prstGeom prst="line">
            <a:avLst/>
          </a:prstGeom>
          <a:ln w="444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6923314" y="4528457"/>
            <a:ext cx="3178629" cy="457200"/>
          </a:xfrm>
          <a:prstGeom prst="line">
            <a:avLst/>
          </a:prstGeom>
          <a:ln w="539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99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3">
            <a:extLst>
              <a:ext uri="{FF2B5EF4-FFF2-40B4-BE49-F238E27FC236}">
                <a16:creationId xmlns:a16="http://schemas.microsoft.com/office/drawing/2014/main" id="{54F4DE75-A6D1-4D8D-8321-3B2F3D0C38B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3" y="1776824"/>
            <a:ext cx="7427493" cy="43004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؟نتمرن : ارسم جميع الأقطار المضلع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52804" y="1776825"/>
            <a:ext cx="11601867" cy="4660039"/>
          </a:xfrm>
        </p:spPr>
        <p:txBody>
          <a:bodyPr/>
          <a:lstStyle/>
          <a:p>
            <a:pPr lvl="0" algn="r">
              <a:lnSpc>
                <a:spcPct val="115000"/>
              </a:lnSpc>
              <a:spcBef>
                <a:spcPts val="1200"/>
              </a:spcBef>
            </a:pPr>
            <a:endParaRPr lang="ar-SA" dirty="0">
              <a:solidFill>
                <a:schemeClr val="dk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F04B4FE6-B116-4F47-BDB1-089CD5552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631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0A66F4B5-71F8-4CBD-95CB-EA728B88C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568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148CE5E-333C-4AB8-B9E9-DDDBC5290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7AB1886-469E-4873-A841-8D09E482D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Picture 6" descr="תוצאת תמונה עבור שעון חול מצויר">
            <a:extLst>
              <a:ext uri="{FF2B5EF4-FFF2-40B4-BE49-F238E27FC236}">
                <a16:creationId xmlns:a16="http://schemas.microsoft.com/office/drawing/2014/main" id="{8322897D-90B4-47AC-A90A-0CD7D307A9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389" y="5801174"/>
            <a:ext cx="737147" cy="73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מחבר ישר 2"/>
          <p:cNvCxnSpPr/>
          <p:nvPr/>
        </p:nvCxnSpPr>
        <p:spPr>
          <a:xfrm flipH="1">
            <a:off x="3940629" y="2046251"/>
            <a:ext cx="979714" cy="3754923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762000" y="2046251"/>
            <a:ext cx="4158343" cy="1880816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>
            <a:off x="2786743" y="1944794"/>
            <a:ext cx="4434847" cy="1978918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>
            <a:off x="2841171" y="2046250"/>
            <a:ext cx="1099458" cy="3754924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963959" y="3923712"/>
            <a:ext cx="598112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2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نتمرن : ارسم جميع الأقطار لكل مضلع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52804" y="1776825"/>
            <a:ext cx="11601867" cy="4660039"/>
          </a:xfrm>
        </p:spPr>
        <p:txBody>
          <a:bodyPr/>
          <a:lstStyle/>
          <a:p>
            <a:pPr lvl="0" algn="r">
              <a:lnSpc>
                <a:spcPct val="115000"/>
              </a:lnSpc>
              <a:spcBef>
                <a:spcPts val="1200"/>
              </a:spcBef>
            </a:pPr>
            <a:r>
              <a:rPr lang="ar-SA" dirty="0">
                <a:solidFill>
                  <a:schemeClr val="dk1"/>
                </a:solidFill>
              </a:rPr>
              <a:t>                            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F04B4FE6-B116-4F47-BDB1-089CD5552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631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אובייקט 13">
            <a:extLst>
              <a:ext uri="{FF2B5EF4-FFF2-40B4-BE49-F238E27FC236}">
                <a16:creationId xmlns:a16="http://schemas.microsoft.com/office/drawing/2014/main" id="{B4C02C54-E506-4F1E-969F-99058A2A63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663126"/>
          <a:ext cx="13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9639" imgH="393529" progId="Equation.3">
                  <p:embed/>
                </p:oleObj>
              </mc:Choice>
              <mc:Fallback>
                <p:oleObj r:id="rId4" imgW="139639" imgH="393529" progId="Equation.3">
                  <p:embed/>
                  <p:pic>
                    <p:nvPicPr>
                      <p:cNvPr id="14" name="אובייקט 13">
                        <a:extLst>
                          <a:ext uri="{FF2B5EF4-FFF2-40B4-BE49-F238E27FC236}">
                            <a16:creationId xmlns:a16="http://schemas.microsoft.com/office/drawing/2014/main" id="{B4C02C54-E506-4F1E-969F-99058A2A63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63126"/>
                        <a:ext cx="1397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>
            <a:extLst>
              <a:ext uri="{FF2B5EF4-FFF2-40B4-BE49-F238E27FC236}">
                <a16:creationId xmlns:a16="http://schemas.microsoft.com/office/drawing/2014/main" id="{0A66F4B5-71F8-4CBD-95CB-EA728B88C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568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148CE5E-333C-4AB8-B9E9-DDDBC5290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אובייקט 16">
            <a:extLst>
              <a:ext uri="{FF2B5EF4-FFF2-40B4-BE49-F238E27FC236}">
                <a16:creationId xmlns:a16="http://schemas.microsoft.com/office/drawing/2014/main" id="{E288D3EE-664B-4EC9-A64E-A9C6E031D2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0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03112" imgH="393529" progId="Equation.3">
                  <p:embed/>
                </p:oleObj>
              </mc:Choice>
              <mc:Fallback>
                <p:oleObj r:id="rId6" imgW="203112" imgH="393529" progId="Equation.3">
                  <p:embed/>
                  <p:pic>
                    <p:nvPicPr>
                      <p:cNvPr id="17" name="אובייקט 16">
                        <a:extLst>
                          <a:ext uri="{FF2B5EF4-FFF2-40B4-BE49-F238E27FC236}">
                            <a16:creationId xmlns:a16="http://schemas.microsoft.com/office/drawing/2014/main" id="{E288D3EE-664B-4EC9-A64E-A9C6E031D2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32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>
            <a:extLst>
              <a:ext uri="{FF2B5EF4-FFF2-40B4-BE49-F238E27FC236}">
                <a16:creationId xmlns:a16="http://schemas.microsoft.com/office/drawing/2014/main" id="{27AB1886-469E-4873-A841-8D09E482D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صورة 8">
            <a:extLst>
              <a:ext uri="{FF2B5EF4-FFF2-40B4-BE49-F238E27FC236}">
                <a16:creationId xmlns:a16="http://schemas.microsoft.com/office/drawing/2014/main" id="{88071D32-4DCC-492A-99C9-915F0F03969E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9" y="2197960"/>
            <a:ext cx="3598111" cy="3996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6" descr="תוצאת תמונה עבור שעון חול מצויר">
            <a:extLst>
              <a:ext uri="{FF2B5EF4-FFF2-40B4-BE49-F238E27FC236}">
                <a16:creationId xmlns:a16="http://schemas.microsoft.com/office/drawing/2014/main" id="{CF00180A-DFFF-4869-A835-904811C8A2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5631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מחבר ישר 2"/>
          <p:cNvCxnSpPr/>
          <p:nvPr/>
        </p:nvCxnSpPr>
        <p:spPr>
          <a:xfrm flipH="1">
            <a:off x="653143" y="2351314"/>
            <a:ext cx="1807028" cy="5225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653143" y="2351314"/>
            <a:ext cx="1807028" cy="35269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>
            <a:off x="2460171" y="2351314"/>
            <a:ext cx="1349829" cy="352697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 flipH="1" flipV="1">
            <a:off x="653144" y="2873830"/>
            <a:ext cx="3156856" cy="1480456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 flipH="1">
            <a:off x="653143" y="4354286"/>
            <a:ext cx="3156857" cy="1524000"/>
          </a:xfrm>
          <a:prstGeom prst="line">
            <a:avLst/>
          </a:prstGeom>
          <a:ln w="444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H="1" flipV="1">
            <a:off x="1001486" y="2351314"/>
            <a:ext cx="2846948" cy="200297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 flipH="1" flipV="1">
            <a:off x="653144" y="2873829"/>
            <a:ext cx="3195290" cy="3004457"/>
          </a:xfrm>
          <a:prstGeom prst="line">
            <a:avLst/>
          </a:prstGeom>
          <a:ln w="412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 flipH="1" flipV="1">
            <a:off x="1001486" y="2291895"/>
            <a:ext cx="2846948" cy="356303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 flipV="1">
            <a:off x="614709" y="2311511"/>
            <a:ext cx="441205" cy="3543419"/>
          </a:xfrm>
          <a:prstGeom prst="line">
            <a:avLst/>
          </a:prstGeom>
          <a:ln w="920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88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A470DE6-87F1-4740-9FB1-83DCA61F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بعد هذه التجارب الرجاء بناء الجدول كما يلي</a:t>
            </a:r>
            <a:endParaRPr lang="en-US" dirty="0"/>
          </a:p>
        </p:txBody>
      </p:sp>
      <p:graphicFrame>
        <p:nvGraphicFramePr>
          <p:cNvPr id="8" name="טבלה 8">
            <a:extLst>
              <a:ext uri="{FF2B5EF4-FFF2-40B4-BE49-F238E27FC236}">
                <a16:creationId xmlns:a16="http://schemas.microsoft.com/office/drawing/2014/main" id="{87C286A2-5C5A-4161-8035-5B8A41BD29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100099"/>
              </p:ext>
            </p:extLst>
          </p:nvPr>
        </p:nvGraphicFramePr>
        <p:xfrm>
          <a:off x="838200" y="1702124"/>
          <a:ext cx="10515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03518966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0123742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721885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9078271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32180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اسم المضلع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عدد الرؤوس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عدد الأقطار التي تخرج من راس واحد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عدد الأقطار في المضلع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الفرق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62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المثلث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40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الرباعي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35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الخماسي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75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السداسي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437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75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007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657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0" y="312426"/>
            <a:ext cx="8789840" cy="1070700"/>
          </a:xfrm>
        </p:spPr>
        <p:txBody>
          <a:bodyPr>
            <a:normAutofit fontScale="90000"/>
          </a:bodyPr>
          <a:lstStyle/>
          <a:p>
            <a:r>
              <a:rPr lang="ar-SA" dirty="0"/>
              <a:t>نتمرن : ارسم جميع </a:t>
            </a:r>
            <a:r>
              <a:rPr lang="ar-SA" dirty="0" err="1"/>
              <a:t>الأقطارالتي</a:t>
            </a:r>
            <a:r>
              <a:rPr lang="ar-SA" dirty="0"/>
              <a:t> تخرج من رأس واحد ارسم جميع اقطار مضلع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52804" y="1776825"/>
            <a:ext cx="11601867" cy="4660039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endParaRPr lang="ar-SA" dirty="0">
              <a:solidFill>
                <a:schemeClr val="dk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F04B4FE6-B116-4F47-BDB1-089CD5552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631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אובייקט 13">
            <a:extLst>
              <a:ext uri="{FF2B5EF4-FFF2-40B4-BE49-F238E27FC236}">
                <a16:creationId xmlns:a16="http://schemas.microsoft.com/office/drawing/2014/main" id="{B4C02C54-E506-4F1E-969F-99058A2A63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663126"/>
          <a:ext cx="13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9639" imgH="393529" progId="Equation.3">
                  <p:embed/>
                </p:oleObj>
              </mc:Choice>
              <mc:Fallback>
                <p:oleObj r:id="rId4" imgW="139639" imgH="393529" progId="Equation.3">
                  <p:embed/>
                  <p:pic>
                    <p:nvPicPr>
                      <p:cNvPr id="14" name="אובייקט 13">
                        <a:extLst>
                          <a:ext uri="{FF2B5EF4-FFF2-40B4-BE49-F238E27FC236}">
                            <a16:creationId xmlns:a16="http://schemas.microsoft.com/office/drawing/2014/main" id="{B4C02C54-E506-4F1E-969F-99058A2A63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63126"/>
                        <a:ext cx="1397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>
            <a:extLst>
              <a:ext uri="{FF2B5EF4-FFF2-40B4-BE49-F238E27FC236}">
                <a16:creationId xmlns:a16="http://schemas.microsoft.com/office/drawing/2014/main" id="{0A66F4B5-71F8-4CBD-95CB-EA728B88C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568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148CE5E-333C-4AB8-B9E9-DDDBC5290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אובייקט 16">
            <a:extLst>
              <a:ext uri="{FF2B5EF4-FFF2-40B4-BE49-F238E27FC236}">
                <a16:creationId xmlns:a16="http://schemas.microsoft.com/office/drawing/2014/main" id="{E288D3EE-664B-4EC9-A64E-A9C6E031D2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0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03112" imgH="393529" progId="Equation.3">
                  <p:embed/>
                </p:oleObj>
              </mc:Choice>
              <mc:Fallback>
                <p:oleObj r:id="rId6" imgW="203112" imgH="393529" progId="Equation.3">
                  <p:embed/>
                  <p:pic>
                    <p:nvPicPr>
                      <p:cNvPr id="17" name="אובייקט 16">
                        <a:extLst>
                          <a:ext uri="{FF2B5EF4-FFF2-40B4-BE49-F238E27FC236}">
                            <a16:creationId xmlns:a16="http://schemas.microsoft.com/office/drawing/2014/main" id="{E288D3EE-664B-4EC9-A64E-A9C6E031D2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32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>
            <a:extLst>
              <a:ext uri="{FF2B5EF4-FFF2-40B4-BE49-F238E27FC236}">
                <a16:creationId xmlns:a16="http://schemas.microsoft.com/office/drawing/2014/main" id="{27AB1886-469E-4873-A841-8D09E482D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Picture 6" descr="תוצאת תמונה עבור שעון חול מצויר">
            <a:extLst>
              <a:ext uri="{FF2B5EF4-FFF2-40B4-BE49-F238E27FC236}">
                <a16:creationId xmlns:a16="http://schemas.microsoft.com/office/drawing/2014/main" id="{22664AF4-10A9-41F3-B273-501ADBCEF6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96" y="5199570"/>
            <a:ext cx="995304" cy="9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9273C78D-5AAD-4512-A331-DF9FBAB8C492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9" y="1831695"/>
            <a:ext cx="6188075" cy="4253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E26EADD-5F94-4F2B-9AE4-0E18925E7A80}"/>
              </a:ext>
            </a:extLst>
          </p:cNvPr>
          <p:cNvSpPr txBox="1"/>
          <p:nvPr/>
        </p:nvSpPr>
        <p:spPr>
          <a:xfrm>
            <a:off x="5629275" y="2286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</a:p>
        </p:txBody>
      </p:sp>
      <p:pic>
        <p:nvPicPr>
          <p:cNvPr id="21" name="Picture 6" descr="תוצאת תמונה עבור שעון חול מצויר">
            <a:extLst>
              <a:ext uri="{FF2B5EF4-FFF2-40B4-BE49-F238E27FC236}">
                <a16:creationId xmlns:a16="http://schemas.microsoft.com/office/drawing/2014/main" id="{C3178F9E-35A7-47E5-91F4-D078AB7029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9" y="5343503"/>
            <a:ext cx="1474295" cy="147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F4B82D8E-708C-47E5-962D-AF411386A48D}"/>
              </a:ext>
            </a:extLst>
          </p:cNvPr>
          <p:cNvCxnSpPr/>
          <p:nvPr/>
        </p:nvCxnSpPr>
        <p:spPr>
          <a:xfrm flipH="1" flipV="1">
            <a:off x="3371850" y="2409825"/>
            <a:ext cx="2257425" cy="4609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Picture 6" descr="תוצאת תמונה עבור שעון חול מצויר">
            <a:extLst>
              <a:ext uri="{FF2B5EF4-FFF2-40B4-BE49-F238E27FC236}">
                <a16:creationId xmlns:a16="http://schemas.microsoft.com/office/drawing/2014/main" id="{054AB5E9-F45C-4A34-8347-0D1E0DD131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09" y="5495903"/>
            <a:ext cx="1474295" cy="147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8A2F3B44-DE8B-45BD-B2DE-B9741A19052C}"/>
              </a:ext>
            </a:extLst>
          </p:cNvPr>
          <p:cNvCxnSpPr/>
          <p:nvPr/>
        </p:nvCxnSpPr>
        <p:spPr>
          <a:xfrm>
            <a:off x="5629275" y="2870775"/>
            <a:ext cx="628650" cy="179546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C5330357-D682-4551-966F-DB0C016F61DC}"/>
              </a:ext>
            </a:extLst>
          </p:cNvPr>
          <p:cNvCxnSpPr/>
          <p:nvPr/>
        </p:nvCxnSpPr>
        <p:spPr>
          <a:xfrm flipH="1">
            <a:off x="5057775" y="2870775"/>
            <a:ext cx="571500" cy="26251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0A1AF3E4-B22C-47C9-81BB-913D760E513E}"/>
              </a:ext>
            </a:extLst>
          </p:cNvPr>
          <p:cNvCxnSpPr/>
          <p:nvPr/>
        </p:nvCxnSpPr>
        <p:spPr>
          <a:xfrm flipH="1">
            <a:off x="3398937" y="2870775"/>
            <a:ext cx="2230338" cy="26251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DD522E07-CC08-49E9-B0F0-8DD308C43D36}"/>
              </a:ext>
            </a:extLst>
          </p:cNvPr>
          <p:cNvCxnSpPr>
            <a:cxnSpLocks/>
          </p:cNvCxnSpPr>
          <p:nvPr/>
        </p:nvCxnSpPr>
        <p:spPr>
          <a:xfrm flipH="1">
            <a:off x="2247900" y="2861086"/>
            <a:ext cx="3408462" cy="2211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234A4375-A3E8-4091-985C-0DC9ECCF1455}"/>
              </a:ext>
            </a:extLst>
          </p:cNvPr>
          <p:cNvCxnSpPr/>
          <p:nvPr/>
        </p:nvCxnSpPr>
        <p:spPr>
          <a:xfrm flipH="1">
            <a:off x="1704975" y="2870775"/>
            <a:ext cx="3924300" cy="131256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7E4391AC-265F-4BEC-B4AD-01E6C756E4B3}"/>
              </a:ext>
            </a:extLst>
          </p:cNvPr>
          <p:cNvCxnSpPr/>
          <p:nvPr/>
        </p:nvCxnSpPr>
        <p:spPr>
          <a:xfrm flipH="1">
            <a:off x="1704975" y="2859351"/>
            <a:ext cx="3829317" cy="45614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12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A470DE6-87F1-4740-9FB1-83DCA61F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بعد هذه التجارب الرجاء بناء الجدول كما يلي</a:t>
            </a:r>
            <a:endParaRPr lang="en-US" dirty="0"/>
          </a:p>
        </p:txBody>
      </p:sp>
      <p:graphicFrame>
        <p:nvGraphicFramePr>
          <p:cNvPr id="8" name="טבלה 8">
            <a:extLst>
              <a:ext uri="{FF2B5EF4-FFF2-40B4-BE49-F238E27FC236}">
                <a16:creationId xmlns:a16="http://schemas.microsoft.com/office/drawing/2014/main" id="{87C286A2-5C5A-4161-8035-5B8A41BD29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541125"/>
              </p:ext>
            </p:extLst>
          </p:nvPr>
        </p:nvGraphicFramePr>
        <p:xfrm>
          <a:off x="752475" y="1425899"/>
          <a:ext cx="1049655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70">
                  <a:extLst>
                    <a:ext uri="{9D8B030D-6E8A-4147-A177-3AD203B41FA5}">
                      <a16:colId xmlns:a16="http://schemas.microsoft.com/office/drawing/2014/main" val="103518966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0123742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721885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9078271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32180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اسم المضلع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عدد الرؤوس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عدد الأقطار التي تخرج من راس واحد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عدد الأقطار في المضلع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الفرق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62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المثلث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40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الرباعي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35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الخماسي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75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السداسي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437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السباعي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75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الثماني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007688"/>
                  </a:ext>
                </a:extLst>
              </a:tr>
            </a:tbl>
          </a:graphicData>
        </a:graphic>
      </p:graphicFrame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5B2B0EE2-F8FD-4DA4-9053-341E1C950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044104"/>
              </p:ext>
            </p:extLst>
          </p:nvPr>
        </p:nvGraphicFramePr>
        <p:xfrm>
          <a:off x="733425" y="4552950"/>
          <a:ext cx="10515600" cy="127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3394627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8482400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3149361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4345299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18132848"/>
                    </a:ext>
                  </a:extLst>
                </a:gridCol>
              </a:tblGrid>
              <a:tr h="425450">
                <a:tc>
                  <a:txBody>
                    <a:bodyPr/>
                    <a:lstStyle/>
                    <a:p>
                      <a:r>
                        <a:rPr lang="ar-SA" dirty="0"/>
                        <a:t>التساعي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83818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r>
                        <a:rPr lang="ar-SA" dirty="0"/>
                        <a:t>العشري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90182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566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880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2BD6240-97EF-4744-A2C4-8D1B3C5B83E8}"/>
              </a:ext>
            </a:extLst>
          </p:cNvPr>
          <p:cNvSpPr txBox="1"/>
          <p:nvPr/>
        </p:nvSpPr>
        <p:spPr>
          <a:xfrm>
            <a:off x="6368716" y="401053"/>
            <a:ext cx="5229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/>
              <a:t>اجمال وتحدي</a:t>
            </a:r>
            <a:endParaRPr lang="en-US" sz="4800" b="1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B8C5AEC-BC4A-4599-A0FA-0881DE44CC16}"/>
              </a:ext>
            </a:extLst>
          </p:cNvPr>
          <p:cNvSpPr txBox="1"/>
          <p:nvPr/>
        </p:nvSpPr>
        <p:spPr>
          <a:xfrm>
            <a:off x="7908758" y="1636295"/>
            <a:ext cx="368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/>
              <a:t>ارسم مضلع, </a:t>
            </a:r>
          </a:p>
          <a:p>
            <a:pPr algn="r"/>
            <a:r>
              <a:rPr lang="ar-SA" sz="4800" b="1" dirty="0"/>
              <a:t>حسب اقطاره التي تظهر امامك</a:t>
            </a:r>
            <a:endParaRPr lang="en-US" sz="4800" b="1" dirty="0"/>
          </a:p>
        </p:txBody>
      </p:sp>
      <p:pic>
        <p:nvPicPr>
          <p:cNvPr id="113" name="صورة 13">
            <a:extLst>
              <a:ext uri="{FF2B5EF4-FFF2-40B4-BE49-F238E27FC236}">
                <a16:creationId xmlns:a16="http://schemas.microsoft.com/office/drawing/2014/main" id="{2BA7A169-8746-45DB-BF9D-13B9158708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84" y="834190"/>
            <a:ext cx="2999874" cy="342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صورة 14">
            <a:extLst>
              <a:ext uri="{FF2B5EF4-FFF2-40B4-BE49-F238E27FC236}">
                <a16:creationId xmlns:a16="http://schemas.microsoft.com/office/drawing/2014/main" id="{5C9F167A-CB76-4B70-93A0-B965BC6FAF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5" y="834189"/>
            <a:ext cx="3689683" cy="3425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2BD6240-97EF-4744-A2C4-8D1B3C5B83E8}"/>
              </a:ext>
            </a:extLst>
          </p:cNvPr>
          <p:cNvSpPr txBox="1"/>
          <p:nvPr/>
        </p:nvSpPr>
        <p:spPr>
          <a:xfrm>
            <a:off x="6368716" y="401053"/>
            <a:ext cx="5229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/>
              <a:t>اجمال وتحدي</a:t>
            </a:r>
            <a:endParaRPr lang="en-US" sz="4800" b="1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B8C5AEC-BC4A-4599-A0FA-0881DE44CC16}"/>
              </a:ext>
            </a:extLst>
          </p:cNvPr>
          <p:cNvSpPr txBox="1"/>
          <p:nvPr/>
        </p:nvSpPr>
        <p:spPr>
          <a:xfrm>
            <a:off x="7908758" y="1636295"/>
            <a:ext cx="368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/>
              <a:t>ارسم مضلع, </a:t>
            </a:r>
          </a:p>
          <a:p>
            <a:pPr algn="r"/>
            <a:r>
              <a:rPr lang="ar-SA" sz="4800" b="1" dirty="0"/>
              <a:t>حسب اقطاره التي تظهر امامك</a:t>
            </a:r>
            <a:endParaRPr lang="en-US" sz="4800" b="1" dirty="0"/>
          </a:p>
        </p:txBody>
      </p:sp>
      <p:pic>
        <p:nvPicPr>
          <p:cNvPr id="113" name="صورة 13">
            <a:extLst>
              <a:ext uri="{FF2B5EF4-FFF2-40B4-BE49-F238E27FC236}">
                <a16:creationId xmlns:a16="http://schemas.microsoft.com/office/drawing/2014/main" id="{2BA7A169-8746-45DB-BF9D-13B9158708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84" y="834190"/>
            <a:ext cx="2999874" cy="342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صورة 14">
            <a:extLst>
              <a:ext uri="{FF2B5EF4-FFF2-40B4-BE49-F238E27FC236}">
                <a16:creationId xmlns:a16="http://schemas.microsoft.com/office/drawing/2014/main" id="{5C9F167A-CB76-4B70-93A0-B965BC6FAF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5" y="834189"/>
            <a:ext cx="3689683" cy="34258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316E62D1-C8D7-400A-A52F-8D2AE37A3C2A}"/>
              </a:ext>
            </a:extLst>
          </p:cNvPr>
          <p:cNvCxnSpPr>
            <a:cxnSpLocks/>
          </p:cNvCxnSpPr>
          <p:nvPr/>
        </p:nvCxnSpPr>
        <p:spPr>
          <a:xfrm flipH="1">
            <a:off x="6181725" y="1533525"/>
            <a:ext cx="1485900" cy="2486025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4DCC1D39-5FAB-4F3A-8266-9A2F3402379D}"/>
              </a:ext>
            </a:extLst>
          </p:cNvPr>
          <p:cNvCxnSpPr>
            <a:cxnSpLocks/>
          </p:cNvCxnSpPr>
          <p:nvPr/>
        </p:nvCxnSpPr>
        <p:spPr>
          <a:xfrm flipH="1">
            <a:off x="5143500" y="1533525"/>
            <a:ext cx="2590800" cy="619125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471FA5B8-CADD-4EEF-A398-057C04066A77}"/>
              </a:ext>
            </a:extLst>
          </p:cNvPr>
          <p:cNvCxnSpPr>
            <a:cxnSpLocks/>
          </p:cNvCxnSpPr>
          <p:nvPr/>
        </p:nvCxnSpPr>
        <p:spPr>
          <a:xfrm>
            <a:off x="6181725" y="2152650"/>
            <a:ext cx="1" cy="179196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A901364B-BDD4-47DB-92F4-A178BC550716}"/>
              </a:ext>
            </a:extLst>
          </p:cNvPr>
          <p:cNvCxnSpPr>
            <a:cxnSpLocks/>
          </p:cNvCxnSpPr>
          <p:nvPr/>
        </p:nvCxnSpPr>
        <p:spPr>
          <a:xfrm flipH="1">
            <a:off x="5249402" y="2073443"/>
            <a:ext cx="941094" cy="7920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4A244719-0AEA-435A-A91B-309FB68C0FB3}"/>
              </a:ext>
            </a:extLst>
          </p:cNvPr>
          <p:cNvCxnSpPr>
            <a:cxnSpLocks/>
          </p:cNvCxnSpPr>
          <p:nvPr/>
        </p:nvCxnSpPr>
        <p:spPr>
          <a:xfrm flipH="1">
            <a:off x="1028700" y="1390650"/>
            <a:ext cx="447675" cy="45243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8A428A30-65F6-4C11-90F7-419CA1A2D56C}"/>
              </a:ext>
            </a:extLst>
          </p:cNvPr>
          <p:cNvCxnSpPr>
            <a:cxnSpLocks/>
          </p:cNvCxnSpPr>
          <p:nvPr/>
        </p:nvCxnSpPr>
        <p:spPr>
          <a:xfrm>
            <a:off x="1037471" y="1843087"/>
            <a:ext cx="444044" cy="9473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46552CEF-3B21-40A9-889C-E36B457914DA}"/>
              </a:ext>
            </a:extLst>
          </p:cNvPr>
          <p:cNvCxnSpPr>
            <a:cxnSpLocks/>
          </p:cNvCxnSpPr>
          <p:nvPr/>
        </p:nvCxnSpPr>
        <p:spPr>
          <a:xfrm>
            <a:off x="1485900" y="2781300"/>
            <a:ext cx="923925" cy="39365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8C608844-328F-4F3B-BE2C-E47C290A3573}"/>
              </a:ext>
            </a:extLst>
          </p:cNvPr>
          <p:cNvCxnSpPr>
            <a:cxnSpLocks/>
          </p:cNvCxnSpPr>
          <p:nvPr/>
        </p:nvCxnSpPr>
        <p:spPr>
          <a:xfrm flipH="1">
            <a:off x="2409825" y="2776537"/>
            <a:ext cx="963779" cy="398413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28B2CFD0-4611-4553-9C5C-22F848C855F3}"/>
              </a:ext>
            </a:extLst>
          </p:cNvPr>
          <p:cNvCxnSpPr>
            <a:cxnSpLocks/>
          </p:cNvCxnSpPr>
          <p:nvPr/>
        </p:nvCxnSpPr>
        <p:spPr>
          <a:xfrm flipH="1">
            <a:off x="3373604" y="2316772"/>
            <a:ext cx="446922" cy="459765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B3F5088C-92F9-4467-9758-3FCE6340E120}"/>
              </a:ext>
            </a:extLst>
          </p:cNvPr>
          <p:cNvCxnSpPr>
            <a:cxnSpLocks/>
          </p:cNvCxnSpPr>
          <p:nvPr/>
        </p:nvCxnSpPr>
        <p:spPr>
          <a:xfrm flipV="1">
            <a:off x="3820527" y="1843087"/>
            <a:ext cx="43613" cy="473685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88F53554-570C-4614-89EB-D66D65B07995}"/>
              </a:ext>
            </a:extLst>
          </p:cNvPr>
          <p:cNvCxnSpPr>
            <a:cxnSpLocks/>
          </p:cNvCxnSpPr>
          <p:nvPr/>
        </p:nvCxnSpPr>
        <p:spPr>
          <a:xfrm flipH="1" flipV="1">
            <a:off x="1587418" y="1383323"/>
            <a:ext cx="2237494" cy="47368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290212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8CDB7D-7B3E-EF45-982F-5AD11633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ماذا يجب أن نحضّر للحصّة؟ </a:t>
            </a:r>
            <a:endParaRPr lang="x-none" dirty="0"/>
          </a:p>
        </p:txBody>
      </p:sp>
      <p:pic>
        <p:nvPicPr>
          <p:cNvPr id="8" name="Picture 3" descr="https://lh5.googleusercontent.com/7xQchnRuOUJbyFAyyHdllavqvQUFOSCV7l5Kzy1Rmeboi9xefgg8yDF0ng5ESkxi3tC9_i9ER1BmBYOOTMhmhaxTzBz8ILJQxn_c__0Qg9cKcVB64VGmWAAtIhTRT7NF">
            <a:extLst>
              <a:ext uri="{FF2B5EF4-FFF2-40B4-BE49-F238E27FC236}">
                <a16:creationId xmlns:a16="http://schemas.microsoft.com/office/drawing/2014/main" id="{A4B69755-66B7-4BD3-B22A-3EF8B5DE8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574" y="2710851"/>
            <a:ext cx="1161305" cy="180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lh4.googleusercontent.com/iGTl96Eygo7-oid1H3ZWWYhb5HWAynyOs2KLWGGMeuEgHeu4cFLof2g-jYLOscV4q-879K-lfjkP4Swnmj_UGZsWTDspF4AbUz1XGd30Tf1KKpiEXhvx6NLF17Q1F5VY">
            <a:extLst>
              <a:ext uri="{FF2B5EF4-FFF2-40B4-BE49-F238E27FC236}">
                <a16:creationId xmlns:a16="http://schemas.microsoft.com/office/drawing/2014/main" id="{FBFC260D-BF96-439A-8693-6B40C73C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532" y="3322198"/>
            <a:ext cx="1771057" cy="74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s://lh4.googleusercontent.com/8FRkycPXoj7UiB9dvl8WfvE_rPOmNvworJ3hEUUExH908Pyx1w8Shtg70_9YIyrxXZu2Q5tvXMslWX6PBLNTleMKYZ5Wgwd4UNNj4iBwA-K5B6WNBJ5WFRNSOF3busg5">
            <a:extLst>
              <a:ext uri="{FF2B5EF4-FFF2-40B4-BE49-F238E27FC236}">
                <a16:creationId xmlns:a16="http://schemas.microsoft.com/office/drawing/2014/main" id="{A59DF638-BBDF-4FF6-8918-42D9A5F0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31" y="2710851"/>
            <a:ext cx="1191396" cy="196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141684-0310-9045-8FE5-875F7B59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503"/>
            <a:ext cx="10515600" cy="1325563"/>
          </a:xfrm>
        </p:spPr>
        <p:txBody>
          <a:bodyPr/>
          <a:lstStyle/>
          <a:p>
            <a:pPr lvl="0">
              <a:lnSpc>
                <a:spcPct val="115000"/>
              </a:lnSpc>
            </a:pPr>
            <a:r>
              <a:rPr lang="ar-SA" dirty="0">
                <a:latin typeface="Alef"/>
                <a:ea typeface="Alef"/>
                <a:sym typeface="Alef"/>
              </a:rPr>
              <a:t>مراجعة</a:t>
            </a:r>
            <a:endParaRPr lang="he-IL" dirty="0">
              <a:latin typeface="Alef"/>
              <a:ea typeface="Alef"/>
              <a:sym typeface="Alef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7952BE-2EAD-6146-A1DB-1E0A94AD1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57618">
            <a:off x="290049" y="269606"/>
            <a:ext cx="1468977" cy="97331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A5B9F5C-6BC7-4FB2-8BA2-6E8BC1E3D5F0}"/>
              </a:ext>
            </a:extLst>
          </p:cNvPr>
          <p:cNvSpPr txBox="1"/>
          <p:nvPr/>
        </p:nvSpPr>
        <p:spPr>
          <a:xfrm>
            <a:off x="6208296" y="2604622"/>
            <a:ext cx="5172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/>
              <a:t>الضلع: هو القطعة التي تصل بين رأسين متجاورين</a:t>
            </a:r>
          </a:p>
        </p:txBody>
      </p:sp>
      <p:pic>
        <p:nvPicPr>
          <p:cNvPr id="9" name="صورة 2">
            <a:extLst>
              <a:ext uri="{FF2B5EF4-FFF2-40B4-BE49-F238E27FC236}">
                <a16:creationId xmlns:a16="http://schemas.microsoft.com/office/drawing/2014/main" id="{6D9A9A15-1956-4EE4-B701-9E2FC684DAE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9"/>
          <a:stretch/>
        </p:blipFill>
        <p:spPr bwMode="auto">
          <a:xfrm>
            <a:off x="462169" y="1312716"/>
            <a:ext cx="4696685" cy="46040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5E108BB-9D1E-448A-9757-2A62139C4BF5}"/>
              </a:ext>
            </a:extLst>
          </p:cNvPr>
          <p:cNvSpPr txBox="1"/>
          <p:nvPr/>
        </p:nvSpPr>
        <p:spPr>
          <a:xfrm>
            <a:off x="7368564" y="3924752"/>
            <a:ext cx="4001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/>
              <a:t>القطر:</a:t>
            </a:r>
            <a:endParaRPr lang="en-US" sz="4800" b="1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202E9FE-71D0-4D8F-BAD3-98D6A52F814B}"/>
              </a:ext>
            </a:extLst>
          </p:cNvPr>
          <p:cNvSpPr txBox="1"/>
          <p:nvPr/>
        </p:nvSpPr>
        <p:spPr>
          <a:xfrm>
            <a:off x="5856442" y="4752439"/>
            <a:ext cx="5340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/>
              <a:t>هو القطعة التي تصل بين رأسين غير متجاورين</a:t>
            </a:r>
            <a:endParaRPr lang="en-US" sz="4000" b="1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8D7D493-48C3-4EEB-8809-EF0EA7E2EC58}"/>
              </a:ext>
            </a:extLst>
          </p:cNvPr>
          <p:cNvSpPr txBox="1"/>
          <p:nvPr/>
        </p:nvSpPr>
        <p:spPr>
          <a:xfrm>
            <a:off x="3851178" y="513347"/>
            <a:ext cx="497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</a:t>
            </a:r>
            <a:endParaRPr lang="en-US" b="1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052A180-8660-45C5-BB8F-EEF2CE3E77C2}"/>
              </a:ext>
            </a:extLst>
          </p:cNvPr>
          <p:cNvSpPr txBox="1"/>
          <p:nvPr/>
        </p:nvSpPr>
        <p:spPr>
          <a:xfrm>
            <a:off x="5226972" y="1383931"/>
            <a:ext cx="834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  <a:endParaRPr lang="en-US" sz="2000" b="1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6679CC6-4A78-45B6-9F4D-E11DEB94C6CB}"/>
              </a:ext>
            </a:extLst>
          </p:cNvPr>
          <p:cNvSpPr txBox="1"/>
          <p:nvPr/>
        </p:nvSpPr>
        <p:spPr>
          <a:xfrm>
            <a:off x="4415205" y="4475167"/>
            <a:ext cx="673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</a:t>
            </a:r>
            <a:endParaRPr lang="en-US" b="1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3AAF9CC-904D-4746-977D-5917DF8DE559}"/>
              </a:ext>
            </a:extLst>
          </p:cNvPr>
          <p:cNvSpPr txBox="1"/>
          <p:nvPr/>
        </p:nvSpPr>
        <p:spPr>
          <a:xfrm>
            <a:off x="3065115" y="5513656"/>
            <a:ext cx="786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D</a:t>
            </a:r>
            <a:endParaRPr lang="en-US" sz="3600" b="1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5AB733E-2948-4C35-8F80-4A7A58A93B04}"/>
              </a:ext>
            </a:extLst>
          </p:cNvPr>
          <p:cNvSpPr txBox="1"/>
          <p:nvPr/>
        </p:nvSpPr>
        <p:spPr>
          <a:xfrm>
            <a:off x="322695" y="3353970"/>
            <a:ext cx="641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E</a:t>
            </a:r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D20FA4D8-3EC4-455E-83F2-3FCC7BA2AAC5}"/>
              </a:ext>
            </a:extLst>
          </p:cNvPr>
          <p:cNvCxnSpPr/>
          <p:nvPr/>
        </p:nvCxnSpPr>
        <p:spPr>
          <a:xfrm>
            <a:off x="657726" y="412341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699073AB-5E4A-45C0-BB8B-72721209C2CB}"/>
              </a:ext>
            </a:extLst>
          </p:cNvPr>
          <p:cNvCxnSpPr>
            <a:cxnSpLocks/>
          </p:cNvCxnSpPr>
          <p:nvPr/>
        </p:nvCxnSpPr>
        <p:spPr>
          <a:xfrm flipH="1">
            <a:off x="643537" y="2153372"/>
            <a:ext cx="4298189" cy="21066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43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نبدأ بمتعة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algn="r">
              <a:spcBef>
                <a:spcPts val="0"/>
              </a:spcBef>
            </a:pPr>
            <a:r>
              <a:rPr lang="ar-SA" dirty="0"/>
              <a:t>ارسم جميع الأقطار التي تخرج</a:t>
            </a:r>
            <a:endParaRPr lang="en-US" dirty="0"/>
          </a:p>
          <a:p>
            <a:pPr lvl="0" algn="r">
              <a:spcBef>
                <a:spcPts val="0"/>
              </a:spcBef>
            </a:pPr>
            <a:r>
              <a:rPr lang="ar-SA" dirty="0"/>
              <a:t> من الرأس </a:t>
            </a:r>
            <a:r>
              <a:rPr lang="en-US" dirty="0"/>
              <a:t>B</a:t>
            </a:r>
            <a:endParaRPr lang="he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11" name="Picture 6" descr="תוצאת תמונה עבור שעון חול מצויר">
            <a:extLst>
              <a:ext uri="{FF2B5EF4-FFF2-40B4-BE49-F238E27FC236}">
                <a16:creationId xmlns:a16="http://schemas.microsoft.com/office/drawing/2014/main" id="{D0678ED0-F9E0-49FC-B835-94775654E0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2" y="5197642"/>
            <a:ext cx="883009" cy="8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שולש שווה-שוקיים 1">
            <a:extLst>
              <a:ext uri="{FF2B5EF4-FFF2-40B4-BE49-F238E27FC236}">
                <a16:creationId xmlns:a16="http://schemas.microsoft.com/office/drawing/2014/main" id="{06B7D00B-F562-4EF3-84C3-D77AA0382C87}"/>
              </a:ext>
            </a:extLst>
          </p:cNvPr>
          <p:cNvSpPr/>
          <p:nvPr/>
        </p:nvSpPr>
        <p:spPr>
          <a:xfrm>
            <a:off x="2209800" y="3238500"/>
            <a:ext cx="3276600" cy="25352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B50EE2E-C938-4742-97ED-EE2F0AF2D1B6}"/>
              </a:ext>
            </a:extLst>
          </p:cNvPr>
          <p:cNvSpPr txBox="1"/>
          <p:nvPr/>
        </p:nvSpPr>
        <p:spPr>
          <a:xfrm>
            <a:off x="3524250" y="26765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969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نبدأ بمتعة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algn="r">
              <a:spcBef>
                <a:spcPts val="0"/>
              </a:spcBef>
            </a:pPr>
            <a:r>
              <a:rPr lang="ar-SA" dirty="0"/>
              <a:t>ارسم جميع الأقطار التي تخرج</a:t>
            </a:r>
            <a:endParaRPr lang="en-US" dirty="0"/>
          </a:p>
          <a:p>
            <a:pPr lvl="0" algn="r">
              <a:spcBef>
                <a:spcPts val="0"/>
              </a:spcBef>
            </a:pPr>
            <a:r>
              <a:rPr lang="ar-SA" dirty="0"/>
              <a:t> من الرأس </a:t>
            </a:r>
            <a:r>
              <a:rPr lang="en-US" dirty="0"/>
              <a:t>B</a:t>
            </a:r>
            <a:endParaRPr lang="he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10" name="صورة 8">
            <a:extLst>
              <a:ext uri="{FF2B5EF4-FFF2-40B4-BE49-F238E27FC236}">
                <a16:creationId xmlns:a16="http://schemas.microsoft.com/office/drawing/2014/main" id="{DD27044D-ED59-4DC4-B2D5-67D08B63CD0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700337" cy="289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6" descr="תוצאת תמונה עבור שעון חול מצויר">
            <a:extLst>
              <a:ext uri="{FF2B5EF4-FFF2-40B4-BE49-F238E27FC236}">
                <a16:creationId xmlns:a16="http://schemas.microsoft.com/office/drawing/2014/main" id="{D0678ED0-F9E0-49FC-B835-94775654E0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2" y="5197642"/>
            <a:ext cx="883009" cy="8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מחבר ישר 17"/>
          <p:cNvCxnSpPr/>
          <p:nvPr/>
        </p:nvCxnSpPr>
        <p:spPr>
          <a:xfrm flipH="1">
            <a:off x="10058400" y="3786515"/>
            <a:ext cx="254193" cy="2051984"/>
          </a:xfrm>
          <a:prstGeom prst="line">
            <a:avLst/>
          </a:prstGeom>
          <a:ln w="60325">
            <a:solidFill>
              <a:schemeClr val="accent1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0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نبدأ بمتعة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algn="r">
              <a:spcBef>
                <a:spcPts val="0"/>
              </a:spcBef>
            </a:pPr>
            <a:r>
              <a:rPr lang="ar-SA" dirty="0"/>
              <a:t>ارسم جميع الأقطار التي تخرج</a:t>
            </a:r>
            <a:endParaRPr lang="en-US" dirty="0"/>
          </a:p>
          <a:p>
            <a:pPr lvl="0" algn="r">
              <a:spcBef>
                <a:spcPts val="0"/>
              </a:spcBef>
            </a:pPr>
            <a:r>
              <a:rPr lang="ar-SA" dirty="0"/>
              <a:t> من الرأس </a:t>
            </a:r>
            <a:r>
              <a:rPr lang="en-US" dirty="0"/>
              <a:t>B</a:t>
            </a:r>
            <a:endParaRPr lang="he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7" name="صورة 2">
            <a:extLst>
              <a:ext uri="{FF2B5EF4-FFF2-40B4-BE49-F238E27FC236}">
                <a16:creationId xmlns:a16="http://schemas.microsoft.com/office/drawing/2014/main" id="{32B7D0DD-76BD-4AA2-A292-4E57814E779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09824"/>
            <a:ext cx="3515226" cy="33639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D62923E-AC45-48FC-A351-C889547424A3}"/>
              </a:ext>
            </a:extLst>
          </p:cNvPr>
          <p:cNvSpPr txBox="1"/>
          <p:nvPr/>
        </p:nvSpPr>
        <p:spPr>
          <a:xfrm>
            <a:off x="4090736" y="1928813"/>
            <a:ext cx="667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</a:t>
            </a:r>
          </a:p>
        </p:txBody>
      </p:sp>
      <p:pic>
        <p:nvPicPr>
          <p:cNvPr id="11" name="Picture 6" descr="תוצאת תמונה עבור שעון חול מצויר">
            <a:extLst>
              <a:ext uri="{FF2B5EF4-FFF2-40B4-BE49-F238E27FC236}">
                <a16:creationId xmlns:a16="http://schemas.microsoft.com/office/drawing/2014/main" id="{D0678ED0-F9E0-49FC-B835-94775654E0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2" y="5197642"/>
            <a:ext cx="883009" cy="8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מחבר ישר 11"/>
          <p:cNvCxnSpPr>
            <a:cxnSpLocks/>
          </p:cNvCxnSpPr>
          <p:nvPr/>
        </p:nvCxnSpPr>
        <p:spPr>
          <a:xfrm flipH="1">
            <a:off x="3743295" y="2523261"/>
            <a:ext cx="571057" cy="3137039"/>
          </a:xfrm>
          <a:prstGeom prst="line">
            <a:avLst/>
          </a:prstGeom>
          <a:ln w="3492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4314351" y="2636699"/>
            <a:ext cx="1" cy="256094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48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3">
            <a:extLst>
              <a:ext uri="{FF2B5EF4-FFF2-40B4-BE49-F238E27FC236}">
                <a16:creationId xmlns:a16="http://schemas.microsoft.com/office/drawing/2014/main" id="{54F4DE75-A6D1-4D8D-8321-3B2F3D0C38B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3" y="1776824"/>
            <a:ext cx="7427493" cy="43004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؟</a:t>
            </a:r>
            <a:r>
              <a:rPr lang="ar-SA" sz="3600" dirty="0"/>
              <a:t>نتمرن : ارسم جميع الأقطار التي تخرج من الرأس </a:t>
            </a:r>
            <a:r>
              <a:rPr lang="en-US" sz="3600" dirty="0"/>
              <a:t>B</a:t>
            </a:r>
            <a:endParaRPr lang="x-none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52804" y="1776825"/>
            <a:ext cx="11601867" cy="4660039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endParaRPr lang="ar-SA" dirty="0">
              <a:solidFill>
                <a:schemeClr val="dk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F04B4FE6-B116-4F47-BDB1-089CD5552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631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0A66F4B5-71F8-4CBD-95CB-EA728B88C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568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148CE5E-333C-4AB8-B9E9-DDDBC5290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7AB1886-469E-4873-A841-8D09E482D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Picture 6" descr="תוצאת תמונה עבור שעון חול מצויר">
            <a:extLst>
              <a:ext uri="{FF2B5EF4-FFF2-40B4-BE49-F238E27FC236}">
                <a16:creationId xmlns:a16="http://schemas.microsoft.com/office/drawing/2014/main" id="{8322897D-90B4-47AC-A90A-0CD7D307A9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389" y="5801174"/>
            <a:ext cx="737147" cy="73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מחבר ישר 2"/>
          <p:cNvCxnSpPr/>
          <p:nvPr/>
        </p:nvCxnSpPr>
        <p:spPr>
          <a:xfrm flipH="1">
            <a:off x="3954379" y="2046251"/>
            <a:ext cx="979714" cy="3754923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762000" y="2046251"/>
            <a:ext cx="4158343" cy="1880816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מלבן 1">
            <a:extLst>
              <a:ext uri="{FF2B5EF4-FFF2-40B4-BE49-F238E27FC236}">
                <a16:creationId xmlns:a16="http://schemas.microsoft.com/office/drawing/2014/main" id="{28D7602F-C936-4BB2-9207-A021A882E9E2}"/>
              </a:ext>
            </a:extLst>
          </p:cNvPr>
          <p:cNvSpPr/>
          <p:nvPr/>
        </p:nvSpPr>
        <p:spPr>
          <a:xfrm>
            <a:off x="4723318" y="1315653"/>
            <a:ext cx="421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615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؟نتمرن : ارسم جميع الأقطار التي تخرج من الرأس </a:t>
            </a:r>
            <a:r>
              <a:rPr lang="en-US" dirty="0"/>
              <a:t>B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52804" y="1776825"/>
            <a:ext cx="11601867" cy="4660039"/>
          </a:xfrm>
        </p:spPr>
        <p:txBody>
          <a:bodyPr/>
          <a:lstStyle/>
          <a:p>
            <a:pPr lvl="0" algn="r">
              <a:lnSpc>
                <a:spcPct val="115000"/>
              </a:lnSpc>
              <a:spcBef>
                <a:spcPts val="1200"/>
              </a:spcBef>
            </a:pPr>
            <a:r>
              <a:rPr lang="ar-SA" dirty="0">
                <a:solidFill>
                  <a:schemeClr val="dk1"/>
                </a:solidFill>
              </a:rPr>
              <a:t>                            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F04B4FE6-B116-4F47-BDB1-089CD5552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631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אובייקט 13">
            <a:extLst>
              <a:ext uri="{FF2B5EF4-FFF2-40B4-BE49-F238E27FC236}">
                <a16:creationId xmlns:a16="http://schemas.microsoft.com/office/drawing/2014/main" id="{B4C02C54-E506-4F1E-969F-99058A2A63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663126"/>
          <a:ext cx="13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9639" imgH="393529" progId="Equation.3">
                  <p:embed/>
                </p:oleObj>
              </mc:Choice>
              <mc:Fallback>
                <p:oleObj r:id="rId4" imgW="139639" imgH="393529" progId="Equation.3">
                  <p:embed/>
                  <p:pic>
                    <p:nvPicPr>
                      <p:cNvPr id="14" name="אובייקט 13">
                        <a:extLst>
                          <a:ext uri="{FF2B5EF4-FFF2-40B4-BE49-F238E27FC236}">
                            <a16:creationId xmlns:a16="http://schemas.microsoft.com/office/drawing/2014/main" id="{B4C02C54-E506-4F1E-969F-99058A2A63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63126"/>
                        <a:ext cx="1397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>
            <a:extLst>
              <a:ext uri="{FF2B5EF4-FFF2-40B4-BE49-F238E27FC236}">
                <a16:creationId xmlns:a16="http://schemas.microsoft.com/office/drawing/2014/main" id="{0A66F4B5-71F8-4CBD-95CB-EA728B88C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568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148CE5E-333C-4AB8-B9E9-DDDBC5290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אובייקט 16">
            <a:extLst>
              <a:ext uri="{FF2B5EF4-FFF2-40B4-BE49-F238E27FC236}">
                <a16:creationId xmlns:a16="http://schemas.microsoft.com/office/drawing/2014/main" id="{E288D3EE-664B-4EC9-A64E-A9C6E031D2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0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03112" imgH="393529" progId="Equation.3">
                  <p:embed/>
                </p:oleObj>
              </mc:Choice>
              <mc:Fallback>
                <p:oleObj r:id="rId6" imgW="203112" imgH="393529" progId="Equation.3">
                  <p:embed/>
                  <p:pic>
                    <p:nvPicPr>
                      <p:cNvPr id="17" name="אובייקט 16">
                        <a:extLst>
                          <a:ext uri="{FF2B5EF4-FFF2-40B4-BE49-F238E27FC236}">
                            <a16:creationId xmlns:a16="http://schemas.microsoft.com/office/drawing/2014/main" id="{E288D3EE-664B-4EC9-A64E-A9C6E031D2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32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>
            <a:extLst>
              <a:ext uri="{FF2B5EF4-FFF2-40B4-BE49-F238E27FC236}">
                <a16:creationId xmlns:a16="http://schemas.microsoft.com/office/drawing/2014/main" id="{27AB1886-469E-4873-A841-8D09E482D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صورة 8">
            <a:extLst>
              <a:ext uri="{FF2B5EF4-FFF2-40B4-BE49-F238E27FC236}">
                <a16:creationId xmlns:a16="http://schemas.microsoft.com/office/drawing/2014/main" id="{88071D32-4DCC-492A-99C9-915F0F03969E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9" y="2197960"/>
            <a:ext cx="3598111" cy="3996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6" descr="תוצאת תמונה עבור שעון חול מצויר">
            <a:extLst>
              <a:ext uri="{FF2B5EF4-FFF2-40B4-BE49-F238E27FC236}">
                <a16:creationId xmlns:a16="http://schemas.microsoft.com/office/drawing/2014/main" id="{CF00180A-DFFF-4869-A835-904811C8A2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5631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מחבר ישר 21"/>
          <p:cNvCxnSpPr/>
          <p:nvPr/>
        </p:nvCxnSpPr>
        <p:spPr>
          <a:xfrm flipH="1" flipV="1">
            <a:off x="653144" y="2873830"/>
            <a:ext cx="3156856" cy="1480456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 flipH="1">
            <a:off x="653143" y="4354286"/>
            <a:ext cx="3156857" cy="1524000"/>
          </a:xfrm>
          <a:prstGeom prst="line">
            <a:avLst/>
          </a:prstGeom>
          <a:ln w="444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H="1" flipV="1">
            <a:off x="1001486" y="2351314"/>
            <a:ext cx="2846948" cy="200297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מלבן 1">
            <a:extLst>
              <a:ext uri="{FF2B5EF4-FFF2-40B4-BE49-F238E27FC236}">
                <a16:creationId xmlns:a16="http://schemas.microsoft.com/office/drawing/2014/main" id="{78DB4AE9-D535-414D-BDE7-812DBC807F68}"/>
              </a:ext>
            </a:extLst>
          </p:cNvPr>
          <p:cNvSpPr/>
          <p:nvPr/>
        </p:nvSpPr>
        <p:spPr>
          <a:xfrm>
            <a:off x="3924237" y="4031120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359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A470DE6-87F1-4740-9FB1-83DCA61F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بعد هذه التجارب الرجاء بناء الجدول كما يلي</a:t>
            </a:r>
            <a:endParaRPr lang="en-US" dirty="0"/>
          </a:p>
        </p:txBody>
      </p:sp>
      <p:graphicFrame>
        <p:nvGraphicFramePr>
          <p:cNvPr id="8" name="טבלה 8">
            <a:extLst>
              <a:ext uri="{FF2B5EF4-FFF2-40B4-BE49-F238E27FC236}">
                <a16:creationId xmlns:a16="http://schemas.microsoft.com/office/drawing/2014/main" id="{87C286A2-5C5A-4161-8035-5B8A41BD29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718220"/>
              </p:ext>
            </p:extLst>
          </p:nvPr>
        </p:nvGraphicFramePr>
        <p:xfrm>
          <a:off x="838200" y="1702124"/>
          <a:ext cx="10515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03518966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0123742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721885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9078271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32180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اسم المضلع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عدد الرؤوس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عدد الأقطار التي تخرج من راس واحد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عدد الأقطار في المضلع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الفرق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62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المثلث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40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الرباعي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35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الخماسي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75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السداسي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437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75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007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888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התאמה אישית 5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84B2C970292541884C6D2E423F45B9" ma:contentTypeVersion="11" ma:contentTypeDescription="Create a new document." ma:contentTypeScope="" ma:versionID="4f3f6e36b171e087215f6d509548beb9">
  <xsd:schema xmlns:xsd="http://www.w3.org/2001/XMLSchema" xmlns:xs="http://www.w3.org/2001/XMLSchema" xmlns:p="http://schemas.microsoft.com/office/2006/metadata/properties" xmlns:ns3="7de65336-3470-4daf-946b-7619550e553e" xmlns:ns4="6ad565e7-c57f-415f-adfa-5c7854c55faf" targetNamespace="http://schemas.microsoft.com/office/2006/metadata/properties" ma:root="true" ma:fieldsID="6005d5751e642d050b7d13b2165ab4df" ns3:_="" ns4:_="">
    <xsd:import namespace="7de65336-3470-4daf-946b-7619550e553e"/>
    <xsd:import namespace="6ad565e7-c57f-415f-adfa-5c7854c55fa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65336-3470-4daf-946b-7619550e5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565e7-c57f-415f-adfa-5c7854c55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DC9EA8-7C96-43B5-87C3-48DB0E4AAC31}">
  <ds:schemaRefs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7de65336-3470-4daf-946b-7619550e553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ad565e7-c57f-415f-adfa-5c7854c55faf"/>
  </ds:schemaRefs>
</ds:datastoreItem>
</file>

<file path=customXml/itemProps2.xml><?xml version="1.0" encoding="utf-8"?>
<ds:datastoreItem xmlns:ds="http://schemas.openxmlformats.org/officeDocument/2006/customXml" ds:itemID="{DD8B958F-9FCD-4B15-A791-D3BBD234E4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e65336-3470-4daf-946b-7619550e553e"/>
    <ds:schemaRef ds:uri="6ad565e7-c57f-415f-adfa-5c7854c55f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9EB062-A25C-4149-9FC6-2425B2684B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1441</Words>
  <Application>Microsoft Office PowerPoint</Application>
  <PresentationFormat>מסך רחב</PresentationFormat>
  <Paragraphs>238</Paragraphs>
  <Slides>18</Slides>
  <Notes>13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3" baseType="lpstr">
      <vt:lpstr>Alef</vt:lpstr>
      <vt:lpstr>Arial</vt:lpstr>
      <vt:lpstr>Calibri</vt:lpstr>
      <vt:lpstr>1_Office Theme</vt:lpstr>
      <vt:lpstr>Equation.3</vt:lpstr>
      <vt:lpstr>ماذا سنتعلّم اليوم؟</vt:lpstr>
      <vt:lpstr>ماذا يجب أن نحضّر للحصّة؟ </vt:lpstr>
      <vt:lpstr>مراجعة</vt:lpstr>
      <vt:lpstr>نبدأ بمتعة</vt:lpstr>
      <vt:lpstr>نبدأ بمتعة</vt:lpstr>
      <vt:lpstr>نبدأ بمتعة</vt:lpstr>
      <vt:lpstr>؟نتمرن : ارسم جميع الأقطار التي تخرج من الرأس B</vt:lpstr>
      <vt:lpstr>؟نتمرن : ارسم جميع الأقطار التي تخرج من الرأس B</vt:lpstr>
      <vt:lpstr>بعد هذه التجارب الرجاء بناء الجدول كما يلي</vt:lpstr>
      <vt:lpstr>نتمرن : ارسم جميع الأقطار لكل مضلع</vt:lpstr>
      <vt:lpstr>نتمرن : ارسم جميع الأقطار لكل مضلع</vt:lpstr>
      <vt:lpstr>؟نتمرن : ارسم جميع الأقطار المضلع</vt:lpstr>
      <vt:lpstr>نتمرن : ارسم جميع الأقطار لكل مضلع</vt:lpstr>
      <vt:lpstr>بعد هذه التجارب الرجاء بناء الجدول كما يلي</vt:lpstr>
      <vt:lpstr>نتمرن : ارسم جميع الأقطارالتي تخرج من رأس واحد ارسم جميع اقطار مضلع</vt:lpstr>
      <vt:lpstr>بعد هذه التجارب الرجاء بناء الجدول كما يلي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Ruthy Betinger</dc:creator>
  <cp:lastModifiedBy>האני אלעטאונה</cp:lastModifiedBy>
  <cp:revision>212</cp:revision>
  <dcterms:created xsi:type="dcterms:W3CDTF">2020-03-11T07:11:19Z</dcterms:created>
  <dcterms:modified xsi:type="dcterms:W3CDTF">2021-02-17T08:06:16Z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0x0101003A84B2C970292541884C6D2E423F45B9</vt:lpwstr>
  </property>
</Properties>
</file>