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4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70" r:id="rId8"/>
    <p:sldId id="271" r:id="rId9"/>
    <p:sldId id="265" r:id="rId10"/>
    <p:sldId id="266" r:id="rId11"/>
    <p:sldId id="267" r:id="rId12"/>
    <p:sldId id="268" r:id="rId13"/>
    <p:sldId id="262" r:id="rId14"/>
    <p:sldId id="263" r:id="rId15"/>
    <p:sldId id="264" r:id="rId16"/>
    <p:sldId id="272" r:id="rId17"/>
    <p:sldId id="273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55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87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48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37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65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204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311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008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29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00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016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59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647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989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394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539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550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E6CDA4-B524-4547-B169-352413D104B6}" type="datetimeFigureOut">
              <a:rPr lang="he-IL" smtClean="0"/>
              <a:t>כ"ט/טבת/תשפ"ג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3C98B3-712E-4E6C-906C-FA04FE0B84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578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30.jpeg" /><Relationship Id="rId4" Type="http://schemas.openxmlformats.org/officeDocument/2006/relationships/image" Target="../media/image29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png" /><Relationship Id="rId4" Type="http://schemas.openxmlformats.org/officeDocument/2006/relationships/image" Target="../media/image3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0.jpeg" /><Relationship Id="rId5" Type="http://schemas.openxmlformats.org/officeDocument/2006/relationships/image" Target="../media/image39.jpg" /><Relationship Id="rId4" Type="http://schemas.openxmlformats.org/officeDocument/2006/relationships/image" Target="../media/image38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2.jpg" /><Relationship Id="rId4" Type="http://schemas.openxmlformats.org/officeDocument/2006/relationships/image" Target="../media/image41.jp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9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3" Type="http://schemas.openxmlformats.org/officeDocument/2006/relationships/image" Target="../media/image5.png" /><Relationship Id="rId7" Type="http://schemas.openxmlformats.org/officeDocument/2006/relationships/image" Target="../media/image12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jpg" /><Relationship Id="rId5" Type="http://schemas.openxmlformats.org/officeDocument/2006/relationships/image" Target="../media/image10.png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24.jpg" /><Relationship Id="rId4" Type="http://schemas.openxmlformats.org/officeDocument/2006/relationships/image" Target="../media/image23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81050" y="1917700"/>
            <a:ext cx="10236200" cy="3708400"/>
          </a:xfrm>
        </p:spPr>
        <p:txBody>
          <a:bodyPr>
            <a:normAutofit fontScale="90000"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الأسبوع الوطني للوقاية من الحروق لدى الأطفال</a:t>
            </a:r>
            <a:b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br>
              <a:rPr lang="ar-SA" sz="8600" b="1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86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المركزة </a:t>
            </a:r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شيـرين أبو بكر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 Box 2" descr="logosofe2 (1)"/>
          <p:cNvSpPr txBox="1">
            <a:spLocks noChangeArrowheads="1"/>
          </p:cNvSpPr>
          <p:nvPr/>
        </p:nvSpPr>
        <p:spPr bwMode="auto">
          <a:xfrm>
            <a:off x="317500" y="330200"/>
            <a:ext cx="1231900" cy="812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7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53475" y="0"/>
            <a:ext cx="10364451" cy="1596177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سُـبـُل الوقاية لمنع الحروق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1" y="1435100"/>
            <a:ext cx="11849100" cy="4955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الحمّـام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قياس درجة حرارة الماء قبل ادخال الأطفال الى الحمّام – درجة الحرارة المفضلة 37 م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ممنوع ابقاء الأطفال لوحدهم في الحمّام ( حتى مع اخوتهم الأكبر منهم 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التأكد من تدفق الماء قبل الاستحمام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المواد الكيماوية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الحفاظ على المنظفات والمواد الكيماوية بعيدا عن متناول ايدي الاطفال</a:t>
            </a: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" y="1210298"/>
            <a:ext cx="2865120" cy="19110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2365"/>
            <a:ext cx="1743075" cy="2301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6" y="4556494"/>
            <a:ext cx="2786696" cy="2301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4" descr="الحوادث المنزلية وكيف نتصرف التكهر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5778500"/>
            <a:ext cx="4762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כותרת 1"/>
          <p:cNvSpPr txBox="1">
            <a:spLocks/>
          </p:cNvSpPr>
          <p:nvPr/>
        </p:nvSpPr>
        <p:spPr>
          <a:xfrm>
            <a:off x="-1334125" y="4331692"/>
            <a:ext cx="10364451" cy="362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0" b="1" dirty="0"/>
              <a:t>x</a:t>
            </a:r>
            <a:endParaRPr lang="he-IL" sz="11000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9" y="84281"/>
            <a:ext cx="123149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8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53475" y="0"/>
            <a:ext cx="10364451" cy="1596177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سُـبـُل الوقاية لمنع الحروق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1" y="1435100"/>
            <a:ext cx="11849100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النار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تركيب جهاز كاشف الدخان في البيت \ المؤسسة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التأكد من عدم ترك مصابيح مشتعلة او طناجر طهي بدون مراقبة من الكبار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التأكد من عدم وجود ستائر بجاني الغاز, الشموع والاضواء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احاطة أجهزة التدفئة بحاجز حماية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ابعاد الأطفال من حول أجهزة التسخين, ومشعات الحرارة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ابعاد الأغراض القابلة للاشتعال كالبطانيات, الارائك والفراش, الستائر, الملابس بالقرب من 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أجهزة التدفئة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3" y="1185071"/>
            <a:ext cx="2106613" cy="1717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56" y="3228185"/>
            <a:ext cx="2400300" cy="17192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5" y="4946646"/>
            <a:ext cx="1745079" cy="191135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697"/>
            <a:ext cx="123149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9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53475" y="0"/>
            <a:ext cx="10364451" cy="1596177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سُـبـُل الوقاية لمنع الحروق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1" y="1435100"/>
            <a:ext cx="11849100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الكهرباء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وضع اغطية أمان للقوابس الكهربائية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تعليم الأطفال الابتعاد عن مصادر الكهرباء وعدم اللعب او العبث بها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منع الأطفال من تسلق أعمدة الكهرباء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" name="il_fi" descr="O09O6K2bY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6370"/>
            <a:ext cx="5181600" cy="144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l_fi" descr="5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2" y="4787900"/>
            <a:ext cx="6032499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9" y="110998"/>
            <a:ext cx="123149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9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66900" y="203200"/>
            <a:ext cx="10236200" cy="1422400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الحروق ... اصابات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 Box 2" descr="logosofe2 (1)"/>
          <p:cNvSpPr txBox="1">
            <a:spLocks noChangeArrowheads="1"/>
          </p:cNvSpPr>
          <p:nvPr/>
        </p:nvSpPr>
        <p:spPr bwMode="auto">
          <a:xfrm>
            <a:off x="317500" y="330200"/>
            <a:ext cx="1231900" cy="812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733550"/>
            <a:ext cx="8496300" cy="4070350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4019550" y="1733550"/>
            <a:ext cx="4394200" cy="717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درجات الإصابة بالحروق</a:t>
            </a:r>
            <a:endParaRPr lang="he-IL" sz="4800" b="1" dirty="0">
              <a:latin typeface="Traditional Arabic" panose="02020603050405020304" pitchFamily="18" charset="-78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222500" y="5105400"/>
            <a:ext cx="8153400" cy="56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dirty="0"/>
              <a:t>    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أولى                  ثانية                   ثالثة                 رابعة</a:t>
            </a:r>
            <a:endParaRPr lang="he-IL" sz="3200" b="1" dirty="0">
              <a:latin typeface="Traditional Arabic" panose="02020603050405020304" pitchFamily="18" charset="-78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0" y="1733550"/>
            <a:ext cx="1866900" cy="7175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صدمة </a:t>
            </a:r>
            <a:endParaRPr lang="he-IL" sz="4000" b="1" dirty="0">
              <a:latin typeface="Traditional Arabic" panose="02020603050405020304" pitchFamily="18" charset="-78"/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10553700" y="3475037"/>
            <a:ext cx="1574800" cy="7175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ألم</a:t>
            </a:r>
            <a:endParaRPr lang="he-IL" sz="4000" b="1" dirty="0">
              <a:latin typeface="Traditional Arabic" panose="02020603050405020304" pitchFamily="18" charset="-78"/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0496550" y="4857750"/>
            <a:ext cx="1638300" cy="7175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حكة</a:t>
            </a:r>
            <a:endParaRPr lang="he-IL" sz="4000" b="1" dirty="0">
              <a:latin typeface="Traditional Arabic" panose="02020603050405020304" pitchFamily="18" charset="-78"/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0553700" y="2092325"/>
            <a:ext cx="1549400" cy="7175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ندبات </a:t>
            </a:r>
            <a:endParaRPr lang="he-IL" sz="4000" b="1" dirty="0">
              <a:latin typeface="Traditional Arabic" panose="02020603050405020304" pitchFamily="18" charset="-78"/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38100" y="3051175"/>
            <a:ext cx="1866900" cy="7175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حساسية </a:t>
            </a:r>
            <a:endParaRPr lang="he-IL" sz="4000" b="1" dirty="0">
              <a:latin typeface="Traditional Arabic" panose="02020603050405020304" pitchFamily="18" charset="-78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63500" y="4368800"/>
            <a:ext cx="1778000" cy="1117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علاج  طويل</a:t>
            </a:r>
            <a:endParaRPr lang="he-IL" sz="4000" b="1" dirty="0">
              <a:latin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106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60525" y="0"/>
            <a:ext cx="10236200" cy="1422400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الحروق ... علاجات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 Box 2" descr="logosofe2 (1)"/>
          <p:cNvSpPr txBox="1">
            <a:spLocks noChangeArrowheads="1"/>
          </p:cNvSpPr>
          <p:nvPr/>
        </p:nvSpPr>
        <p:spPr bwMode="auto">
          <a:xfrm>
            <a:off x="317500" y="330200"/>
            <a:ext cx="1231900" cy="812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https://www.health.gov.il/Subjects/KidsAndMatures/safety/PublishingImages/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-3225800"/>
            <a:ext cx="12382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90600" y="1463496"/>
            <a:ext cx="10906125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حروق السوائل الساخنة</a:t>
            </a: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ar-SA" sz="2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شطف المنطقة المصابة بالماء الفاتر مدة 20 دقيقة</a:t>
            </a: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 بالمركز الطبي \ التوجه اليه بالسرعة القصوى</a:t>
            </a:r>
          </a:p>
          <a:p>
            <a:pPr marR="0" lvl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SA" sz="2800" b="1" dirty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SA" sz="3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حروق ناتجة عن لمس </a:t>
            </a:r>
            <a:r>
              <a:rPr lang="ar-SA" sz="3600" b="1" dirty="0">
                <a:solidFill>
                  <a:srgbClr val="BA3F51">
                    <a:lumMod val="50000"/>
                  </a:srgbClr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المواد الكيماوية </a:t>
            </a:r>
            <a:endParaRPr kumimoji="0" lang="ar-SA" sz="36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شطف المنطقة المصابة بالماء الفاتر مدة 20 دقيقة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 بالمركز الطبي \ التوجه اليه بالسرعة القصوى</a:t>
            </a: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2070769" y="17973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471613"/>
            <a:ext cx="2286000" cy="1309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3319324"/>
            <a:ext cx="254635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3" y="5136685"/>
            <a:ext cx="2617147" cy="16290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1805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60525" y="0"/>
            <a:ext cx="10236200" cy="1422400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الحروق ... علاجات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 Box 2" descr="logosofe2 (1)"/>
          <p:cNvSpPr txBox="1">
            <a:spLocks noChangeArrowheads="1"/>
          </p:cNvSpPr>
          <p:nvPr/>
        </p:nvSpPr>
        <p:spPr bwMode="auto">
          <a:xfrm>
            <a:off x="317500" y="330200"/>
            <a:ext cx="1231900" cy="812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https://www.health.gov.il/Subjects/KidsAndMatures/safety/PublishingImages/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-3225800"/>
            <a:ext cx="12382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90600" y="601723"/>
            <a:ext cx="10906125" cy="75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حروق النار</a:t>
            </a: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ar-SA" sz="2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ابعاد الطفل من مكان الحريق</a:t>
            </a: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لإخماد</a:t>
            </a:r>
            <a:r>
              <a:rPr kumimoji="0" lang="ar-SA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الحريق دحرجوا الطفل على الأرض , او اخنقوا النار مع غطاء من النسيج</a:t>
            </a: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ar-SA" sz="2800" b="1" baseline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بعد اخماد </a:t>
            </a:r>
            <a:r>
              <a:rPr lang="ar-SA" sz="2800" b="1" baseline="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الحريق اشطفوا الأماكن المتضررة بالمياه الجارية</a:t>
            </a: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ar-SA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 بخدمات الطوارئ ( إطفاء, اسعاف, شرطة )والمركز الطبي بأقصى سرعة </a:t>
            </a:r>
            <a:endParaRPr lang="ar-SA" sz="2800" b="1" dirty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R="0" lvl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SA" sz="2800" b="1" dirty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R="0" lvl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3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حروق ناتجة عن لمس الكهرباء</a:t>
            </a: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ar-SA" sz="2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ابعاد الطفل عن التيار الكهربائي ( فصل تيار الكهرباء  او ابعاده بواسطة أي غرض غير موصل للكهرباء) </a:t>
            </a:r>
            <a:endParaRPr kumimoji="0" 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 بالمركز الطبي \ التوجه اليه بالسرعة القصوى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z="2800" b="1" dirty="0">
              <a:solidFill>
                <a:prstClr val="black"/>
              </a:solidFill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2070769" y="17973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7" y="3943638"/>
            <a:ext cx="2135188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" y="1881446"/>
            <a:ext cx="2344738" cy="148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554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8875" y="0"/>
            <a:ext cx="10364451" cy="1596177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فيديوهات توعية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32"/>
            <a:ext cx="1231499" cy="81693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149600" y="2915335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https://www.youtube.com/watch?v=82npFu8ue-Q&amp;feature=youtu.be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4762500" y="3817035"/>
            <a:ext cx="692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https://www.youtube.com/watch?v=Cxc5_W0KwWs&amp;feature=youtu.be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4882837" y="4718735"/>
            <a:ext cx="668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https://www.youtube.com/watch?v=ZQFfi3Igivw&amp;feature=youtu.be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7653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31499" y="377217"/>
            <a:ext cx="10364451" cy="1596177"/>
          </a:xfrm>
        </p:spPr>
        <p:txBody>
          <a:bodyPr>
            <a:noAutofit/>
          </a:bodyPr>
          <a:lstStyle/>
          <a:p>
            <a:br>
              <a:rPr lang="ar-SA" sz="8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br>
              <a:rPr lang="ar-SA" sz="8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br>
              <a:rPr lang="ar-SA" sz="8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8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تذكروا جيدًا ...</a:t>
            </a:r>
            <a:br>
              <a:rPr lang="ar-SA" sz="8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br>
              <a:rPr lang="ar-SA" sz="8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وقاية أطفالنا وحمايتهم.</a:t>
            </a:r>
            <a:b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إزالة مصدر الخطر وعزله..</a:t>
            </a:r>
            <a:b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مراقبتهم...</a:t>
            </a:r>
            <a:b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توعيتهم....</a:t>
            </a:r>
            <a:b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مسؤولياتنا جميعًا كأهل ومربين </a:t>
            </a:r>
            <a:b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وتذكروا ايضًا سنحاسب عليها يومًا ما </a:t>
            </a:r>
            <a:b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« كُلُّكُم راعٍ وَكُلُّكُم مَسؤولٌ عَن رَعِيَّتِه «</a:t>
            </a:r>
            <a:endParaRPr lang="he-IL" b="1" dirty="0">
              <a:latin typeface="Traditional Arabic" panose="02020603050405020304" pitchFamily="18" charset="-78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32"/>
            <a:ext cx="123149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8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66900" y="203200"/>
            <a:ext cx="10236200" cy="1422400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الحروق ... ما هي ؟؟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 Box 2" descr="logosofe2 (1)"/>
          <p:cNvSpPr txBox="1">
            <a:spLocks noChangeArrowheads="1"/>
          </p:cNvSpPr>
          <p:nvPr/>
        </p:nvSpPr>
        <p:spPr bwMode="auto">
          <a:xfrm>
            <a:off x="317500" y="330200"/>
            <a:ext cx="1231900" cy="812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17500" y="1821934"/>
            <a:ext cx="1149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الحرق هو نوع من الإصابة في الجلد او النسيج العضلي وذلك نتيجة بسبب (</a:t>
            </a:r>
            <a:r>
              <a:rPr lang="ar-SA" sz="3600" b="1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التعرض لِ </a:t>
            </a:r>
            <a:r>
              <a:rPr lang="ar-SA" sz="3600" b="1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</p:txBody>
      </p:sp>
      <p:sp>
        <p:nvSpPr>
          <p:cNvPr id="5" name="חץ למטה 4"/>
          <p:cNvSpPr/>
          <p:nvPr/>
        </p:nvSpPr>
        <p:spPr>
          <a:xfrm rot="19998271">
            <a:off x="10052578" y="2502788"/>
            <a:ext cx="393700" cy="1011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143000" y="3695700"/>
            <a:ext cx="9880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الحرارة                          الكهرباء                    المواد الكيماوية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376" y="2710891"/>
            <a:ext cx="658425" cy="97544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846" y="2664599"/>
            <a:ext cx="658425" cy="97544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4461547"/>
            <a:ext cx="2421376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77" y="4461546"/>
            <a:ext cx="2562225" cy="185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4461546"/>
            <a:ext cx="2583247" cy="162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350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66900" y="203200"/>
            <a:ext cx="10236200" cy="1422400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الحروق ... ما هي ؟؟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 Box 2" descr="logosofe2 (1)"/>
          <p:cNvSpPr txBox="1">
            <a:spLocks noChangeArrowheads="1"/>
          </p:cNvSpPr>
          <p:nvPr/>
        </p:nvSpPr>
        <p:spPr bwMode="auto">
          <a:xfrm>
            <a:off x="317500" y="330200"/>
            <a:ext cx="1231900" cy="812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17500" y="1821934"/>
            <a:ext cx="1149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الحرق هو نوع من الإصابة في الجلد او النسيج العضلي وذلك نتيجة بسبب (التعرض لِ )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19" y="2752916"/>
            <a:ext cx="658425" cy="97544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293" y="2752915"/>
            <a:ext cx="658425" cy="97544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250" y="2752915"/>
            <a:ext cx="658425" cy="97544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1346200" y="4013012"/>
            <a:ext cx="9199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الاشعاع                      النار                          الغاز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0" y="4790508"/>
            <a:ext cx="2286000" cy="1788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30" y="4713837"/>
            <a:ext cx="2122099" cy="178809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01" y="4704703"/>
            <a:ext cx="2350008" cy="1805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932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אליפטי 3"/>
          <p:cNvSpPr/>
          <p:nvPr/>
        </p:nvSpPr>
        <p:spPr>
          <a:xfrm>
            <a:off x="2209800" y="2181225"/>
            <a:ext cx="7696200" cy="1905000"/>
          </a:xfrm>
          <a:prstGeom prst="wedgeEllipseCallout">
            <a:avLst>
              <a:gd name="adj1" fmla="val 56457"/>
              <a:gd name="adj2" fmla="val 4562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مسببات الحروق ؟؟</a:t>
            </a:r>
            <a:endParaRPr lang="he-IL" sz="8000" b="1" dirty="0">
              <a:latin typeface="Traditional Arabic" panose="02020603050405020304" pitchFamily="18" charset="-78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37" y="2181225"/>
            <a:ext cx="1838325" cy="2495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632"/>
            <a:ext cx="123149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2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66900" y="203200"/>
            <a:ext cx="10236200" cy="1422400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الحروق ... نسب واحصائيات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 Box 2" descr="logosofe2 (1)"/>
          <p:cNvSpPr txBox="1">
            <a:spLocks noChangeArrowheads="1"/>
          </p:cNvSpPr>
          <p:nvPr/>
        </p:nvSpPr>
        <p:spPr bwMode="auto">
          <a:xfrm>
            <a:off x="317500" y="330200"/>
            <a:ext cx="1231900" cy="812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35200"/>
            <a:ext cx="112395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معظم إصابات الحروق الشائعة تحدث في فصل الشتاء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عام 2017 جاء إلى غرف وعيادات الطوارئ "</a:t>
            </a:r>
            <a:r>
              <a:rPr lang="ar-SA" sz="2800" b="1" dirty="0" err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طيرم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/</a:t>
            </a:r>
            <a:r>
              <a:rPr lang="he-IL" sz="2800" b="1" dirty="0">
                <a:solidFill>
                  <a:prstClr val="black"/>
                </a:solidFill>
                <a:latin typeface="Traditional Arabic" panose="02020603050405020304" pitchFamily="18" charset="-78"/>
              </a:rPr>
              <a:t>טרם" 3,286 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حالة طفل الناتجة عن الحرق </a:t>
            </a:r>
            <a:endParaRPr lang="he-IL" sz="2800" b="1" dirty="0">
              <a:solidFill>
                <a:prstClr val="black"/>
              </a:solidFill>
              <a:latin typeface="Traditional Arabic" panose="02020603050405020304" pitchFamily="18" charset="-78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3316307"/>
            <a:ext cx="11849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فئة العمر 0-4  هي الفئة التي لديها النسبة الاعلى لخطر الإصابة بحروق</a:t>
            </a:r>
            <a:r>
              <a:rPr lang="ar-SA" sz="28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.وهم يشكلون 78 ٪ من ضحايا الحروق.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84% من الاطفال المصابين بحروق – </a:t>
            </a:r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اصيبوا بالمنزل، معظمهم بالمطبخ او غرفة المعيشة.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عطلة نهاية الأسبوع كانت هناك زيادة في الحروق من السوائل الساخنة.</a:t>
            </a:r>
            <a:endParaRPr lang="ar-SA" sz="28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178067"/>
            <a:ext cx="1857375" cy="1442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5322888"/>
            <a:ext cx="2374900" cy="1460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322888"/>
            <a:ext cx="2349500" cy="137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5362614"/>
            <a:ext cx="3403600" cy="1495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592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66900" y="203200"/>
            <a:ext cx="10236200" cy="1422400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الحروق ... نسب واحصائيات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 Box 2" descr="logosofe2 (1)"/>
          <p:cNvSpPr txBox="1">
            <a:spLocks noChangeArrowheads="1"/>
          </p:cNvSpPr>
          <p:nvPr/>
        </p:nvSpPr>
        <p:spPr bwMode="auto">
          <a:xfrm>
            <a:off x="317500" y="330200"/>
            <a:ext cx="1231900" cy="812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8900" y="2122507"/>
            <a:ext cx="118491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من 5 أطفال الذين يأتون إلى وحدات الطوارئ بسبب الحرق, و 60% من حالات دخول المستشفى نتيجة الحروق ، بسبب السوائل الساخنة</a:t>
            </a:r>
            <a:r>
              <a:rPr lang="ar-SA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المشروبات الساخنة، أواني الطبخ الساخنة، الماء المغلي، الماء والغلايات خطراً على مقربة من الأطفال والرضع.</a:t>
            </a:r>
          </a:p>
          <a:p>
            <a:pPr lvl="0"/>
            <a:r>
              <a:rPr lang="ar-SA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٪ من الأطفال الموجودين في المستشفيات جراء الحروق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كانوا بالقرب من شخص بالغ أو مرأى منه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مما يعني أن المشكلة ليست تحت الإشراف بل في </a:t>
            </a:r>
            <a:r>
              <a:rPr lang="ar-SA" sz="4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الوقاية</a:t>
            </a:r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إن إزالة مصدر     الخطر من الأطفال الصغار هو أضمن طريقة لمنع الحروق.</a:t>
            </a:r>
            <a:endParaRPr lang="ar-SA" sz="4800" b="1" dirty="0"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50" y="4827588"/>
            <a:ext cx="2432050" cy="20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7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7075" y="1139217"/>
            <a:ext cx="11367125" cy="1596177"/>
          </a:xfrm>
        </p:spPr>
        <p:txBody>
          <a:bodyPr>
            <a:noAutofit/>
          </a:bodyPr>
          <a:lstStyle/>
          <a:p>
            <a:r>
              <a:rPr lang="ar-SA" sz="8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« دِرْهَم وِقايَة خَيـٌر مِن قِنْطارِ عِلاج «</a:t>
            </a:r>
            <a:endParaRPr lang="he-IL" sz="8800" b="1" dirty="0">
              <a:solidFill>
                <a:srgbClr val="FF0000"/>
              </a:solidFill>
              <a:latin typeface="Traditional Arabic" panose="02020603050405020304" pitchFamily="18" charset="-78"/>
            </a:endParaRPr>
          </a:p>
        </p:txBody>
      </p:sp>
      <p:sp>
        <p:nvSpPr>
          <p:cNvPr id="4" name="הסבר ענן 3"/>
          <p:cNvSpPr/>
          <p:nvPr/>
        </p:nvSpPr>
        <p:spPr>
          <a:xfrm>
            <a:off x="412437" y="2908300"/>
            <a:ext cx="11836400" cy="3213100"/>
          </a:xfrm>
          <a:prstGeom prst="cloudCallout">
            <a:avLst>
              <a:gd name="adj1" fmla="val -41858"/>
              <a:gd name="adj2" fmla="val 915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8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8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تقولوا هذا لن يحدث لنا</a:t>
            </a:r>
            <a:endParaRPr lang="he-IL" sz="8800" b="1" dirty="0">
              <a:solidFill>
                <a:srgbClr val="FF0000"/>
              </a:solidFill>
              <a:latin typeface="Traditional Arabic" panose="02020603050405020304" pitchFamily="18" charset="-78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0" y="149376"/>
            <a:ext cx="123149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5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175" y="0"/>
            <a:ext cx="10364451" cy="1596177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 حصول الحريق اتصلوا بِ 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6300" y="1384300"/>
            <a:ext cx="68580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الشرطة 100</a:t>
            </a:r>
          </a:p>
          <a:p>
            <a:pPr lvl="0"/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/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/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/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/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الإسعاف 101</a:t>
            </a:r>
            <a:endParaRPr lang="he-IL" sz="2800" b="1" dirty="0">
              <a:solidFill>
                <a:srgbClr val="FF0000"/>
              </a:solidFill>
              <a:latin typeface="Traditional Arabic" panose="02020603050405020304" pitchFamily="18" charset="-78"/>
            </a:endParaRP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الإطفاء 102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5" y="4953000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25" y="1521988"/>
            <a:ext cx="2771775" cy="11684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25" y="3425336"/>
            <a:ext cx="2771775" cy="129870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25" y="5218745"/>
            <a:ext cx="2771775" cy="136512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3149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7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53475" y="0"/>
            <a:ext cx="10364451" cy="1596177"/>
          </a:xfrm>
        </p:spPr>
        <p:txBody>
          <a:bodyPr>
            <a:normAutofit/>
          </a:bodyPr>
          <a:lstStyle/>
          <a:p>
            <a:r>
              <a:rPr lang="ar-SA" sz="8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سُـبـُل الوقاية لمنع الحروق</a:t>
            </a:r>
            <a:endParaRPr lang="he-IL" sz="8600" b="1" dirty="0">
              <a:latin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1" y="1435100"/>
            <a:ext cx="11849100" cy="56015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المطبخ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حمل الأطفال اثناء الطهي او شرب المشروبات الساخنة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ابعاد المشروبات الساخنة عن الأطفال والأولاد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الطهي على رءوس الغاز الداخلية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ابعاد المسخنات الكهربائية, الطناجر, الغلايات والمقلاة, الكؤوس الساخنة عن طرف </a:t>
            </a:r>
            <a:r>
              <a:rPr lang="ar-SA" sz="28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الشايش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وحافة الطاولة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ابعاد ايدي اوعية الطهي الكبيرة والساخنة ( الطناجر ) الى الداخل, بحيث لا تبرز الى الخارج ( ممكن ان يسحبها الأطفال وتنسكب عليهم وتصيبهم بالحروق 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المناسبات العامة :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ابعاد الأطفال من الممرات فهناك نادلين يحملون طعام ساخن ومشروبات ساخنة</a:t>
            </a: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1435100"/>
            <a:ext cx="4191000" cy="21971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28377"/>
            <a:ext cx="2006600" cy="15335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9" y="124932"/>
            <a:ext cx="123149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0421"/>
      </p:ext>
    </p:extLst>
  </p:cSld>
  <p:clrMapOvr>
    <a:masterClrMapping/>
  </p:clrMapOvr>
</p:sld>
</file>

<file path=ppt/theme/theme1.xml><?xml version="1.0" encoding="utf-8"?>
<a:theme xmlns:a="http://schemas.openxmlformats.org/drawingml/2006/main" name="טיפה">
  <a:themeElements>
    <a:clrScheme name="טיפה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טיפה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טיפה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TM04033925[[fn=טיפה]]</Template>
  <TotalTime>324</TotalTime>
  <Words>597</Words>
  <Application>Microsoft Office PowerPoint</Application>
  <PresentationFormat>מסך רחב</PresentationFormat>
  <Paragraphs>98</Paragraphs>
  <Slides>17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טיפה</vt:lpstr>
      <vt:lpstr>الأسبوع الوطني للوقاية من الحروق لدى الأطفال  المركزة : شيـرين أبو بكر</vt:lpstr>
      <vt:lpstr>الحروق ... ما هي ؟؟</vt:lpstr>
      <vt:lpstr>الحروق ... ما هي ؟؟</vt:lpstr>
      <vt:lpstr>מצגת של PowerPoint‏</vt:lpstr>
      <vt:lpstr>الحروق ... نسب واحصائيات</vt:lpstr>
      <vt:lpstr>الحروق ... نسب واحصائيات</vt:lpstr>
      <vt:lpstr>« دِرْهَم وِقايَة خَيـٌر مِن قِنْطارِ عِلاج «</vt:lpstr>
      <vt:lpstr>عند حصول الحريق اتصلوا بِ </vt:lpstr>
      <vt:lpstr>سُـبـُل الوقاية لمنع الحروق</vt:lpstr>
      <vt:lpstr>سُـبـُل الوقاية لمنع الحروق</vt:lpstr>
      <vt:lpstr>سُـبـُل الوقاية لمنع الحروق</vt:lpstr>
      <vt:lpstr>سُـبـُل الوقاية لمنع الحروق</vt:lpstr>
      <vt:lpstr>الحروق ... اصابات</vt:lpstr>
      <vt:lpstr>الحروق ... علاجات</vt:lpstr>
      <vt:lpstr>الحروق ... علاجات</vt:lpstr>
      <vt:lpstr>فيديوهات توعية</vt:lpstr>
      <vt:lpstr>   تذكروا جيدًا ...  وقاية أطفالنا وحمايتهم. إزالة مصدر الخطر وعزله.. مراقبتهم... توعيتهم.... من مسؤولياتنا جميعًا كأهل ومربين  وتذكروا ايضًا سنحاسب عليها يومًا ما  « كُلُّكُم راعٍ وَكُلُّكُم مَسؤولٌ عَن رَعِيَّتِه 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الأسبوع الوطني للوقاية من الحروق لدى الأطفال</dc:title>
  <dc:creator>Win8.1</dc:creator>
  <cp:lastModifiedBy>משתמש לא ידוע</cp:lastModifiedBy>
  <cp:revision>57</cp:revision>
  <dcterms:created xsi:type="dcterms:W3CDTF">2019-02-02T18:38:46Z</dcterms:created>
  <dcterms:modified xsi:type="dcterms:W3CDTF">2023-01-22T08:13:16Z</dcterms:modified>
</cp:coreProperties>
</file>