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8" r:id="rId9"/>
    <p:sldId id="269" r:id="rId10"/>
    <p:sldId id="263" r:id="rId11"/>
    <p:sldId id="264" r:id="rId12"/>
    <p:sldId id="265" r:id="rId13"/>
    <p:sldId id="266" r:id="rId14"/>
    <p:sldId id="270" r:id="rId15"/>
    <p:sldId id="271"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5B42CBCD-4D0F-4666-9D73-9D0B045BA88F}"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030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B42CBCD-4D0F-4666-9D73-9D0B045BA88F}" type="slidenum">
              <a:rPr lang="he-IL" smtClean="0"/>
              <a:t>‹#›</a:t>
            </a:fld>
            <a:endParaRPr lang="he-IL"/>
          </a:p>
        </p:txBody>
      </p:sp>
    </p:spTree>
    <p:extLst>
      <p:ext uri="{BB962C8B-B14F-4D97-AF65-F5344CB8AC3E}">
        <p14:creationId xmlns:p14="http://schemas.microsoft.com/office/powerpoint/2010/main" val="15073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729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110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spTree>
    <p:extLst>
      <p:ext uri="{BB962C8B-B14F-4D97-AF65-F5344CB8AC3E}">
        <p14:creationId xmlns:p14="http://schemas.microsoft.com/office/powerpoint/2010/main" val="125665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970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27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153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spTree>
    <p:extLst>
      <p:ext uri="{BB962C8B-B14F-4D97-AF65-F5344CB8AC3E}">
        <p14:creationId xmlns:p14="http://schemas.microsoft.com/office/powerpoint/2010/main" val="302122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5B42CBCD-4D0F-4666-9D73-9D0B045BA88F}"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93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B42CBCD-4D0F-4666-9D73-9D0B045BA88F}" type="slidenum">
              <a:rPr lang="he-IL" smtClean="0"/>
              <a:t>‹#›</a:t>
            </a:fld>
            <a:endParaRPr lang="he-IL"/>
          </a:p>
        </p:txBody>
      </p:sp>
    </p:spTree>
    <p:extLst>
      <p:ext uri="{BB962C8B-B14F-4D97-AF65-F5344CB8AC3E}">
        <p14:creationId xmlns:p14="http://schemas.microsoft.com/office/powerpoint/2010/main" val="2717390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5B42CBCD-4D0F-4666-9D73-9D0B045BA88F}"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8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5B42CBCD-4D0F-4666-9D73-9D0B045BA88F}"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45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5B42CBCD-4D0F-4666-9D73-9D0B045BA88F}" type="slidenum">
              <a:rPr lang="he-IL" smtClean="0"/>
              <a:t>‹#›</a:t>
            </a:fld>
            <a:endParaRPr lang="he-IL"/>
          </a:p>
        </p:txBody>
      </p:sp>
    </p:spTree>
    <p:extLst>
      <p:ext uri="{BB962C8B-B14F-4D97-AF65-F5344CB8AC3E}">
        <p14:creationId xmlns:p14="http://schemas.microsoft.com/office/powerpoint/2010/main" val="38381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B42CBCD-4D0F-4666-9D73-9D0B045BA88F}"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356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Date Placeholder 4"/>
          <p:cNvSpPr>
            <a:spLocks noGrp="1"/>
          </p:cNvSpPr>
          <p:nvPr>
            <p:ph type="dt" sz="half" idx="10"/>
          </p:nvPr>
        </p:nvSpPr>
        <p:spPr/>
        <p:txBody>
          <a:bodyPr/>
          <a:lstStyle/>
          <a:p>
            <a:fld id="{8EE84566-974E-4383-9D03-2E93F88023DD}" type="datetimeFigureOut">
              <a:rPr lang="he-IL" smtClean="0"/>
              <a:t>כ"ט/אדר/תש"פ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5B42CBCD-4D0F-4666-9D73-9D0B045BA88F}" type="slidenum">
              <a:rPr lang="he-IL" smtClean="0"/>
              <a:t>‹#›</a:t>
            </a:fld>
            <a:endParaRPr lang="he-IL"/>
          </a:p>
        </p:txBody>
      </p:sp>
    </p:spTree>
    <p:extLst>
      <p:ext uri="{BB962C8B-B14F-4D97-AF65-F5344CB8AC3E}">
        <p14:creationId xmlns:p14="http://schemas.microsoft.com/office/powerpoint/2010/main" val="163750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E84566-974E-4383-9D03-2E93F88023DD}" type="datetimeFigureOut">
              <a:rPr lang="he-IL" smtClean="0"/>
              <a:t>כ"ט/אדר/תש"פ</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42CBCD-4D0F-4666-9D73-9D0B045BA88F}" type="slidenum">
              <a:rPr lang="he-IL" smtClean="0"/>
              <a:t>‹#›</a:t>
            </a:fld>
            <a:endParaRPr lang="he-IL"/>
          </a:p>
        </p:txBody>
      </p:sp>
    </p:spTree>
    <p:extLst>
      <p:ext uri="{BB962C8B-B14F-4D97-AF65-F5344CB8AC3E}">
        <p14:creationId xmlns:p14="http://schemas.microsoft.com/office/powerpoint/2010/main" val="40095553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388318" y="2140995"/>
            <a:ext cx="7423828" cy="707886"/>
          </a:xfrm>
          <a:prstGeom prst="rect">
            <a:avLst/>
          </a:prstGeom>
          <a:noFill/>
        </p:spPr>
        <p:txBody>
          <a:bodyPr wrap="none" lIns="91440" tIns="45720" rIns="91440" bIns="45720">
            <a:spAutoFit/>
          </a:bodyPr>
          <a:lstStyle/>
          <a:p>
            <a:pPr algn="ctr"/>
            <a:r>
              <a:rPr lang="ar-AE"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كيف نحافظ على انفسنا من فيروس كورونا؟</a:t>
            </a:r>
            <a:endParaRPr lang="he-IL"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מלבן 5"/>
          <p:cNvSpPr/>
          <p:nvPr/>
        </p:nvSpPr>
        <p:spPr>
          <a:xfrm>
            <a:off x="4534737" y="3620478"/>
            <a:ext cx="3130985" cy="646331"/>
          </a:xfrm>
          <a:prstGeom prst="rect">
            <a:avLst/>
          </a:prstGeom>
          <a:noFill/>
        </p:spPr>
        <p:txBody>
          <a:bodyPr wrap="none" lIns="91440" tIns="45720" rIns="91440" bIns="45720">
            <a:spAutoFit/>
          </a:bodyPr>
          <a:lstStyle/>
          <a:p>
            <a:pPr algn="ctr"/>
            <a:r>
              <a:rPr lang="ar-AE" sz="3600" b="1" cap="none" spc="0" dirty="0" smtClean="0">
                <a:ln w="12700">
                  <a:solidFill>
                    <a:schemeClr val="accent5"/>
                  </a:solidFill>
                  <a:prstDash val="solid"/>
                </a:ln>
                <a:pattFill prst="ltDnDiag">
                  <a:fgClr>
                    <a:schemeClr val="accent5">
                      <a:lumMod val="60000"/>
                      <a:lumOff val="40000"/>
                    </a:schemeClr>
                  </a:fgClr>
                  <a:bgClr>
                    <a:schemeClr val="bg1"/>
                  </a:bgClr>
                </a:pattFill>
                <a:effectLst/>
              </a:rPr>
              <a:t>تقديم: سامح سواعد</a:t>
            </a:r>
          </a:p>
        </p:txBody>
      </p:sp>
    </p:spTree>
    <p:extLst>
      <p:ext uri="{BB962C8B-B14F-4D97-AF65-F5344CB8AC3E}">
        <p14:creationId xmlns:p14="http://schemas.microsoft.com/office/powerpoint/2010/main" val="1833484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תוצאת תמונה עבור فيروس كورونا ما ه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329" y="662939"/>
            <a:ext cx="9525000" cy="547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14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תוצאת תמונה עבור فيروس كورونا ما ه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807" y="792480"/>
            <a:ext cx="8438604" cy="5016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217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תוצאת תמונה עבור تجنب فيروس كورو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858" y="740229"/>
            <a:ext cx="10537372" cy="5408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88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תוצאת תמונה עבור تجنب فيروس كورون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4297" y="844731"/>
            <a:ext cx="8926286" cy="5146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58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r>
              <a:rPr lang="ar-AE" b="1" dirty="0">
                <a:effectLst>
                  <a:outerShdw blurRad="38100" dist="38100" dir="2700000" algn="tl">
                    <a:srgbClr val="000000">
                      <a:alpha val="43137"/>
                    </a:srgbClr>
                  </a:outerShdw>
                </a:effectLst>
              </a:rPr>
              <a:t>ما هو فيروس كورونا؟</a:t>
            </a:r>
          </a:p>
          <a:p>
            <a:r>
              <a:rPr lang="ar-AE" b="1" dirty="0">
                <a:effectLst>
                  <a:outerShdw blurRad="38100" dist="38100" dir="2700000" algn="tl">
                    <a:srgbClr val="000000">
                      <a:alpha val="43137"/>
                    </a:srgbClr>
                  </a:outerShdw>
                </a:effectLst>
              </a:rPr>
              <a:t>ما هي أعراض مرض كوفيد-19؟</a:t>
            </a:r>
          </a:p>
          <a:p>
            <a:r>
              <a:rPr lang="ar-AE" b="1" dirty="0">
                <a:effectLst>
                  <a:outerShdw blurRad="38100" dist="38100" dir="2700000" algn="tl">
                    <a:srgbClr val="000000">
                      <a:alpha val="43137"/>
                    </a:srgbClr>
                  </a:outerShdw>
                </a:effectLst>
              </a:rPr>
              <a:t>كيف يمكنني حماية نفسي ومنع انتشار المرض؟</a:t>
            </a:r>
          </a:p>
          <a:p>
            <a:r>
              <a:rPr lang="ar-AE" b="1" dirty="0">
                <a:effectLst>
                  <a:outerShdw blurRad="38100" dist="38100" dir="2700000" algn="tl">
                    <a:srgbClr val="000000">
                      <a:alpha val="43137"/>
                    </a:srgbClr>
                  </a:outerShdw>
                </a:effectLst>
              </a:rPr>
              <a:t>من هم الأشخاص المعرضون لخطر الإصابة بمرض وخيم؟</a:t>
            </a:r>
          </a:p>
          <a:p>
            <a:r>
              <a:rPr lang="ar-AE" b="1" dirty="0">
                <a:effectLst>
                  <a:outerShdw blurRad="38100" dist="38100" dir="2700000" algn="tl">
                    <a:srgbClr val="000000">
                      <a:alpha val="43137"/>
                    </a:srgbClr>
                  </a:outerShdw>
                </a:effectLst>
              </a:rPr>
              <a:t>هل ينبغي أن أضع كمامة لحماية </a:t>
            </a:r>
            <a:r>
              <a:rPr lang="ar-AE" b="1" dirty="0" smtClean="0">
                <a:effectLst>
                  <a:outerShdw blurRad="38100" dist="38100" dir="2700000" algn="tl">
                    <a:srgbClr val="000000">
                      <a:alpha val="43137"/>
                    </a:srgbClr>
                  </a:outerShdw>
                </a:effectLst>
              </a:rPr>
              <a:t>نفسي ولماذا؟</a:t>
            </a:r>
            <a:endParaRPr lang="ar-AE" b="1" dirty="0">
              <a:effectLst>
                <a:outerShdw blurRad="38100" dist="38100" dir="2700000" algn="tl">
                  <a:srgbClr val="000000">
                    <a:alpha val="43137"/>
                  </a:srgbClr>
                </a:outerShdw>
              </a:effectLst>
            </a:endParaRPr>
          </a:p>
          <a:p>
            <a:endParaRPr lang="he-IL" dirty="0"/>
          </a:p>
        </p:txBody>
      </p:sp>
      <p:sp>
        <p:nvSpPr>
          <p:cNvPr id="4" name="מלבן 3"/>
          <p:cNvSpPr/>
          <p:nvPr/>
        </p:nvSpPr>
        <p:spPr>
          <a:xfrm>
            <a:off x="3117669" y="851152"/>
            <a:ext cx="5765074" cy="923330"/>
          </a:xfrm>
          <a:prstGeom prst="rect">
            <a:avLst/>
          </a:prstGeom>
          <a:noFill/>
        </p:spPr>
        <p:txBody>
          <a:bodyPr wrap="square" lIns="91440" tIns="45720" rIns="91440" bIns="45720">
            <a:spAutoFit/>
          </a:bodyPr>
          <a:lstStyle/>
          <a:p>
            <a:pPr algn="ctr"/>
            <a:r>
              <a:rPr lang="ar-AE"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وقت التفكير</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940916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399" y="1204563"/>
            <a:ext cx="6241816" cy="1371600"/>
          </a:xfrm>
        </p:spPr>
        <p:txBody>
          <a:bodyPr/>
          <a:lstStyle/>
          <a:p>
            <a:r>
              <a:rPr lang="ar-AE" b="1" i="1" dirty="0" smtClean="0">
                <a:solidFill>
                  <a:schemeClr val="accent5">
                    <a:lumMod val="75000"/>
                  </a:schemeClr>
                </a:solidFill>
                <a:effectLst>
                  <a:outerShdw blurRad="38100" dist="38100" dir="2700000" algn="tl">
                    <a:srgbClr val="000000">
                      <a:alpha val="43137"/>
                    </a:srgbClr>
                  </a:outerShdw>
                </a:effectLst>
              </a:rPr>
              <a:t>أحبائي التلاميذ :</a:t>
            </a:r>
            <a:endParaRPr lang="he-IL" b="1" i="1" dirty="0">
              <a:solidFill>
                <a:schemeClr val="accent5">
                  <a:lumMod val="75000"/>
                </a:schemeClr>
              </a:solidFill>
              <a:effectLst>
                <a:outerShdw blurRad="38100" dist="38100" dir="2700000" algn="tl">
                  <a:srgbClr val="000000">
                    <a:alpha val="43137"/>
                  </a:srgbClr>
                </a:outerShdw>
              </a:effectLst>
            </a:endParaRPr>
          </a:p>
        </p:txBody>
      </p:sp>
      <p:sp>
        <p:nvSpPr>
          <p:cNvPr id="4" name="מציין מיקום טקסט 3"/>
          <p:cNvSpPr>
            <a:spLocks noGrp="1"/>
          </p:cNvSpPr>
          <p:nvPr>
            <p:ph type="body" sz="half" idx="2"/>
          </p:nvPr>
        </p:nvSpPr>
        <p:spPr>
          <a:xfrm>
            <a:off x="1295399" y="3255431"/>
            <a:ext cx="6241816" cy="2466099"/>
          </a:xfrm>
        </p:spPr>
        <p:txBody>
          <a:bodyPr>
            <a:normAutofit/>
          </a:bodyPr>
          <a:lstStyle/>
          <a:p>
            <a:r>
              <a:rPr lang="ar-AE" sz="2000" dirty="0" smtClean="0">
                <a:effectLst>
                  <a:outerShdw blurRad="38100" dist="38100" dir="2700000" algn="tl">
                    <a:srgbClr val="000000">
                      <a:alpha val="43137"/>
                    </a:srgbClr>
                  </a:outerShdw>
                </a:effectLst>
              </a:rPr>
              <a:t>انتبهوا على أنفسكم جيدا</a:t>
            </a:r>
          </a:p>
          <a:p>
            <a:r>
              <a:rPr lang="ar-AE" sz="2000" dirty="0" smtClean="0">
                <a:effectLst>
                  <a:outerShdw blurRad="38100" dist="38100" dir="2700000" algn="tl">
                    <a:srgbClr val="000000">
                      <a:alpha val="43137"/>
                    </a:srgbClr>
                  </a:outerShdw>
                </a:effectLst>
              </a:rPr>
              <a:t>اتبعوا الارشادات والتزموا بيوتكم</a:t>
            </a:r>
          </a:p>
          <a:p>
            <a:r>
              <a:rPr lang="ar-AE" sz="2000" dirty="0" smtClean="0">
                <a:effectLst>
                  <a:outerShdw blurRad="38100" dist="38100" dir="2700000" algn="tl">
                    <a:srgbClr val="000000">
                      <a:alpha val="43137"/>
                    </a:srgbClr>
                  </a:outerShdw>
                </a:effectLst>
              </a:rPr>
              <a:t>من اجلي ,اجلك ,عائلتك وجميع من على هذه الكرة الأرضية.</a:t>
            </a:r>
          </a:p>
          <a:p>
            <a:r>
              <a:rPr lang="ar-AE" sz="2000" dirty="0" smtClean="0">
                <a:effectLst>
                  <a:outerShdw blurRad="38100" dist="38100" dir="2700000" algn="tl">
                    <a:srgbClr val="000000">
                      <a:alpha val="43137"/>
                    </a:srgbClr>
                  </a:outerShdw>
                </a:effectLst>
              </a:rPr>
              <a:t>لنحيا بسلام وطمأنينة </a:t>
            </a:r>
          </a:p>
          <a:p>
            <a:r>
              <a:rPr lang="ar-AE" sz="2000" dirty="0" smtClean="0">
                <a:effectLst>
                  <a:outerShdw blurRad="38100" dist="38100" dir="2700000" algn="tl">
                    <a:srgbClr val="000000">
                      <a:alpha val="43137"/>
                    </a:srgbClr>
                  </a:outerShdw>
                </a:effectLst>
              </a:rPr>
              <a:t>لا اراكم الله مكروها ودمتم بأفضل حال.</a:t>
            </a:r>
          </a:p>
          <a:p>
            <a:endParaRPr lang="he-IL"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826" y="1584960"/>
            <a:ext cx="4256277" cy="4136570"/>
          </a:xfrm>
          <a:prstGeom prst="rect">
            <a:avLst/>
          </a:prstGeom>
        </p:spPr>
      </p:pic>
    </p:spTree>
    <p:extLst>
      <p:ext uri="{BB962C8B-B14F-4D97-AF65-F5344CB8AC3E}">
        <p14:creationId xmlns:p14="http://schemas.microsoft.com/office/powerpoint/2010/main" val="1833553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תוצאת תמונה עבור فيروس كورونا"/>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3115" r="33115"/>
          <a:stretch>
            <a:fillRect/>
          </a:stretch>
        </p:blipFill>
        <p:spPr bwMode="auto">
          <a:xfrm>
            <a:off x="8290560" y="1337203"/>
            <a:ext cx="3190240" cy="4592109"/>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3910624" y="875538"/>
            <a:ext cx="3517310" cy="923330"/>
          </a:xfrm>
          <a:prstGeom prst="rect">
            <a:avLst/>
          </a:prstGeom>
          <a:noFill/>
        </p:spPr>
        <p:txBody>
          <a:bodyPr wrap="none" lIns="91440" tIns="45720" rIns="91440" bIns="45720">
            <a:spAutoFit/>
          </a:bodyPr>
          <a:lstStyle/>
          <a:p>
            <a:pPr algn="ctr"/>
            <a:r>
              <a:rPr lang="ar-AE"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فيروس كورونا</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מלבן 8"/>
          <p:cNvSpPr/>
          <p:nvPr/>
        </p:nvSpPr>
        <p:spPr>
          <a:xfrm>
            <a:off x="1810135" y="2577962"/>
            <a:ext cx="6096000" cy="3046988"/>
          </a:xfrm>
          <a:prstGeom prst="rect">
            <a:avLst/>
          </a:prstGeom>
        </p:spPr>
        <p:txBody>
          <a:bodyPr>
            <a:spAutoFit/>
          </a:bodyPr>
          <a:lstStyle/>
          <a:p>
            <a:r>
              <a:rPr lang="ar-AE" sz="2400" b="1" i="0" dirty="0" smtClean="0">
                <a:solidFill>
                  <a:srgbClr val="3C4245"/>
                </a:solidFill>
                <a:effectLst>
                  <a:outerShdw blurRad="38100" dist="38100" dir="2700000" algn="tl">
                    <a:srgbClr val="000000">
                      <a:alpha val="43137"/>
                    </a:srgbClr>
                  </a:outerShdw>
                </a:effectLst>
                <a:latin typeface="Arial" panose="020B0604020202020204" pitchFamily="34" charset="0"/>
                <a:cs typeface="+mj-cs"/>
              </a:rPr>
              <a:t>فيروسات كورونا هي فصيلة كبيرة من الفيروسات التي قد تسبب المرض للحيوان والإنسان. </a:t>
            </a:r>
          </a:p>
          <a:p>
            <a:r>
              <a:rPr lang="ar-AE" sz="2400" b="1" i="0" dirty="0" smtClean="0">
                <a:solidFill>
                  <a:srgbClr val="3C4245"/>
                </a:solidFill>
                <a:effectLst>
                  <a:outerShdw blurRad="38100" dist="38100" dir="2700000" algn="tl">
                    <a:srgbClr val="000000">
                      <a:alpha val="43137"/>
                    </a:srgbClr>
                  </a:outerShdw>
                </a:effectLst>
                <a:latin typeface="Arial" panose="020B0604020202020204" pitchFamily="34" charset="0"/>
                <a:cs typeface="+mj-cs"/>
              </a:rPr>
              <a:t> ومن المعروف أن عدداً من فيروسات كورونا تسبب لدى البشر حالات عدوى الجهاز التنفسي التي تتراوح حدتها من نزلات البرد الشائعة إلى الأمراض الأشد وخامة مثل متلازمة الشرق الأوسط التنفسية والمتلازمة التنفسية الحادة الوخيمة (السارس). ويسبب فيروس كورونا المُكتشف مؤخراً مرض فيروس كورونا كوفيد-19</a:t>
            </a:r>
            <a:endParaRPr lang="he-IL" sz="2400" b="1" dirty="0">
              <a:effectLst>
                <a:outerShdw blurRad="38100" dist="38100" dir="2700000" algn="tl">
                  <a:srgbClr val="000000">
                    <a:alpha val="43137"/>
                  </a:srgbClr>
                </a:outerShdw>
              </a:effectLst>
              <a:cs typeface="+mj-cs"/>
            </a:endParaRPr>
          </a:p>
        </p:txBody>
      </p:sp>
    </p:spTree>
    <p:extLst>
      <p:ext uri="{BB962C8B-B14F-4D97-AF65-F5344CB8AC3E}">
        <p14:creationId xmlns:p14="http://schemas.microsoft.com/office/powerpoint/2010/main" val="906922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p:cNvSpPr/>
          <p:nvPr/>
        </p:nvSpPr>
        <p:spPr>
          <a:xfrm>
            <a:off x="4570196" y="935621"/>
            <a:ext cx="4148893" cy="923330"/>
          </a:xfrm>
          <a:prstGeom prst="rect">
            <a:avLst/>
          </a:prstGeom>
          <a:noFill/>
        </p:spPr>
        <p:txBody>
          <a:bodyPr wrap="none" lIns="91440" tIns="45720" rIns="91440" bIns="45720">
            <a:spAutoFit/>
          </a:bodyPr>
          <a:lstStyle/>
          <a:p>
            <a:pPr algn="ctr"/>
            <a:r>
              <a:rPr lang="ar-AE"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مرض كوفيد - 19</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מלבן 12"/>
          <p:cNvSpPr/>
          <p:nvPr/>
        </p:nvSpPr>
        <p:spPr>
          <a:xfrm>
            <a:off x="5041265" y="2734720"/>
            <a:ext cx="6096000" cy="1846659"/>
          </a:xfrm>
          <a:prstGeom prst="rect">
            <a:avLst/>
          </a:prstGeom>
        </p:spPr>
        <p:txBody>
          <a:bodyPr>
            <a:spAutoFit/>
          </a:bodyPr>
          <a:lstStyle/>
          <a:p>
            <a:pPr algn="r"/>
            <a:r>
              <a:rPr lang="ar-AE" sz="2400" dirty="0" smtClean="0">
                <a:effectLst>
                  <a:outerShdw blurRad="38100" dist="38100" dir="2700000" algn="tl">
                    <a:srgbClr val="000000">
                      <a:alpha val="43137"/>
                    </a:srgbClr>
                  </a:outerShdw>
                </a:effectLst>
              </a:rPr>
              <a:t>مرض كوفيد-19 هو مرض معد يسببه فيروس كورونا المُكتشف مؤخراً. ولم يكن هناك أي علم بوجود هذا الفيروس وهذا المرض المستجدين قبل اندلاع الفاشية في مدينة يوهان الصينية في كانون الأول/ ديسمبر 2019</a:t>
            </a:r>
          </a:p>
          <a:p>
            <a:endParaRPr lang="he-IL" dirty="0"/>
          </a:p>
        </p:txBody>
      </p:sp>
      <p:pic>
        <p:nvPicPr>
          <p:cNvPr id="2050" name="Picture 2" descr="תוצאת תמונה עבור فيروس كورونا ما ه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19" y="3762102"/>
            <a:ext cx="4473400" cy="249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222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544847" y="1042740"/>
            <a:ext cx="5589992" cy="923330"/>
          </a:xfrm>
          <a:prstGeom prst="rect">
            <a:avLst/>
          </a:prstGeom>
          <a:noFill/>
        </p:spPr>
        <p:txBody>
          <a:bodyPr wrap="none" lIns="91440" tIns="45720" rIns="91440" bIns="45720">
            <a:spAutoFit/>
          </a:bodyPr>
          <a:lstStyle/>
          <a:p>
            <a:pPr algn="ctr"/>
            <a:r>
              <a:rPr lang="ar-AE"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اعراض فيروس كورونا</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מציין מיקום תוכן 6"/>
          <p:cNvSpPr>
            <a:spLocks noGrp="1"/>
          </p:cNvSpPr>
          <p:nvPr>
            <p:ph sz="half" idx="1"/>
          </p:nvPr>
        </p:nvSpPr>
        <p:spPr/>
        <p:txBody>
          <a:bodyPr>
            <a:normAutofit/>
          </a:bodyPr>
          <a:lstStyle/>
          <a:p>
            <a:r>
              <a:rPr lang="ar-AE" dirty="0" smtClean="0">
                <a:effectLst>
                  <a:outerShdw blurRad="38100" dist="38100" dir="2700000" algn="tl">
                    <a:srgbClr val="000000">
                      <a:alpha val="43137"/>
                    </a:srgbClr>
                  </a:outerShdw>
                </a:effectLst>
              </a:rPr>
              <a:t>يعاني المريض من </a:t>
            </a:r>
            <a:r>
              <a:rPr lang="ar-AE" dirty="0">
                <a:effectLst>
                  <a:outerShdw blurRad="38100" dist="38100" dir="2700000" algn="tl">
                    <a:srgbClr val="000000">
                      <a:alpha val="43137"/>
                    </a:srgbClr>
                  </a:outerShdw>
                </a:effectLst>
              </a:rPr>
              <a:t>صعوبة التنفس.</a:t>
            </a:r>
          </a:p>
          <a:p>
            <a:r>
              <a:rPr lang="ar-AE" dirty="0">
                <a:effectLst>
                  <a:outerShdw blurRad="38100" dist="38100" dir="2700000" algn="tl">
                    <a:srgbClr val="000000">
                      <a:alpha val="43137"/>
                    </a:srgbClr>
                  </a:outerShdw>
                </a:effectLst>
              </a:rPr>
              <a:t> </a:t>
            </a:r>
            <a:r>
              <a:rPr lang="ar-AE" dirty="0" smtClean="0">
                <a:effectLst>
                  <a:outerShdw blurRad="38100" dist="38100" dir="2700000" algn="tl">
                    <a:srgbClr val="000000">
                      <a:alpha val="43137"/>
                    </a:srgbClr>
                  </a:outerShdw>
                </a:effectLst>
              </a:rPr>
              <a:t>تزداد </a:t>
            </a:r>
            <a:r>
              <a:rPr lang="ar-AE" dirty="0">
                <a:effectLst>
                  <a:outerShdw blurRad="38100" dist="38100" dir="2700000" algn="tl">
                    <a:srgbClr val="000000">
                      <a:alpha val="43137"/>
                    </a:srgbClr>
                  </a:outerShdw>
                </a:effectLst>
              </a:rPr>
              <a:t>احتمالات إصابة المسنين والأشخاص المصابين بمشكلات طبية أساسية </a:t>
            </a:r>
            <a:r>
              <a:rPr lang="ar-AE" dirty="0" smtClean="0">
                <a:effectLst>
                  <a:outerShdw blurRad="38100" dist="38100" dir="2700000" algn="tl">
                    <a:srgbClr val="000000">
                      <a:alpha val="43137"/>
                    </a:srgbClr>
                  </a:outerShdw>
                </a:effectLst>
              </a:rPr>
              <a:t>:مثل </a:t>
            </a:r>
            <a:r>
              <a:rPr lang="ar-AE" dirty="0">
                <a:effectLst>
                  <a:outerShdw blurRad="38100" dist="38100" dir="2700000" algn="tl">
                    <a:srgbClr val="000000">
                      <a:alpha val="43137"/>
                    </a:srgbClr>
                  </a:outerShdw>
                </a:effectLst>
              </a:rPr>
              <a:t>ارتفاع ضغط الدم أو أمراض القلب أو داء السكري، بأمراض وخيمة. </a:t>
            </a:r>
            <a:endParaRPr lang="he-IL" dirty="0">
              <a:effectLst>
                <a:outerShdw blurRad="38100" dist="38100" dir="2700000" algn="tl">
                  <a:srgbClr val="000000">
                    <a:alpha val="43137"/>
                  </a:srgbClr>
                </a:outerShdw>
              </a:effectLst>
            </a:endParaRPr>
          </a:p>
          <a:p>
            <a:endParaRPr lang="he-IL" dirty="0"/>
          </a:p>
        </p:txBody>
      </p:sp>
      <p:sp>
        <p:nvSpPr>
          <p:cNvPr id="8" name="מציין מיקום תוכן 7"/>
          <p:cNvSpPr>
            <a:spLocks noGrp="1"/>
          </p:cNvSpPr>
          <p:nvPr>
            <p:ph sz="half" idx="2"/>
          </p:nvPr>
        </p:nvSpPr>
        <p:spPr/>
        <p:txBody>
          <a:bodyPr>
            <a:normAutofit/>
          </a:bodyPr>
          <a:lstStyle/>
          <a:p>
            <a:r>
              <a:rPr lang="ar-AE" sz="2200" dirty="0" smtClean="0">
                <a:effectLst>
                  <a:outerShdw blurRad="38100" dist="38100" dir="2700000" algn="tl">
                    <a:srgbClr val="000000">
                      <a:alpha val="43137"/>
                    </a:srgbClr>
                  </a:outerShdw>
                </a:effectLst>
              </a:rPr>
              <a:t>درجة حرارة عالية جدا.</a:t>
            </a:r>
          </a:p>
          <a:p>
            <a:r>
              <a:rPr lang="ar-AE" sz="2200" dirty="0" smtClean="0">
                <a:effectLst>
                  <a:outerShdw blurRad="38100" dist="38100" dir="2700000" algn="tl">
                    <a:srgbClr val="000000">
                      <a:alpha val="43137"/>
                    </a:srgbClr>
                  </a:outerShdw>
                </a:effectLst>
              </a:rPr>
              <a:t> الشعور بالإرهاق </a:t>
            </a:r>
            <a:r>
              <a:rPr lang="ar-AE" sz="2200" dirty="0">
                <a:effectLst>
                  <a:outerShdw blurRad="38100" dist="38100" dir="2700000" algn="tl">
                    <a:srgbClr val="000000">
                      <a:alpha val="43137"/>
                    </a:srgbClr>
                  </a:outerShdw>
                </a:effectLst>
              </a:rPr>
              <a:t>والسعال الجاف. </a:t>
            </a:r>
            <a:endParaRPr lang="ar-AE" sz="2200" dirty="0" smtClean="0">
              <a:effectLst>
                <a:outerShdw blurRad="38100" dist="38100" dir="2700000" algn="tl">
                  <a:srgbClr val="000000">
                    <a:alpha val="43137"/>
                  </a:srgbClr>
                </a:outerShdw>
              </a:effectLst>
            </a:endParaRPr>
          </a:p>
          <a:p>
            <a:r>
              <a:rPr lang="ar-AE" sz="2200" dirty="0" smtClean="0">
                <a:effectLst>
                  <a:outerShdw blurRad="38100" dist="38100" dir="2700000" algn="tl">
                    <a:srgbClr val="000000">
                      <a:alpha val="43137"/>
                    </a:srgbClr>
                  </a:outerShdw>
                </a:effectLst>
              </a:rPr>
              <a:t>وقد </a:t>
            </a:r>
            <a:r>
              <a:rPr lang="ar-AE" sz="2200" dirty="0">
                <a:effectLst>
                  <a:outerShdw blurRad="38100" dist="38100" dir="2700000" algn="tl">
                    <a:srgbClr val="000000">
                      <a:alpha val="43137"/>
                    </a:srgbClr>
                  </a:outerShdw>
                </a:effectLst>
              </a:rPr>
              <a:t>يعاني بعض المرضى من الآلام والأوجاع، </a:t>
            </a:r>
            <a:r>
              <a:rPr lang="ar-AE" sz="2200" dirty="0" smtClean="0">
                <a:effectLst>
                  <a:outerShdw blurRad="38100" dist="38100" dir="2700000" algn="tl">
                    <a:srgbClr val="000000">
                      <a:alpha val="43137"/>
                    </a:srgbClr>
                  </a:outerShdw>
                </a:effectLst>
              </a:rPr>
              <a:t> </a:t>
            </a:r>
            <a:r>
              <a:rPr lang="ar-AE" sz="2200" dirty="0">
                <a:effectLst>
                  <a:outerShdw blurRad="38100" dist="38100" dir="2700000" algn="tl">
                    <a:srgbClr val="000000">
                      <a:alpha val="43137"/>
                    </a:srgbClr>
                  </a:outerShdw>
                </a:effectLst>
              </a:rPr>
              <a:t>احتقان الأنف، </a:t>
            </a:r>
            <a:r>
              <a:rPr lang="ar-AE" sz="2200" dirty="0" smtClean="0">
                <a:effectLst>
                  <a:outerShdw blurRad="38100" dist="38100" dir="2700000" algn="tl">
                    <a:srgbClr val="000000">
                      <a:alpha val="43137"/>
                    </a:srgbClr>
                  </a:outerShdw>
                </a:effectLst>
              </a:rPr>
              <a:t>الرشح</a:t>
            </a:r>
            <a:r>
              <a:rPr lang="ar-AE" sz="2200" dirty="0">
                <a:effectLst>
                  <a:outerShdw blurRad="38100" dist="38100" dir="2700000" algn="tl">
                    <a:srgbClr val="000000">
                      <a:alpha val="43137"/>
                    </a:srgbClr>
                  </a:outerShdw>
                </a:effectLst>
              </a:rPr>
              <a:t>، </a:t>
            </a:r>
            <a:r>
              <a:rPr lang="ar-AE" sz="2200" dirty="0" smtClean="0">
                <a:effectLst>
                  <a:outerShdw blurRad="38100" dist="38100" dir="2700000" algn="tl">
                    <a:srgbClr val="000000">
                      <a:alpha val="43137"/>
                    </a:srgbClr>
                  </a:outerShdw>
                </a:effectLst>
              </a:rPr>
              <a:t>ألم </a:t>
            </a:r>
            <a:r>
              <a:rPr lang="ar-AE" sz="2200" dirty="0">
                <a:effectLst>
                  <a:outerShdw blurRad="38100" dist="38100" dir="2700000" algn="tl">
                    <a:srgbClr val="000000">
                      <a:alpha val="43137"/>
                    </a:srgbClr>
                  </a:outerShdw>
                </a:effectLst>
              </a:rPr>
              <a:t>الحلق، أو الإسهال. </a:t>
            </a:r>
            <a:endParaRPr lang="ar-AE" sz="2200" dirty="0" smtClean="0">
              <a:effectLst>
                <a:outerShdw blurRad="38100" dist="38100" dir="2700000" algn="tl">
                  <a:srgbClr val="000000">
                    <a:alpha val="43137"/>
                  </a:srgbClr>
                </a:outerShdw>
              </a:effectLst>
            </a:endParaRPr>
          </a:p>
          <a:p>
            <a:r>
              <a:rPr lang="ar-AE" sz="2200" dirty="0" smtClean="0">
                <a:effectLst>
                  <a:outerShdw blurRad="38100" dist="38100" dir="2700000" algn="tl">
                    <a:srgbClr val="000000">
                      <a:alpha val="43137"/>
                    </a:srgbClr>
                  </a:outerShdw>
                </a:effectLst>
              </a:rPr>
              <a:t>عادة </a:t>
            </a:r>
            <a:r>
              <a:rPr lang="ar-AE" sz="2200" dirty="0">
                <a:effectLst>
                  <a:outerShdw blurRad="38100" dist="38100" dir="2700000" algn="tl">
                    <a:srgbClr val="000000">
                      <a:alpha val="43137"/>
                    </a:srgbClr>
                  </a:outerShdw>
                </a:effectLst>
              </a:rPr>
              <a:t>ما تكون هذه الأعراض خفيفة وتبدأ تدريجياً. ويصاب بعض الناس بالعدوى دون أن تظهر عليهم أي أعراض ودون أن يشعروا بالمرض. </a:t>
            </a:r>
            <a:endParaRPr lang="ar-AE" sz="2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6543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p:cNvSpPr>
            <a:spLocks noGrp="1"/>
          </p:cNvSpPr>
          <p:nvPr>
            <p:ph sz="half" idx="2"/>
          </p:nvPr>
        </p:nvSpPr>
        <p:spPr>
          <a:xfrm>
            <a:off x="1863634" y="2560320"/>
            <a:ext cx="9036014" cy="3310128"/>
          </a:xfrm>
        </p:spPr>
        <p:txBody>
          <a:bodyPr>
            <a:normAutofit lnSpcReduction="10000"/>
          </a:bodyPr>
          <a:lstStyle/>
          <a:p>
            <a:pPr>
              <a:buFont typeface="Arial" panose="020B0604020202020204" pitchFamily="34" charset="0"/>
              <a:buChar char="•"/>
            </a:pPr>
            <a:r>
              <a:rPr lang="ar-AE" dirty="0">
                <a:solidFill>
                  <a:srgbClr val="3C4245"/>
                </a:solidFill>
                <a:effectLst>
                  <a:outerShdw blurRad="38100" dist="38100" dir="2700000" algn="tl">
                    <a:srgbClr val="000000">
                      <a:alpha val="43137"/>
                    </a:srgbClr>
                  </a:outerShdw>
                </a:effectLst>
                <a:latin typeface="inherit"/>
              </a:rPr>
              <a:t>نظف يديك جيداً بانتظام بفركهما </a:t>
            </a:r>
            <a:r>
              <a:rPr lang="ar-AE" dirty="0" smtClean="0">
                <a:solidFill>
                  <a:srgbClr val="3C4245"/>
                </a:solidFill>
                <a:effectLst>
                  <a:outerShdw blurRad="38100" dist="38100" dir="2700000" algn="tl">
                    <a:srgbClr val="000000">
                      <a:alpha val="43137"/>
                    </a:srgbClr>
                  </a:outerShdw>
                </a:effectLst>
                <a:latin typeface="inherit"/>
              </a:rPr>
              <a:t>بمطهر </a:t>
            </a:r>
            <a:r>
              <a:rPr lang="ar-AE" dirty="0">
                <a:solidFill>
                  <a:srgbClr val="3C4245"/>
                </a:solidFill>
                <a:effectLst>
                  <a:outerShdw blurRad="38100" dist="38100" dir="2700000" algn="tl">
                    <a:srgbClr val="000000">
                      <a:alpha val="43137"/>
                    </a:srgbClr>
                  </a:outerShdw>
                </a:effectLst>
                <a:latin typeface="inherit"/>
              </a:rPr>
              <a:t>كحولي لليدين أو بغسلهما بالماء والصابون.</a:t>
            </a:r>
            <a:r>
              <a:rPr lang="ar-AE" dirty="0">
                <a:solidFill>
                  <a:srgbClr val="3C4245"/>
                </a:solidFill>
                <a:effectLst>
                  <a:outerShdw blurRad="38100" dist="38100" dir="2700000" algn="tl">
                    <a:srgbClr val="000000">
                      <a:alpha val="43137"/>
                    </a:srgbClr>
                  </a:outerShdw>
                </a:effectLst>
                <a:latin typeface="Arial" panose="020B0604020202020204" pitchFamily="34" charset="0"/>
              </a:rPr>
              <a:t/>
            </a:r>
            <a:br>
              <a:rPr lang="ar-AE" dirty="0">
                <a:solidFill>
                  <a:srgbClr val="3C4245"/>
                </a:solidFill>
                <a:effectLst>
                  <a:outerShdw blurRad="38100" dist="38100" dir="2700000" algn="tl">
                    <a:srgbClr val="000000">
                      <a:alpha val="43137"/>
                    </a:srgbClr>
                  </a:outerShdw>
                </a:effectLst>
                <a:latin typeface="Arial" panose="020B0604020202020204" pitchFamily="34" charset="0"/>
              </a:rPr>
            </a:br>
            <a:r>
              <a:rPr lang="ar-AE" dirty="0" smtClean="0">
                <a:solidFill>
                  <a:srgbClr val="3C4245"/>
                </a:solidFill>
                <a:effectLst>
                  <a:outerShdw blurRad="38100" dist="38100" dir="2700000" algn="tl">
                    <a:srgbClr val="000000">
                      <a:alpha val="43137"/>
                    </a:srgbClr>
                  </a:outerShdw>
                </a:effectLst>
                <a:latin typeface="Arial" panose="020B0604020202020204" pitchFamily="34" charset="0"/>
              </a:rPr>
              <a:t>لان تنظيف </a:t>
            </a:r>
            <a:r>
              <a:rPr lang="ar-AE" dirty="0">
                <a:solidFill>
                  <a:srgbClr val="3C4245"/>
                </a:solidFill>
                <a:effectLst>
                  <a:outerShdw blurRad="38100" dist="38100" dir="2700000" algn="tl">
                    <a:srgbClr val="000000">
                      <a:alpha val="43137"/>
                    </a:srgbClr>
                  </a:outerShdw>
                </a:effectLst>
                <a:latin typeface="Arial" panose="020B0604020202020204" pitchFamily="34" charset="0"/>
              </a:rPr>
              <a:t>يديك بالماء والصابون أو فركهما بمطهر كحولي من شأنه أن يقتل الفيروسات التي قد تكون على يديك.</a:t>
            </a:r>
          </a:p>
          <a:p>
            <a:pPr>
              <a:buFont typeface="Arial" panose="020B0604020202020204" pitchFamily="34" charset="0"/>
              <a:buChar char="•"/>
            </a:pPr>
            <a:r>
              <a:rPr lang="ar-AE" dirty="0">
                <a:solidFill>
                  <a:srgbClr val="3C4245"/>
                </a:solidFill>
                <a:effectLst>
                  <a:outerShdw blurRad="38100" dist="38100" dir="2700000" algn="tl">
                    <a:srgbClr val="000000">
                      <a:alpha val="43137"/>
                    </a:srgbClr>
                  </a:outerShdw>
                </a:effectLst>
                <a:latin typeface="Arial" panose="020B0604020202020204" pitchFamily="34" charset="0"/>
              </a:rPr>
              <a:t>احتفظ بمسافة لا تقل عن متر واحد (3 أقدام) بينك وبين أي شخص يسعل أو </a:t>
            </a:r>
            <a:r>
              <a:rPr lang="ar-AE" dirty="0" smtClean="0">
                <a:solidFill>
                  <a:srgbClr val="3C4245"/>
                </a:solidFill>
                <a:effectLst>
                  <a:outerShdw blurRad="38100" dist="38100" dir="2700000" algn="tl">
                    <a:srgbClr val="000000">
                      <a:alpha val="43137"/>
                    </a:srgbClr>
                  </a:outerShdw>
                </a:effectLst>
                <a:latin typeface="Arial" panose="020B0604020202020204" pitchFamily="34" charset="0"/>
              </a:rPr>
              <a:t>يعطس.</a:t>
            </a:r>
          </a:p>
          <a:p>
            <a:pPr marL="0" indent="0">
              <a:buNone/>
            </a:pPr>
            <a:r>
              <a:rPr lang="ar-AE" dirty="0" smtClean="0">
                <a:solidFill>
                  <a:srgbClr val="3C4245"/>
                </a:solidFill>
                <a:effectLst>
                  <a:outerShdw blurRad="38100" dist="38100" dir="2700000" algn="tl">
                    <a:srgbClr val="000000">
                      <a:alpha val="43137"/>
                    </a:srgbClr>
                  </a:outerShdw>
                </a:effectLst>
                <a:latin typeface="Arial" panose="020B0604020202020204" pitchFamily="34" charset="0"/>
              </a:rPr>
              <a:t>عندما </a:t>
            </a:r>
            <a:r>
              <a:rPr lang="ar-AE" dirty="0">
                <a:solidFill>
                  <a:srgbClr val="3C4245"/>
                </a:solidFill>
                <a:effectLst>
                  <a:outerShdw blurRad="38100" dist="38100" dir="2700000" algn="tl">
                    <a:srgbClr val="000000">
                      <a:alpha val="43137"/>
                    </a:srgbClr>
                  </a:outerShdw>
                </a:effectLst>
                <a:latin typeface="Arial" panose="020B0604020202020204" pitchFamily="34" charset="0"/>
              </a:rPr>
              <a:t>يسعل الشخص أو يعطس، تتناثر من أنفه أو فمه قُطيرات سائلة صغيرة قد تحتوي على الفيروس</a:t>
            </a:r>
            <a:r>
              <a:rPr lang="ar-AE" dirty="0" smtClean="0">
                <a:solidFill>
                  <a:srgbClr val="3C4245"/>
                </a:solidFill>
                <a:effectLst>
                  <a:outerShdw blurRad="38100" dist="38100" dir="2700000" algn="tl">
                    <a:srgbClr val="000000">
                      <a:alpha val="43137"/>
                    </a:srgbClr>
                  </a:outerShdw>
                </a:effectLst>
                <a:latin typeface="Arial" panose="020B0604020202020204" pitchFamily="34" charset="0"/>
              </a:rPr>
              <a:t>.</a:t>
            </a:r>
          </a:p>
          <a:p>
            <a:pPr marL="0" indent="0">
              <a:buNone/>
            </a:pPr>
            <a:r>
              <a:rPr lang="ar-AE" dirty="0" smtClean="0">
                <a:solidFill>
                  <a:srgbClr val="3C4245"/>
                </a:solidFill>
                <a:effectLst>
                  <a:outerShdw blurRad="38100" dist="38100" dir="2700000" algn="tl">
                    <a:srgbClr val="000000">
                      <a:alpha val="43137"/>
                    </a:srgbClr>
                  </a:outerShdw>
                </a:effectLst>
                <a:latin typeface="Arial" panose="020B0604020202020204" pitchFamily="34" charset="0"/>
              </a:rPr>
              <a:t> </a:t>
            </a:r>
            <a:r>
              <a:rPr lang="ar-AE" dirty="0">
                <a:solidFill>
                  <a:srgbClr val="3C4245"/>
                </a:solidFill>
                <a:effectLst>
                  <a:outerShdw blurRad="38100" dist="38100" dir="2700000" algn="tl">
                    <a:srgbClr val="000000">
                      <a:alpha val="43137"/>
                    </a:srgbClr>
                  </a:outerShdw>
                </a:effectLst>
                <a:latin typeface="Arial" panose="020B0604020202020204" pitchFamily="34" charset="0"/>
              </a:rPr>
              <a:t>فإذا كنت شديد الاقتراب منه يمكن أن تتنفس هذه القُطيرات، بما في ذلك الفيروس المسبب لمرض كوفيد-19 إذا كان الشخص مصاباً به.</a:t>
            </a:r>
          </a:p>
          <a:p>
            <a:endParaRPr lang="he-IL" dirty="0"/>
          </a:p>
        </p:txBody>
      </p:sp>
      <p:sp>
        <p:nvSpPr>
          <p:cNvPr id="5" name="מלבן 4"/>
          <p:cNvSpPr/>
          <p:nvPr/>
        </p:nvSpPr>
        <p:spPr>
          <a:xfrm>
            <a:off x="1217497" y="973072"/>
            <a:ext cx="9910085" cy="923330"/>
          </a:xfrm>
          <a:prstGeom prst="rect">
            <a:avLst/>
          </a:prstGeom>
          <a:noFill/>
        </p:spPr>
        <p:txBody>
          <a:bodyPr wrap="none" lIns="91440" tIns="45720" rIns="91440" bIns="45720">
            <a:spAutoFit/>
          </a:bodyPr>
          <a:lstStyle/>
          <a:p>
            <a:pPr algn="ctr"/>
            <a:r>
              <a:rPr lang="ar-AE"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الخطوات التي يجب اتباعها لتجنب الفيروس</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39095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1132115" y="1166843"/>
            <a:ext cx="10136776" cy="4678204"/>
          </a:xfrm>
          <a:prstGeom prst="rect">
            <a:avLst/>
          </a:prstGeom>
        </p:spPr>
        <p:txBody>
          <a:bodyPr wrap="square">
            <a:spAutoFit/>
          </a:bodyPr>
          <a:lstStyle/>
          <a:p>
            <a:pPr>
              <a:buFont typeface="Arial" panose="020B0604020202020204" pitchFamily="34" charset="0"/>
              <a:buChar char="•"/>
            </a:pP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تجنب لمس عينيك وأنفك وفمك.</a:t>
            </a:r>
          </a:p>
          <a:p>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تلمس اليدين العديد من الأسطح ويمكنها أن تلتقط الفيروسات, إذا تلوثت اليدان فإنهما قد تنقلان الفيروس إلى العينين </a:t>
            </a:r>
            <a:r>
              <a:rPr lang="ar-AE" sz="2000" dirty="0">
                <a:solidFill>
                  <a:srgbClr val="3C4245"/>
                </a:solidFill>
                <a:effectLst>
                  <a:outerShdw blurRad="38100" dist="38100" dir="2700000" algn="tl">
                    <a:srgbClr val="000000">
                      <a:alpha val="43137"/>
                    </a:srgbClr>
                  </a:outerShdw>
                </a:effectLst>
                <a:latin typeface="Arial" panose="020B0604020202020204" pitchFamily="34" charset="0"/>
              </a:rPr>
              <a:t>,</a:t>
            </a: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الأنف أو الفم. ويمكن للفيروس أن يدخل الجسم عن طريق هذه المنافذ ويصيبك بالمرض.</a:t>
            </a:r>
          </a:p>
          <a:p>
            <a:endPar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endParaRPr>
          </a:p>
          <a:p>
            <a:pPr>
              <a:buFont typeface="Arial" panose="020B0604020202020204" pitchFamily="34" charset="0"/>
              <a:buChar char="•"/>
            </a:pP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تأكد من اتّباعك أنت والمحيطين بك لممارسات النظافة التنفسية الجيدة. ويعني ذلك أن تغطي فمك وأنفك بكوعك المثني أو بمنديل ورقي عند السعال أو العطس، ثم التخلص من المنديل المستعمل على الفور.</a:t>
            </a:r>
          </a:p>
          <a:p>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إن القُطيرات تنشر الفيروس. وباتّباع ممارسات النظافة التنفسية الجيدة تحمي الأشخاص من حولك من الفيروسات مثل فيروسات البرد والأنفلونزا وكوفيد-19.</a:t>
            </a:r>
          </a:p>
          <a:p>
            <a:endPar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endParaRPr>
          </a:p>
          <a:p>
            <a:pPr>
              <a:buFont typeface="Arial" panose="020B0604020202020204" pitchFamily="34" charset="0"/>
              <a:buChar char="•"/>
            </a:pP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التزم المنزل إذا شعرت بالمرض. </a:t>
            </a:r>
          </a:p>
          <a:p>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إذا كنت مصاباً بالحمى ,السعال وصعوبة التنفس: التمس الرعاية الطبية واتصل بمقدم الرعاية قبل التوجه إليه واتّبع توجيهات السلطات الصحية المحلية.</a:t>
            </a:r>
          </a:p>
          <a:p>
            <a:r>
              <a:rPr lang="ar-AE" sz="2000" dirty="0" smtClean="0">
                <a:solidFill>
                  <a:srgbClr val="3C4245"/>
                </a:solidFill>
                <a:effectLst>
                  <a:outerShdw blurRad="38100" dist="38100" dir="2700000" algn="tl">
                    <a:srgbClr val="000000">
                      <a:alpha val="43137"/>
                    </a:srgbClr>
                  </a:outerShdw>
                </a:effectLst>
                <a:latin typeface="Arial" panose="020B0604020202020204" pitchFamily="34" charset="0"/>
              </a:rPr>
              <a:t>حيث</a:t>
            </a: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تتوفر للسلطات الوطنية والمحلية أحدث المعلومات عن الوضع في منطقتك. </a:t>
            </a:r>
          </a:p>
          <a:p>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اتصالك المسبق بمقدم الرعاية الصحية سيسمح له بتوجيهك سريعاً إلى مرفق الرعاية الصحية المناسب وسيسهم ذلك في حمايتك ومنع انتشار الفيروسات وسائر </a:t>
            </a:r>
            <a:r>
              <a:rPr lang="ar-AE" b="0" i="0" dirty="0" smtClean="0">
                <a:solidFill>
                  <a:srgbClr val="3C4245"/>
                </a:solidFill>
                <a:effectLst>
                  <a:outerShdw blurRad="38100" dist="38100" dir="2700000" algn="tl">
                    <a:srgbClr val="000000">
                      <a:alpha val="43137"/>
                    </a:srgbClr>
                  </a:outerShdw>
                </a:effectLst>
                <a:latin typeface="Arial" panose="020B0604020202020204" pitchFamily="34" charset="0"/>
              </a:rPr>
              <a:t>أنواع العدوى.</a:t>
            </a:r>
            <a:endParaRPr lang="ar-AE" b="0" i="0" dirty="0">
              <a:solidFill>
                <a:srgbClr val="3C4245"/>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2006223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58241" y="1582341"/>
            <a:ext cx="10223862" cy="4062651"/>
          </a:xfrm>
          <a:prstGeom prst="rect">
            <a:avLst/>
          </a:prstGeom>
        </p:spPr>
        <p:txBody>
          <a:bodyPr wrap="square">
            <a:spAutoFit/>
          </a:bodyPr>
          <a:lstStyle/>
          <a:p>
            <a:pPr>
              <a:buFont typeface="Arial" panose="020B0604020202020204" pitchFamily="34" charset="0"/>
              <a:buChar char="•"/>
            </a:pPr>
            <a:r>
              <a:rPr lang="ar-AE" sz="2400" b="0" i="0" dirty="0" smtClean="0">
                <a:solidFill>
                  <a:srgbClr val="3C4245"/>
                </a:solidFill>
                <a:effectLst/>
                <a:latin typeface="Arial" panose="020B0604020202020204" pitchFamily="34" charset="0"/>
              </a:rPr>
              <a:t>         </a:t>
            </a:r>
            <a:r>
              <a:rPr lang="ar-AE" sz="2400" b="0" i="0" dirty="0" smtClean="0">
                <a:solidFill>
                  <a:srgbClr val="3C4245"/>
                </a:solidFill>
                <a:effectLst>
                  <a:outerShdw blurRad="38100" dist="38100" dir="2700000" algn="tl">
                    <a:srgbClr val="000000">
                      <a:alpha val="43137"/>
                    </a:srgbClr>
                  </a:outerShdw>
                </a:effectLst>
                <a:latin typeface="Arial" panose="020B0604020202020204" pitchFamily="34" charset="0"/>
              </a:rPr>
              <a:t>اطلع باستمرار على آخر تطورات مرض كوفيد-19 واتّبع المشورة التي يسديها مقدم الرعاية الصحية أو سلطات الصحة العمومية الوطنية والمحلية أو صاحب العمل بشأن كيفية حماية نفسك والآخرين من مرض كوفيد-19.</a:t>
            </a:r>
          </a:p>
          <a:p>
            <a:r>
              <a:rPr lang="ar-AE" sz="2400" b="0" i="0" dirty="0" smtClean="0">
                <a:solidFill>
                  <a:srgbClr val="3C4245"/>
                </a:solidFill>
                <a:effectLst>
                  <a:outerShdw blurRad="38100" dist="38100" dir="2700000" algn="tl">
                    <a:srgbClr val="000000">
                      <a:alpha val="43137"/>
                    </a:srgbClr>
                  </a:outerShdw>
                </a:effectLst>
                <a:latin typeface="Arial" panose="020B0604020202020204" pitchFamily="34" charset="0"/>
              </a:rPr>
              <a:t> تتوفر للسلطات الوطنية والمحلية أحدث المعلومات عما إذا كان مرض كوفيد-19 ينتشر في منطقتك. فهي الأقدر على إسداء المشورة بشأن الإجراءات التي يمكن أن يتخذها الأشخاص في منطقتك لحماية أنفسهم.</a:t>
            </a:r>
          </a:p>
          <a:p>
            <a:endParaRPr lang="ar-AE" sz="2400" b="0" i="0" dirty="0" smtClean="0">
              <a:solidFill>
                <a:srgbClr val="3C4245"/>
              </a:solidFill>
              <a:effectLst>
                <a:outerShdw blurRad="38100" dist="38100" dir="2700000" algn="tl">
                  <a:srgbClr val="000000">
                    <a:alpha val="43137"/>
                  </a:srgbClr>
                </a:outerShdw>
              </a:effectLst>
              <a:latin typeface="Arial" panose="020B0604020202020204" pitchFamily="34" charset="0"/>
            </a:endParaRPr>
          </a:p>
          <a:p>
            <a:pPr marL="742950" lvl="1" indent="-285750">
              <a:buFont typeface="Arial" panose="020B0604020202020204" pitchFamily="34" charset="0"/>
              <a:buChar char="•"/>
            </a:pPr>
            <a:r>
              <a:rPr lang="ar-AE" sz="2400" b="0" i="0" dirty="0" smtClean="0">
                <a:solidFill>
                  <a:srgbClr val="3C4245"/>
                </a:solidFill>
                <a:effectLst>
                  <a:outerShdw blurRad="38100" dist="38100" dir="2700000" algn="tl">
                    <a:srgbClr val="000000">
                      <a:alpha val="43137"/>
                    </a:srgbClr>
                  </a:outerShdw>
                </a:effectLst>
                <a:latin typeface="Arial" panose="020B0604020202020204" pitchFamily="34" charset="0"/>
              </a:rPr>
              <a:t>اطّلع باستمرار على آخر المعلومات عن بؤر تفشي عدوى كوفيد-19 (المدن أو المناطق المحلية التي ينتشر فيها مرض كوفيد-19 على نطاق واسع). وتجنب السفر إلى هذه الأماكن قدر الإمكان، خصوصا إذا كنت مسنّاً أو مصابًا بداء السكري أو بأحد أمراض القلب أو الرئة.</a:t>
            </a:r>
          </a:p>
          <a:p>
            <a:r>
              <a:rPr lang="ar-AE" sz="2400" b="0" i="0" dirty="0" smtClean="0">
                <a:solidFill>
                  <a:srgbClr val="3C4245"/>
                </a:solidFill>
                <a:effectLst>
                  <a:outerShdw blurRad="38100" dist="38100" dir="2700000" algn="tl">
                    <a:srgbClr val="000000">
                      <a:alpha val="43137"/>
                    </a:srgbClr>
                  </a:outerShdw>
                </a:effectLst>
                <a:latin typeface="Arial" panose="020B0604020202020204" pitchFamily="34" charset="0"/>
              </a:rPr>
              <a:t>لأن هناك احتمال أكبر أن تصاب بعدوى مرض كوفيد-19 في إحدى هذه المناطق.</a:t>
            </a:r>
          </a:p>
          <a:p>
            <a:pPr algn="l"/>
            <a:r>
              <a:rPr lang="ar-AE" b="0" i="0" dirty="0" smtClean="0">
                <a:solidFill>
                  <a:srgbClr val="3C4245"/>
                </a:solidFill>
                <a:effectLst/>
                <a:latin typeface="Arial" panose="020B0604020202020204" pitchFamily="34" charset="0"/>
              </a:rPr>
              <a:t> </a:t>
            </a:r>
            <a:endParaRPr lang="ar-AE" b="0" i="0" dirty="0">
              <a:solidFill>
                <a:srgbClr val="3C4245"/>
              </a:solidFill>
              <a:effectLst/>
              <a:latin typeface="Arial" panose="020B0604020202020204" pitchFamily="34" charset="0"/>
            </a:endParaRPr>
          </a:p>
        </p:txBody>
      </p:sp>
    </p:spTree>
    <p:extLst>
      <p:ext uri="{BB962C8B-B14F-4D97-AF65-F5344CB8AC3E}">
        <p14:creationId xmlns:p14="http://schemas.microsoft.com/office/powerpoint/2010/main" val="1525799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88274" y="1060996"/>
            <a:ext cx="10223863" cy="1015663"/>
          </a:xfrm>
          <a:prstGeom prst="rect">
            <a:avLst/>
          </a:prstGeom>
        </p:spPr>
        <p:txBody>
          <a:bodyPr wrap="square">
            <a:spAutoFit/>
          </a:bodyPr>
          <a:lstStyle/>
          <a:p>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المضادات الحيوية لا تقضي إلا على العدوى الجرثومية. وبما أن مرض كوفيد-19 سببه فيروس، فإن المضادات الحيوية لا تقضي عليه. فلا ينبغي استعمال المضادات الحيوية كوسيلة للوقاية من مرض كوفيد-19 أو علاجه. ولا ينبغي استعمالها إلا وفقاً لتعليمات الطبيب لعلاج حالات العدوى الجرثومية.</a:t>
            </a:r>
            <a:endParaRPr lang="he-IL" sz="2000" dirty="0">
              <a:effectLst>
                <a:outerShdw blurRad="38100" dist="38100" dir="2700000" algn="tl">
                  <a:srgbClr val="000000">
                    <a:alpha val="43137"/>
                  </a:srgbClr>
                </a:outerShdw>
              </a:effectLst>
            </a:endParaRPr>
          </a:p>
        </p:txBody>
      </p:sp>
      <p:sp>
        <p:nvSpPr>
          <p:cNvPr id="3" name="מלבן 2"/>
          <p:cNvSpPr/>
          <p:nvPr/>
        </p:nvSpPr>
        <p:spPr>
          <a:xfrm>
            <a:off x="1001486" y="2296775"/>
            <a:ext cx="10345783" cy="707886"/>
          </a:xfrm>
          <a:prstGeom prst="rect">
            <a:avLst/>
          </a:prstGeom>
        </p:spPr>
        <p:txBody>
          <a:bodyPr wrap="square">
            <a:spAutoFit/>
          </a:bodyPr>
          <a:lstStyle/>
          <a:p>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تشير الدراسات التي أُجريت حتى يومنا هذا إلى أن الفيروس الذي يسبب مرض كوفيد-19 ينتقل في المقام الأول عن طريق ملامسة القُطيرات التنفسية لا عن طريق الهواء.</a:t>
            </a:r>
            <a:endParaRPr lang="he-IL" sz="2000" dirty="0">
              <a:effectLst>
                <a:outerShdw blurRad="38100" dist="38100" dir="2700000" algn="tl">
                  <a:srgbClr val="000000">
                    <a:alpha val="43137"/>
                  </a:srgbClr>
                </a:outerShdw>
              </a:effectLst>
            </a:endParaRPr>
          </a:p>
        </p:txBody>
      </p:sp>
      <p:sp>
        <p:nvSpPr>
          <p:cNvPr id="4" name="מלבן 3"/>
          <p:cNvSpPr/>
          <p:nvPr/>
        </p:nvSpPr>
        <p:spPr>
          <a:xfrm>
            <a:off x="1062446" y="3202670"/>
            <a:ext cx="10284823" cy="2862322"/>
          </a:xfrm>
          <a:prstGeom prst="rect">
            <a:avLst/>
          </a:prstGeom>
        </p:spPr>
        <p:txBody>
          <a:bodyPr wrap="square">
            <a:spAutoFit/>
          </a:bodyPr>
          <a:lstStyle/>
          <a:p>
            <a:pPr marL="285750" indent="-285750">
              <a:buFont typeface="Arial" panose="020B0604020202020204" pitchFamily="34" charset="0"/>
              <a:buChar char="•"/>
            </a:pP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يمكن أن يصاب الأشخاص بعدوى مرض كوفيد-19 عن طريق الأشخاص الآخرين المصابين بالفيروس. ويمكن للمرض أن ينتقل من شخص إلى شخص عن طريق القُطيرات الصغيرة التي تتناثر من الأنف أو الفم عندما يسعل الشخص المصاب بمرض كوفيد-19 أو يعطس.</a:t>
            </a:r>
          </a:p>
          <a:p>
            <a:pPr marL="285750" indent="-285750">
              <a:buFont typeface="Arial" panose="020B0604020202020204" pitchFamily="34" charset="0"/>
              <a:buChar char="•"/>
            </a:pPr>
            <a:endPar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endParaRPr>
          </a:p>
          <a:p>
            <a:pPr marL="285750" indent="-285750">
              <a:buFont typeface="Arial" panose="020B0604020202020204" pitchFamily="34" charset="0"/>
              <a:buChar char="•"/>
            </a:pP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 تتساقط هذه القُطيرات على الأشياء والأسطح المحيطة بالشخص. يمكن حينها أن يصاب الأشخاص الآخرون بمرض كوفيد-19 عند ملامستهم لهذه الأشياء أو الأسطح ثم لمس عينيهم أو أنفهم أو فمهم. </a:t>
            </a:r>
          </a:p>
          <a:p>
            <a:pPr marL="285750" indent="-285750">
              <a:buFont typeface="Arial" panose="020B0604020202020204" pitchFamily="34" charset="0"/>
              <a:buChar char="•"/>
            </a:pPr>
            <a:endPar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endParaRPr>
          </a:p>
          <a:p>
            <a:pPr marL="285750" indent="-285750">
              <a:buFont typeface="Arial" panose="020B0604020202020204" pitchFamily="34" charset="0"/>
              <a:buChar char="•"/>
            </a:pPr>
            <a:r>
              <a:rPr lang="ar-AE" sz="2000" b="0" i="0" dirty="0" smtClean="0">
                <a:solidFill>
                  <a:srgbClr val="3C4245"/>
                </a:solidFill>
                <a:effectLst>
                  <a:outerShdw blurRad="38100" dist="38100" dir="2700000" algn="tl">
                    <a:srgbClr val="000000">
                      <a:alpha val="43137"/>
                    </a:srgbClr>
                  </a:outerShdw>
                </a:effectLst>
                <a:latin typeface="Arial" panose="020B0604020202020204" pitchFamily="34" charset="0"/>
              </a:rPr>
              <a:t>كما يمكن أن يصاب الأشخاص بمرض كوفيد-19 إذا تنفسوا القُطيرات التي تخرج من الشخص المصاب بالمرض مع سعاله أو زفيره. ولذا فمن الأهمية بمكان الابتعاد عن الشخص المريض بمسافة تزيد على متر واحد (3 أقدام).</a:t>
            </a:r>
            <a:endParaRPr lang="he-IL"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9944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692398" y="3657597"/>
            <a:ext cx="6815669" cy="1628506"/>
          </a:xfrm>
        </p:spPr>
        <p:txBody>
          <a:bodyPr>
            <a:normAutofit fontScale="77500" lnSpcReduction="20000"/>
          </a:bodyPr>
          <a:lstStyle/>
          <a:p>
            <a:r>
              <a:rPr lang="ar-AE" dirty="0" smtClean="0">
                <a:effectLst>
                  <a:outerShdw blurRad="38100" dist="38100" dir="2700000" algn="tl">
                    <a:srgbClr val="000000">
                      <a:alpha val="43137"/>
                    </a:srgbClr>
                  </a:outerShdw>
                </a:effectLst>
              </a:rPr>
              <a:t>يتعافى </a:t>
            </a:r>
            <a:r>
              <a:rPr lang="ar-AE" dirty="0">
                <a:effectLst>
                  <a:outerShdw blurRad="38100" dist="38100" dir="2700000" algn="tl">
                    <a:srgbClr val="000000">
                      <a:alpha val="43137"/>
                    </a:srgbClr>
                  </a:outerShdw>
                </a:effectLst>
              </a:rPr>
              <a:t>معظم الأشخاص (نحو 80%) من المرض دون الحاجة إلى علاج خاص. وتشتد حدة المرض لدى شخص واحد تقريباً من كل 6 أشخاص يصابون بعدوى كوفيد-19 حيث يعانون من صعوبة التنفس. </a:t>
            </a:r>
            <a:endParaRPr lang="ar-AE" dirty="0" smtClean="0">
              <a:effectLst>
                <a:outerShdw blurRad="38100" dist="38100" dir="2700000" algn="tl">
                  <a:srgbClr val="000000">
                    <a:alpha val="43137"/>
                  </a:srgbClr>
                </a:outerShdw>
              </a:effectLst>
            </a:endParaRPr>
          </a:p>
          <a:p>
            <a:r>
              <a:rPr lang="ar-AE" dirty="0" smtClean="0">
                <a:effectLst>
                  <a:outerShdw blurRad="38100" dist="38100" dir="2700000" algn="tl">
                    <a:srgbClr val="000000">
                      <a:alpha val="43137"/>
                    </a:srgbClr>
                  </a:outerShdw>
                </a:effectLst>
              </a:rPr>
              <a:t>وتزداد </a:t>
            </a:r>
            <a:r>
              <a:rPr lang="ar-AE" dirty="0">
                <a:effectLst>
                  <a:outerShdw blurRad="38100" dist="38100" dir="2700000" algn="tl">
                    <a:srgbClr val="000000">
                      <a:alpha val="43137"/>
                    </a:srgbClr>
                  </a:outerShdw>
                </a:effectLst>
              </a:rPr>
              <a:t>احتمالات إصابة المسنين والأشخاص المصابين بمشكلات طبية أساسية مثل ارتفاع ضغط الدم أو أمراض القلب أو داء السكري، بأمراض وخيمة. وقد توفى نحو 2% من الأشخاص الذين أُصيبوا بالمرض. وينبغي للأشخاص الذين يعانون من الحمى والسعال وصعوبة التنفس التماس الرعاية الطبية</a:t>
            </a:r>
            <a:endParaRPr lang="he-IL" dirty="0">
              <a:effectLst>
                <a:outerShdw blurRad="38100" dist="38100" dir="2700000" algn="tl">
                  <a:srgbClr val="000000">
                    <a:alpha val="43137"/>
                  </a:srgbClr>
                </a:outerShdw>
              </a:effectLst>
            </a:endParaRPr>
          </a:p>
        </p:txBody>
      </p:sp>
      <p:sp>
        <p:nvSpPr>
          <p:cNvPr id="4" name="מלבן 3"/>
          <p:cNvSpPr/>
          <p:nvPr/>
        </p:nvSpPr>
        <p:spPr>
          <a:xfrm>
            <a:off x="3745346" y="1870055"/>
            <a:ext cx="4910320" cy="923330"/>
          </a:xfrm>
          <a:prstGeom prst="rect">
            <a:avLst/>
          </a:prstGeom>
          <a:noFill/>
        </p:spPr>
        <p:txBody>
          <a:bodyPr wrap="none" lIns="91440" tIns="45720" rIns="91440" bIns="45720">
            <a:spAutoFit/>
          </a:bodyPr>
          <a:lstStyle/>
          <a:p>
            <a:pPr algn="ctr"/>
            <a:r>
              <a:rPr lang="ar-AE"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النتائج حتى يومنا هذا</a:t>
            </a:r>
            <a:endParaRPr lang="he-IL"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064394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86</TotalTime>
  <Words>819</Words>
  <Application>Microsoft Office PowerPoint</Application>
  <PresentationFormat>מסך רחב</PresentationFormat>
  <Paragraphs>57</Paragraphs>
  <Slides>15</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15</vt:i4>
      </vt:variant>
    </vt:vector>
  </HeadingPairs>
  <TitlesOfParts>
    <vt:vector size="20" baseType="lpstr">
      <vt:lpstr>Arial</vt:lpstr>
      <vt:lpstr>Garamond</vt:lpstr>
      <vt:lpstr>inherit</vt:lpstr>
      <vt:lpstr>Times New Roman</vt:lpstr>
      <vt:lpstr>אורגני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أحبائي التلاميذ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update</dc:creator>
  <cp:lastModifiedBy>update</cp:lastModifiedBy>
  <cp:revision>13</cp:revision>
  <dcterms:created xsi:type="dcterms:W3CDTF">2020-03-25T21:09:39Z</dcterms:created>
  <dcterms:modified xsi:type="dcterms:W3CDTF">2020-03-25T22:36:15Z</dcterms:modified>
</cp:coreProperties>
</file>