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3" r:id="rId6"/>
    <p:sldId id="262" r:id="rId7"/>
    <p:sldId id="264" r:id="rId8"/>
    <p:sldId id="259" r:id="rId9"/>
    <p:sldId id="260" r:id="rId10"/>
    <p:sldId id="266" r:id="rId11"/>
    <p:sldId id="272" r:id="rId12"/>
    <p:sldId id="271" r:id="rId13"/>
    <p:sldId id="273" r:id="rId14"/>
    <p:sldId id="28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7" r:id="rId23"/>
    <p:sldId id="268" r:id="rId24"/>
    <p:sldId id="269" r:id="rId25"/>
    <p:sldId id="270" r:id="rId26"/>
    <p:sldId id="265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2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300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357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23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743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6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2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542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37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67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24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17AF8-93C0-47FB-A34C-38024377E5F2}" type="datetimeFigureOut">
              <a:rPr lang="he-IL" smtClean="0"/>
              <a:t>י"א/אדר/תשפ"א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F2AB-7706-46D5-9F7E-7962CBEDF2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2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1bN9_VWVM" TargetMode="External"/><Relationship Id="rId2" Type="http://schemas.openxmlformats.org/officeDocument/2006/relationships/hyperlink" Target="https://www.youtube.com/watch?v=ktrUFCYz5k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5ro9tMXm1E&amp;feature=emb_log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t="14061"/>
          <a:stretch/>
        </p:blipFill>
        <p:spPr>
          <a:xfrm>
            <a:off x="0" y="0"/>
            <a:ext cx="12097328" cy="67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تتكون السلسلة الغذائية من :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9642787" y="2643910"/>
            <a:ext cx="2456873" cy="2179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9861170" y="2750750"/>
            <a:ext cx="20201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منتجة</a:t>
            </a:r>
          </a:p>
          <a:p>
            <a:pPr algn="ctr"/>
            <a:r>
              <a:rPr lang="ar-JO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النباتات</a:t>
            </a:r>
            <a:endParaRPr lang="he-IL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28" y="2400022"/>
            <a:ext cx="3146474" cy="279686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6208702" y="2935416"/>
            <a:ext cx="3147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مستهلك اولي</a:t>
            </a:r>
          </a:p>
          <a:p>
            <a:pPr algn="ctr"/>
            <a:r>
              <a:rPr lang="ar-JO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اّكل نباتات</a:t>
            </a:r>
            <a:endParaRPr lang="he-IL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46" y="2229697"/>
            <a:ext cx="3558897" cy="3165763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2431961" y="3032126"/>
            <a:ext cx="3420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JO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مستهلك </a:t>
            </a:r>
            <a:r>
              <a:rPr lang="ar-JO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ثانوي</a:t>
            </a:r>
            <a:endParaRPr lang="ar-JO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ar-JO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اّكل </a:t>
            </a:r>
            <a:r>
              <a:rPr lang="ar-JO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لحوم</a:t>
            </a:r>
            <a:endParaRPr lang="he-IL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20" y="2549236"/>
            <a:ext cx="2149641" cy="2518593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269522" y="3336789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محللات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240907" y="5347531"/>
            <a:ext cx="1500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نباتات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308437" y="5395460"/>
            <a:ext cx="1380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غزال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3677954" y="5347531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أسد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66074" y="5318074"/>
            <a:ext cx="193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فطريات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חץ ימינה 15"/>
          <p:cNvSpPr/>
          <p:nvPr/>
        </p:nvSpPr>
        <p:spPr>
          <a:xfrm rot="10800000">
            <a:off x="8831307" y="5736055"/>
            <a:ext cx="1234305" cy="24505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837" y="5743262"/>
            <a:ext cx="1249788" cy="25605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376" y="5690306"/>
            <a:ext cx="1249788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836"/>
            <a:ext cx="12256655" cy="67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64673" y="171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JO" sz="6600" b="1" dirty="0" smtClean="0">
                <a:solidFill>
                  <a:srgbClr val="FF0000"/>
                </a:solidFill>
              </a:rPr>
              <a:t>المستهلكات</a:t>
            </a:r>
            <a:endParaRPr lang="he-IL" sz="6600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491" y="2398280"/>
            <a:ext cx="1117830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ar-JO" sz="4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ar-JO" sz="4400" b="1" dirty="0" smtClean="0"/>
              <a:t>مستهلك اولي     مستهلك </a:t>
            </a:r>
            <a:r>
              <a:rPr lang="ar-JO" sz="4400" b="1" dirty="0"/>
              <a:t>ثاني </a:t>
            </a:r>
            <a:r>
              <a:rPr lang="ar-JO" sz="4400" b="1" dirty="0" smtClean="0"/>
              <a:t>    مستهلك </a:t>
            </a:r>
            <a:r>
              <a:rPr lang="ar-JO" sz="4400" b="1" dirty="0"/>
              <a:t>مفترسات عليا </a:t>
            </a:r>
            <a:endParaRPr lang="he-IL" sz="4400" b="1" dirty="0"/>
          </a:p>
          <a:p>
            <a:pPr marL="0" indent="0">
              <a:buNone/>
            </a:pPr>
            <a:r>
              <a:rPr lang="ar-JO" sz="4400" b="1" dirty="0" smtClean="0"/>
              <a:t>اكل </a:t>
            </a:r>
            <a:r>
              <a:rPr lang="ar-JO" sz="4400" b="1" dirty="0"/>
              <a:t>نباتات </a:t>
            </a:r>
            <a:r>
              <a:rPr lang="ar-JO" sz="4400" b="1" dirty="0" smtClean="0"/>
              <a:t>             اكل </a:t>
            </a:r>
            <a:r>
              <a:rPr lang="ar-JO" sz="4400" b="1" dirty="0"/>
              <a:t>لحوم </a:t>
            </a:r>
            <a:endParaRPr lang="ar-JO" sz="4400" b="1" dirty="0" smtClean="0"/>
          </a:p>
          <a:p>
            <a:pPr marL="0" indent="0">
              <a:buNone/>
            </a:pPr>
            <a:r>
              <a:rPr lang="ar-JO" sz="4400" b="1" dirty="0" smtClean="0"/>
              <a:t> </a:t>
            </a:r>
          </a:p>
        </p:txBody>
      </p:sp>
      <p:sp>
        <p:nvSpPr>
          <p:cNvPr id="4" name="חץ למטה 3"/>
          <p:cNvSpPr/>
          <p:nvPr/>
        </p:nvSpPr>
        <p:spPr>
          <a:xfrm rot="19709137">
            <a:off x="8811491" y="1393193"/>
            <a:ext cx="535709" cy="1179513"/>
          </a:xfrm>
          <a:prstGeom prst="downArrow">
            <a:avLst>
              <a:gd name="adj1" fmla="val 50000"/>
              <a:gd name="adj2" fmla="val 24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12" y="1340166"/>
            <a:ext cx="619502" cy="148809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57" y="1496724"/>
            <a:ext cx="585267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655" y="0"/>
            <a:ext cx="1225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291" y="129309"/>
            <a:ext cx="7462981" cy="67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456"/>
            <a:ext cx="12192000" cy="67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6656"/>
            <a:ext cx="12192000" cy="67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41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3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38036" y="92364"/>
            <a:ext cx="9144000" cy="1681162"/>
          </a:xfrm>
        </p:spPr>
        <p:txBody>
          <a:bodyPr>
            <a:normAutofit/>
          </a:bodyPr>
          <a:lstStyle/>
          <a:p>
            <a:r>
              <a:rPr lang="ar-JO" sz="8000" b="1" dirty="0" smtClean="0">
                <a:solidFill>
                  <a:srgbClr val="FF0000"/>
                </a:solidFill>
              </a:rPr>
              <a:t>مركبات البيئة الحية </a:t>
            </a:r>
            <a:endParaRPr lang="he-IL" sz="80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490084" y="3549226"/>
            <a:ext cx="1954382" cy="92333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الانسان 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643418" y="3542452"/>
            <a:ext cx="2475345" cy="92333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الحيوانات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392640" y="3549226"/>
            <a:ext cx="1786066" cy="92333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النباتات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71489" y="3085415"/>
            <a:ext cx="2388795" cy="2585323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جراثيم</a:t>
            </a:r>
          </a:p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فيروسات</a:t>
            </a:r>
          </a:p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بكتيريا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62473" y="1487055"/>
            <a:ext cx="738909" cy="194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למטה 8"/>
          <p:cNvSpPr/>
          <p:nvPr/>
        </p:nvSpPr>
        <p:spPr>
          <a:xfrm>
            <a:off x="6511635" y="1455035"/>
            <a:ext cx="738909" cy="194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>
            <a:off x="4097050" y="1487055"/>
            <a:ext cx="738909" cy="194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למטה 10"/>
          <p:cNvSpPr/>
          <p:nvPr/>
        </p:nvSpPr>
        <p:spPr>
          <a:xfrm rot="3379263">
            <a:off x="2251537" y="994539"/>
            <a:ext cx="738909" cy="2397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68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9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92" y="267493"/>
            <a:ext cx="12118108" cy="65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91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السلسلة الغذائية </a:t>
            </a:r>
            <a:endParaRPr lang="he-IL" sz="5400" b="1" dirty="0">
              <a:solidFill>
                <a:srgbClr val="FF00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926" y="1161111"/>
            <a:ext cx="10086109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1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نموذج لسلسلة غذائية</a:t>
            </a:r>
            <a:endParaRPr lang="he-IL" sz="5400" b="1" dirty="0">
              <a:solidFill>
                <a:srgbClr val="FF00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327" y="1632166"/>
            <a:ext cx="9384146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19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08" y="-1"/>
            <a:ext cx="11888227" cy="66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7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أمثلة لسلسلة غذائية </a:t>
            </a:r>
            <a:endParaRPr lang="he-IL" sz="5400" b="1" dirty="0">
              <a:solidFill>
                <a:srgbClr val="FF00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542" y="1690688"/>
            <a:ext cx="9930938" cy="47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b="1" dirty="0">
                <a:hlinkClick r:id="rId2"/>
              </a:rPr>
              <a:t>العلاقات </a:t>
            </a:r>
            <a:r>
              <a:rPr lang="ar-JO" b="1" dirty="0" smtClean="0">
                <a:hlinkClick r:id="rId2"/>
              </a:rPr>
              <a:t>الغذائية</a:t>
            </a:r>
            <a:r>
              <a:rPr lang="ar-JO" b="1" dirty="0" smtClean="0"/>
              <a:t>  </a:t>
            </a:r>
          </a:p>
          <a:p>
            <a:endParaRPr lang="ar-JO" b="1" dirty="0"/>
          </a:p>
          <a:p>
            <a:r>
              <a:rPr lang="ar-JO" sz="3200" b="1" dirty="0" smtClean="0">
                <a:hlinkClick r:id="rId3"/>
              </a:rPr>
              <a:t>السلسلة الغذائية </a:t>
            </a:r>
            <a:r>
              <a:rPr lang="ar-JO" sz="3200" b="1" dirty="0" smtClean="0"/>
              <a:t> </a:t>
            </a:r>
          </a:p>
          <a:p>
            <a:endParaRPr lang="ar-JO" sz="3200" b="1" dirty="0"/>
          </a:p>
          <a:p>
            <a:r>
              <a:rPr lang="ar-JO" sz="3200" b="1" dirty="0" smtClean="0">
                <a:hlinkClick r:id="rId4"/>
              </a:rPr>
              <a:t>السلاسل الغذائية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5484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4800" b="1" dirty="0" smtClean="0">
                <a:solidFill>
                  <a:srgbClr val="FF0000"/>
                </a:solidFill>
              </a:rPr>
              <a:t>تتواجد بين الكائنات الحية </a:t>
            </a:r>
            <a:r>
              <a:rPr lang="ar-JO" sz="6000" b="1" dirty="0" smtClean="0">
                <a:solidFill>
                  <a:srgbClr val="FF0000"/>
                </a:solidFill>
              </a:rPr>
              <a:t>4</a:t>
            </a:r>
            <a:r>
              <a:rPr lang="ar-JO" sz="4800" b="1" dirty="0" smtClean="0">
                <a:solidFill>
                  <a:srgbClr val="FF0000"/>
                </a:solidFill>
              </a:rPr>
              <a:t> أنواع من العلاقات </a:t>
            </a:r>
            <a:endParaRPr lang="he-IL" sz="4800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78399" y="2028825"/>
            <a:ext cx="488834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JO" sz="5400" b="1" dirty="0" smtClean="0"/>
              <a:t>علاقة الافتراس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5400" b="1" dirty="0" smtClean="0"/>
              <a:t>علاقة التطفل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5400" b="1" dirty="0" smtClean="0"/>
              <a:t>علاقة المنافسة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5400" b="1" dirty="0" smtClean="0"/>
              <a:t>علاقة التبادل 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07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JO" sz="8000" b="1" dirty="0" smtClean="0">
                <a:solidFill>
                  <a:srgbClr val="FF0000"/>
                </a:solidFill>
              </a:rPr>
              <a:t>علاقة الافتراس</a:t>
            </a:r>
            <a:r>
              <a:rPr lang="ar-JO" dirty="0" smtClean="0"/>
              <a:t/>
            </a:r>
            <a:br>
              <a:rPr lang="ar-JO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4400" b="1" dirty="0" smtClean="0"/>
              <a:t>هي علاقة تكون بين طرفين من الكائنات الحية </a:t>
            </a:r>
            <a:endParaRPr lang="he-IL" sz="4400" b="1" dirty="0"/>
          </a:p>
        </p:txBody>
      </p:sp>
      <p:sp>
        <p:nvSpPr>
          <p:cNvPr id="4" name="אליפסה 3"/>
          <p:cNvSpPr/>
          <p:nvPr/>
        </p:nvSpPr>
        <p:spPr>
          <a:xfrm>
            <a:off x="7684655" y="2909455"/>
            <a:ext cx="3140363" cy="2613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8381040" y="3339237"/>
            <a:ext cx="17475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فريسة</a:t>
            </a:r>
          </a:p>
          <a:p>
            <a:pPr algn="ctr"/>
            <a:r>
              <a:rPr lang="ar-JO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مأكول</a:t>
            </a:r>
            <a:endParaRPr lang="he-IL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2313710" y="2909455"/>
            <a:ext cx="3140363" cy="2613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889868" y="3218665"/>
            <a:ext cx="19880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مفترس</a:t>
            </a:r>
          </a:p>
          <a:p>
            <a:pPr algn="ctr"/>
            <a:r>
              <a:rPr lang="ar-JO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اكل</a:t>
            </a:r>
            <a:endParaRPr lang="he-IL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0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4006" y="0"/>
            <a:ext cx="5527994" cy="6779491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97164" y="325827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JO" sz="3200" b="1" dirty="0" smtClean="0">
                <a:solidFill>
                  <a:srgbClr val="FF0000"/>
                </a:solidFill>
              </a:rPr>
              <a:t>علاقة الافتراس</a:t>
            </a:r>
          </a:p>
          <a:p>
            <a:endParaRPr lang="ar-JO" sz="3200" b="1" dirty="0" smtClean="0">
              <a:solidFill>
                <a:srgbClr val="FF0000"/>
              </a:solidFill>
            </a:endParaRPr>
          </a:p>
          <a:p>
            <a:r>
              <a:rPr lang="ar-JO" sz="3200" b="1" dirty="0" smtClean="0">
                <a:solidFill>
                  <a:srgbClr val="FF0000"/>
                </a:solidFill>
              </a:rPr>
              <a:t>التهام مخلوق حي لمخلوق حي اخر </a:t>
            </a:r>
          </a:p>
          <a:p>
            <a:r>
              <a:rPr lang="ar-JO" sz="3200" b="1" u="sng" dirty="0" smtClean="0">
                <a:solidFill>
                  <a:srgbClr val="FF0000"/>
                </a:solidFill>
              </a:rPr>
              <a:t>المفترس: </a:t>
            </a:r>
            <a:r>
              <a:rPr lang="ar-JO" sz="3200" b="1" dirty="0" smtClean="0">
                <a:solidFill>
                  <a:srgbClr val="FF0000"/>
                </a:solidFill>
              </a:rPr>
              <a:t>المخلوق الذي يلتهم مخلوق اخر</a:t>
            </a:r>
          </a:p>
          <a:p>
            <a:r>
              <a:rPr lang="ar-JO" sz="3200" b="1" u="sng" dirty="0" smtClean="0">
                <a:solidFill>
                  <a:srgbClr val="FF0000"/>
                </a:solidFill>
              </a:rPr>
              <a:t>الفريسة : </a:t>
            </a:r>
            <a:r>
              <a:rPr lang="ar-JO" sz="3200" b="1" dirty="0" smtClean="0">
                <a:solidFill>
                  <a:srgbClr val="FF0000"/>
                </a:solidFill>
              </a:rPr>
              <a:t>المخلوق الذي يتم التهامه </a:t>
            </a:r>
          </a:p>
          <a:p>
            <a:endParaRPr lang="ar-JO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ar-JO" sz="3200" b="1" dirty="0" smtClean="0">
                <a:solidFill>
                  <a:srgbClr val="FF0000"/>
                </a:solidFill>
              </a:rPr>
              <a:t> بعض الحشرات تفترس بعضها مثل حشرة الدعسوقة وحشرة السرعوف </a:t>
            </a:r>
          </a:p>
          <a:p>
            <a:endParaRPr lang="ar-JO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ar-JO" sz="3200" b="1" dirty="0" smtClean="0">
                <a:solidFill>
                  <a:srgbClr val="FF0000"/>
                </a:solidFill>
              </a:rPr>
              <a:t>- بعض النباتات تفترس الحشرات مثل نبات </a:t>
            </a:r>
            <a:r>
              <a:rPr lang="ar-JO" sz="3200" b="1" dirty="0" err="1" smtClean="0">
                <a:solidFill>
                  <a:srgbClr val="FF0000"/>
                </a:solidFill>
              </a:rPr>
              <a:t>الفينوس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27" y="277091"/>
            <a:ext cx="9559637" cy="61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53471" y="403224"/>
            <a:ext cx="10808855" cy="6080703"/>
          </a:xfrm>
        </p:spPr>
        <p:txBody>
          <a:bodyPr>
            <a:normAutofit fontScale="92500" lnSpcReduction="20000"/>
          </a:bodyPr>
          <a:lstStyle/>
          <a:p>
            <a:r>
              <a:rPr lang="ar-JO" sz="3600" b="1" dirty="0">
                <a:solidFill>
                  <a:srgbClr val="FF0000"/>
                </a:solidFill>
              </a:rPr>
              <a:t>علاقة </a:t>
            </a:r>
            <a:r>
              <a:rPr lang="ar-JO" sz="3600" b="1" dirty="0" err="1">
                <a:solidFill>
                  <a:srgbClr val="FF0000"/>
                </a:solidFill>
              </a:rPr>
              <a:t>الإفتراس</a:t>
            </a:r>
            <a:r>
              <a:rPr lang="ar-JO" sz="3600" b="1" dirty="0">
                <a:solidFill>
                  <a:srgbClr val="FF0000"/>
                </a:solidFill>
              </a:rPr>
              <a:t> : </a:t>
            </a:r>
            <a:r>
              <a:rPr lang="ar-JO" sz="3500" b="1" dirty="0"/>
              <a:t>علاقة بين كائنين حيين أحدهما مفترس يتغذى على الآخر و الآخر هو الفريسة </a:t>
            </a:r>
            <a:r>
              <a:rPr lang="ar-JO" sz="3500" b="1" dirty="0" smtClean="0"/>
              <a:t>.</a:t>
            </a:r>
          </a:p>
          <a:p>
            <a:pPr marL="0" indent="0">
              <a:buNone/>
            </a:pPr>
            <a:endParaRPr lang="ar-JO" sz="3500" b="1" dirty="0"/>
          </a:p>
          <a:p>
            <a:r>
              <a:rPr lang="ar-JO" sz="4100" b="1" dirty="0">
                <a:solidFill>
                  <a:srgbClr val="FF0000"/>
                </a:solidFill>
              </a:rPr>
              <a:t>أمثلة</a:t>
            </a:r>
            <a:r>
              <a:rPr lang="ar-JO" sz="41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ar-JO" sz="3500" b="1" dirty="0"/>
              <a:t/>
            </a:r>
            <a:br>
              <a:rPr lang="ar-JO" sz="3500" b="1" dirty="0"/>
            </a:br>
            <a:r>
              <a:rPr lang="he-IL" sz="3500" b="1" dirty="0"/>
              <a:t>🐈+🐁=</a:t>
            </a:r>
            <a:r>
              <a:rPr lang="ar-JO" sz="3500" b="1" dirty="0"/>
              <a:t>علاقة </a:t>
            </a:r>
            <a:r>
              <a:rPr lang="ar-JO" sz="3500" b="1" dirty="0" smtClean="0"/>
              <a:t>افتراس</a:t>
            </a:r>
            <a:r>
              <a:rPr lang="he-IL" sz="3500" b="1" dirty="0" smtClean="0"/>
              <a:t>                             🐆+🐃=</a:t>
            </a:r>
            <a:r>
              <a:rPr lang="ar-JO" sz="3500" b="1" dirty="0" smtClean="0"/>
              <a:t>علاقة افتراس</a:t>
            </a:r>
          </a:p>
          <a:p>
            <a:pPr marL="0" indent="0">
              <a:buNone/>
            </a:pPr>
            <a:r>
              <a:rPr lang="ar-JO" sz="3500" b="1" dirty="0" smtClean="0"/>
              <a:t/>
            </a:r>
            <a:br>
              <a:rPr lang="ar-JO" sz="3500" b="1" dirty="0" smtClean="0"/>
            </a:br>
            <a:r>
              <a:rPr lang="ar-JO" sz="3500" b="1" dirty="0" smtClean="0"/>
              <a:t>                                                        </a:t>
            </a:r>
            <a:r>
              <a:rPr lang="ar-JO" sz="3500" b="1" dirty="0" smtClean="0">
                <a:solidFill>
                  <a:srgbClr val="FF0000"/>
                </a:solidFill>
              </a:rPr>
              <a:t>(الثور يتغذى عليه الفهد)</a:t>
            </a:r>
            <a:r>
              <a:rPr lang="ar-JO" sz="3500" b="1" dirty="0" smtClean="0"/>
              <a:t/>
            </a:r>
            <a:br>
              <a:rPr lang="ar-JO" sz="3500" b="1" dirty="0" smtClean="0"/>
            </a:br>
            <a:r>
              <a:rPr lang="ar-JO" sz="3500" b="1" dirty="0" smtClean="0"/>
              <a:t>  </a:t>
            </a:r>
            <a:r>
              <a:rPr lang="ar-JO" sz="3500" b="1" dirty="0" smtClean="0">
                <a:solidFill>
                  <a:srgbClr val="FF0000"/>
                </a:solidFill>
              </a:rPr>
              <a:t>( الفأر يتغذى عليه القط)</a:t>
            </a:r>
            <a:r>
              <a:rPr lang="ar-JO" sz="3500" b="1" dirty="0" smtClean="0"/>
              <a:t/>
            </a:r>
            <a:br>
              <a:rPr lang="ar-JO" sz="3500" b="1" dirty="0" smtClean="0"/>
            </a:br>
            <a:r>
              <a:rPr lang="ar-JO" sz="3500" b="1" dirty="0" smtClean="0"/>
              <a:t>القط : مفترس ....الفأر الفريسة                 الفهد: مفترس...الثور : الفريس</a:t>
            </a:r>
          </a:p>
          <a:p>
            <a:pPr marL="0" indent="0" algn="ctr">
              <a:buNone/>
            </a:pPr>
            <a:r>
              <a:rPr lang="ar-JO" sz="3500" b="1" dirty="0" smtClean="0"/>
              <a:t>                                                  </a:t>
            </a:r>
            <a:r>
              <a:rPr lang="ar-JO" sz="3500" b="1" dirty="0"/>
              <a:t/>
            </a:r>
            <a:br>
              <a:rPr lang="ar-JO" sz="3500" b="1" dirty="0"/>
            </a:br>
            <a:r>
              <a:rPr lang="ar-JO" sz="3500" b="1" dirty="0"/>
              <a:t/>
            </a:r>
            <a:br>
              <a:rPr lang="ar-JO" sz="3500" b="1" dirty="0"/>
            </a:br>
            <a:r>
              <a:rPr lang="he-IL" sz="3500" b="1" dirty="0"/>
              <a:t>🐑+🐺=</a:t>
            </a:r>
            <a:r>
              <a:rPr lang="ar-JO" sz="3500" b="1" dirty="0"/>
              <a:t>علاقة افتراس</a:t>
            </a:r>
            <a:br>
              <a:rPr lang="ar-JO" sz="3500" b="1" dirty="0"/>
            </a:br>
            <a:r>
              <a:rPr lang="ar-JO" sz="3500" b="1" dirty="0">
                <a:solidFill>
                  <a:srgbClr val="FF0000"/>
                </a:solidFill>
              </a:rPr>
              <a:t>(الخروف يتغذى عليه الذئب)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45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846570"/>
            <a:ext cx="10845800" cy="5147830"/>
          </a:xfrm>
        </p:spPr>
        <p:txBody>
          <a:bodyPr>
            <a:normAutofit/>
          </a:bodyPr>
          <a:lstStyle/>
          <a:p>
            <a:r>
              <a:rPr lang="ar-JO" sz="5400" b="1" dirty="0">
                <a:solidFill>
                  <a:srgbClr val="FF0000"/>
                </a:solidFill>
              </a:rPr>
              <a:t>انتبه: </a:t>
            </a:r>
            <a:r>
              <a:rPr lang="ar-JO" sz="4800" b="1" dirty="0"/>
              <a:t>اتجاهات الاسهم تبين انتقال الغذاء من </a:t>
            </a:r>
            <a:endParaRPr lang="ar-JO" sz="4800" b="1" dirty="0" smtClean="0"/>
          </a:p>
          <a:p>
            <a:pPr marL="0" indent="0" algn="ctr">
              <a:buNone/>
            </a:pPr>
            <a:r>
              <a:rPr lang="ar-JO" sz="4800" b="1" u="sng" dirty="0" smtClean="0"/>
              <a:t>المأكول </a:t>
            </a:r>
            <a:r>
              <a:rPr lang="ar-JO" sz="4800" b="1" u="sng" dirty="0"/>
              <a:t>الى الآكل</a:t>
            </a:r>
            <a:r>
              <a:rPr lang="ar-JO" sz="4800" b="1" dirty="0" smtClean="0"/>
              <a:t>.</a:t>
            </a:r>
          </a:p>
          <a:p>
            <a:pPr marL="0" indent="0" algn="ctr">
              <a:buNone/>
            </a:pPr>
            <a:r>
              <a:rPr lang="ar-JO" sz="4400" dirty="0"/>
              <a:t/>
            </a:r>
            <a:br>
              <a:rPr lang="ar-JO" sz="4400" dirty="0"/>
            </a:br>
            <a:r>
              <a:rPr lang="ar-JO" sz="4800" b="1" u="sng" dirty="0">
                <a:solidFill>
                  <a:srgbClr val="FF0000"/>
                </a:solidFill>
              </a:rPr>
              <a:t>السلسلة الغذائية</a:t>
            </a:r>
            <a:r>
              <a:rPr lang="ar-JO" sz="4800" b="1" dirty="0">
                <a:solidFill>
                  <a:srgbClr val="FF0000"/>
                </a:solidFill>
              </a:rPr>
              <a:t>: </a:t>
            </a:r>
            <a:r>
              <a:rPr lang="ar-JO" sz="4800" b="1" dirty="0"/>
              <a:t>علاقة بين مجموعة من الكائنات الحية يعتمد بعضها على الآخر في غذائه.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856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154</Words>
  <Application>Microsoft Office PowerPoint</Application>
  <PresentationFormat>מסך רחב</PresentationFormat>
  <Paragraphs>61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ערכת נושא Office</vt:lpstr>
      <vt:lpstr>מצגת של PowerPoint‏</vt:lpstr>
      <vt:lpstr>مركبات البيئة الحية </vt:lpstr>
      <vt:lpstr>تتواجد بين الكائنات الحية 4 أنواع من العلاقات </vt:lpstr>
      <vt:lpstr>علاقة الافتراس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تتكون السلسلة الغذائية من :</vt:lpstr>
      <vt:lpstr>מצגת של PowerPoint‏</vt:lpstr>
      <vt:lpstr>מצגת של PowerPoint‏</vt:lpstr>
      <vt:lpstr>מצגת של PowerPoint‏</vt:lpstr>
      <vt:lpstr>المستهلكات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السلسلة الغذائية </vt:lpstr>
      <vt:lpstr>نموذج لسلسلة غذائية</vt:lpstr>
      <vt:lpstr>מצגת של PowerPoint‏</vt:lpstr>
      <vt:lpstr>أمثلة لسلسلة غذائية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مركبات البيئة الحية</dc:title>
  <dc:creator>USER</dc:creator>
  <cp:lastModifiedBy>USER</cp:lastModifiedBy>
  <cp:revision>11</cp:revision>
  <dcterms:created xsi:type="dcterms:W3CDTF">2021-02-04T05:35:22Z</dcterms:created>
  <dcterms:modified xsi:type="dcterms:W3CDTF">2021-02-24T10:36:11Z</dcterms:modified>
</cp:coreProperties>
</file>