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99" r:id="rId5"/>
    <p:sldId id="268" r:id="rId6"/>
    <p:sldId id="269" r:id="rId7"/>
    <p:sldId id="280" r:id="rId8"/>
    <p:sldId id="287" r:id="rId9"/>
    <p:sldId id="300" r:id="rId10"/>
    <p:sldId id="270" r:id="rId11"/>
    <p:sldId id="310" r:id="rId12"/>
    <p:sldId id="307" r:id="rId13"/>
    <p:sldId id="308" r:id="rId14"/>
    <p:sldId id="309" r:id="rId15"/>
    <p:sldId id="301" r:id="rId16"/>
    <p:sldId id="303" r:id="rId17"/>
    <p:sldId id="302" r:id="rId18"/>
    <p:sldId id="311" r:id="rId19"/>
    <p:sldId id="305" r:id="rId20"/>
    <p:sldId id="304" r:id="rId21"/>
    <p:sldId id="306" r:id="rId22"/>
    <p:sldId id="298" r:id="rId23"/>
    <p:sldId id="289" r:id="rId24"/>
    <p:sldId id="281" r:id="rId2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E3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87945" autoAdjust="0"/>
  </p:normalViewPr>
  <p:slideViewPr>
    <p:cSldViewPr snapToGrid="0" snapToObjects="1" showGuides="1">
      <p:cViewPr>
        <p:scale>
          <a:sx n="82" d="100"/>
          <a:sy n="82" d="100"/>
        </p:scale>
        <p:origin x="-893" y="-58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t>19/07/2020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اكتبوا</a:t>
            </a:r>
            <a:r>
              <a:rPr lang="ar-SA" baseline="0" dirty="0"/>
              <a:t> النصّ الملائم وكذلك المعدّات المطلوبة. </a:t>
            </a:r>
            <a:endParaRPr lang="he-IL" dirty="0"/>
          </a:p>
          <a:p>
            <a:pPr algn="r" rtl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6073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="1" dirty="0"/>
              <a:t>ال</a:t>
            </a:r>
            <a:r>
              <a:rPr lang="ar-SA" b="1" baseline="0" dirty="0"/>
              <a:t>شرائح 11-15 تضمّ: إكساب المعرفة، التدرّب والحلّ، وتدرّب وحلّ آخر. مدّة هذه الشرائح معًا </a:t>
            </a:r>
            <a:r>
              <a:rPr lang="ar-SA" b="1" dirty="0"/>
              <a:t>20 دقيقة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ar-SA" b="1" dirty="0"/>
              <a:t>إكساب: </a:t>
            </a:r>
            <a:r>
              <a:rPr lang="ar-SA" dirty="0"/>
              <a:t>التطرّق إلى هدف تعليميّ مركزيّ ومركّز. باستخدام مجموعة منوّعة من تمثيلات المضمون، مثل: الصور ومقاطع الفيديو - </a:t>
            </a:r>
            <a:r>
              <a:rPr lang="ar-SA" b="1" dirty="0"/>
              <a:t>بالإمكان إرفاق مقاطع فيديو من إصدار</a:t>
            </a:r>
            <a:r>
              <a:rPr lang="ar-SA" b="1" baseline="0" dirty="0"/>
              <a:t> مطاح فقط</a:t>
            </a:r>
            <a:r>
              <a:rPr lang="ar-SA" baseline="0" dirty="0"/>
              <a:t>، صور شاشة، تقارير، مضامين من الكتب التعليميّة، </a:t>
            </a:r>
            <a:r>
              <a:rPr lang="ar-SA" dirty="0"/>
              <a:t>ونصّ محدود وفقًا </a:t>
            </a:r>
            <a:r>
              <a:rPr lang="ar-SA" b="1" dirty="0"/>
              <a:t>لحقوق</a:t>
            </a:r>
            <a:r>
              <a:rPr lang="ar-SA" b="1" baseline="0" dirty="0"/>
              <a:t> </a:t>
            </a:r>
            <a:r>
              <a:rPr lang="ar-SA" b="1" dirty="0"/>
              <a:t>النشر والملكيّة</a:t>
            </a:r>
            <a:r>
              <a:rPr lang="ar-SA" b="1" baseline="0" dirty="0"/>
              <a:t> الفكريّة</a:t>
            </a:r>
            <a:r>
              <a:rPr lang="ar-SA" dirty="0"/>
              <a:t>. يمكنك دمج مثال على تمرين أو سؤال تقومون بحله.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965BA-DA3B-EB42-8F73-FDBE27A0A65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25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5254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15 دقيقة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هذه المرحلة اشرحوا للتلاميذ التدرّب</a:t>
            </a:r>
            <a:r>
              <a:rPr lang="ar-SA" b="0" baseline="0" dirty="0"/>
              <a:t> وودّعوهم. </a:t>
            </a:r>
            <a:r>
              <a:rPr lang="ar-SA" b="0" dirty="0"/>
              <a:t>مع خروج</a:t>
            </a:r>
            <a:r>
              <a:rPr lang="ar-SA" b="0" baseline="0" dirty="0"/>
              <a:t> التلاميذ للتدرّب النهائيّ</a:t>
            </a:r>
            <a:r>
              <a:rPr lang="ar-SA" b="0" dirty="0"/>
              <a:t>، ستنتهي مرحلة تصويركم</a:t>
            </a:r>
            <a:r>
              <a:rPr lang="ar-SA" b="0" baseline="0" dirty="0"/>
              <a:t> </a:t>
            </a:r>
            <a:r>
              <a:rPr lang="ar-SA" b="0" dirty="0"/>
              <a:t>كمعلمين ومعلّمات.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نقاط</a:t>
            </a:r>
            <a:r>
              <a:rPr lang="ar-SA" b="1" baseline="0" dirty="0"/>
              <a:t> لتسليط الضوء عليها</a:t>
            </a:r>
            <a:r>
              <a:rPr lang="ar-SA" b="1" dirty="0"/>
              <a:t>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يمكن تنفيذ التدرّب</a:t>
            </a:r>
            <a:r>
              <a:rPr lang="ar-SA" b="0" baseline="0" dirty="0"/>
              <a:t> </a:t>
            </a:r>
            <a:r>
              <a:rPr lang="ar-SA" b="0" dirty="0"/>
              <a:t>في المنزل باستخدام مجموعة منوّعة من الموارد المتاحة في المنزل، مثل: أدوات الكتابة أو الحاسوب اللوحيّ أو الشخصيّ. يمكن استخدام</a:t>
            </a:r>
            <a:r>
              <a:rPr lang="ar-SA" b="0" baseline="0" dirty="0"/>
              <a:t> بيئتي آفاق وكوتار الكتب التعليميّة</a:t>
            </a:r>
            <a:r>
              <a:rPr lang="ar-SA" b="0" dirty="0"/>
              <a:t> (فقط كم خلال حاسوب</a:t>
            </a:r>
            <a:r>
              <a:rPr lang="ar-SA" b="0" baseline="0" dirty="0"/>
              <a:t> محمول</a:t>
            </a:r>
            <a:r>
              <a:rPr lang="ar-SA" b="0" dirty="0"/>
              <a:t>، وذلك لأنّ آفاق وكوتار الكتب التعليميّة لا يعملان بشكل جيد على الحاسوب اللوحيّ/ الهاتف المحمول).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تأكد من إعطاء تلاميذكم تعليمات دقيقة للتدرّب على صعيد المضامين وعلى</a:t>
            </a:r>
            <a:r>
              <a:rPr lang="ar-SA" b="0" baseline="0" dirty="0"/>
              <a:t> صعيد </a:t>
            </a:r>
            <a:r>
              <a:rPr lang="ar-SA" b="0" dirty="0"/>
              <a:t>الفنّيّ، بالإضافة إلى الأوقات الدقيقة للتدرّب.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* بالإمكان تضمين العرض </a:t>
            </a:r>
            <a:r>
              <a:rPr lang="ar-SA" b="0" dirty="0" err="1"/>
              <a:t>التقديميّ</a:t>
            </a:r>
            <a:r>
              <a:rPr lang="ar-SA" b="0" dirty="0"/>
              <a:t> صور شاشة</a:t>
            </a:r>
            <a:r>
              <a:rPr lang="ar-SA" b="0" baseline="0" dirty="0"/>
              <a:t> </a:t>
            </a:r>
            <a:r>
              <a:rPr lang="ar-SA" b="0" dirty="0"/>
              <a:t> والشرح شفويًّا ما هو المطلوب منهم تنفيذه.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5122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65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baseline="0" dirty="0"/>
              <a:t>مدّة الشريحة: دقيقتان</a:t>
            </a:r>
            <a:endParaRPr lang="ar-SA" sz="1200" b="1" dirty="0"/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>
              <a:buNone/>
            </a:pPr>
            <a:r>
              <a:rPr lang="ar-SA" sz="1200" dirty="0">
                <a:solidFill>
                  <a:schemeClr val="tx1"/>
                </a:solidFill>
              </a:rPr>
              <a:t>عرّفوا بأنفسكم وأعرضوا سير الدرس:</a:t>
            </a:r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أنتم مدعوّون للتوجّه</a:t>
            </a:r>
            <a:r>
              <a:rPr lang="ar-SA" sz="1200" baseline="0" dirty="0">
                <a:solidFill>
                  <a:schemeClr val="tx1"/>
                </a:solidFill>
              </a:rPr>
              <a:t> إلى التلاميذ بصورة شخصيّة: </a:t>
            </a:r>
            <a:r>
              <a:rPr lang="ar-SA" sz="1200" dirty="0"/>
              <a:t/>
            </a:r>
            <a:br>
              <a:rPr lang="ar-SA" sz="1200" dirty="0"/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مرحبًا، اسمي ـــــــــــــــ. أنا أعلّم ـــــــــ من ــــــــــــــ. كيف حالكم؟ يسرّني انضمامكم إليّ... </a:t>
            </a: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موضوع الدرس</a:t>
            </a:r>
            <a:r>
              <a:rPr lang="ar-SA" sz="1200" baseline="0" dirty="0">
                <a:solidFill>
                  <a:schemeClr val="tx1"/>
                </a:solidFill>
              </a:rPr>
              <a:t> وهدفه: </a:t>
            </a:r>
            <a:r>
              <a:rPr lang="ar-SA" sz="1200" dirty="0">
                <a:solidFill>
                  <a:schemeClr val="tx1"/>
                </a:solidFill>
              </a:rPr>
              <a:t/>
            </a:r>
            <a:br>
              <a:rPr lang="ar-SA" sz="1200" dirty="0">
                <a:solidFill>
                  <a:schemeClr val="tx1"/>
                </a:solidFill>
              </a:rPr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سنتعلّم في هذا الدرس عن ــــــــــــــــــــ. انضمّوا إليّ وستستمتعون. هل أنتم مستعدّون؟ فلنبدأ" </a:t>
            </a:r>
            <a:endParaRPr lang="ar-SA" sz="1200" b="1" dirty="0"/>
          </a:p>
          <a:p>
            <a:pPr marL="133350" lvl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نبدأ بـ ….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افتتاحيّة الدرس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ننتقل</a:t>
            </a:r>
            <a:r>
              <a:rPr lang="ar-SA" sz="1200" b="1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إلى الاكتشاف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التعلّم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إكساب -  اكنبوا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هنا سؤالًا مثيرًا للفضول، يجيب عن هدف الدرس)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نتدرّب على …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التدرّب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التجريب)</a:t>
            </a: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نُجمل 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 إجمال الدرس)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362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حذف</a:t>
            </a:r>
            <a:r>
              <a:rPr lang="ar-SA" baseline="0" dirty="0"/>
              <a:t> هذه الشريحة إذا لم تكن ضروريّة:</a:t>
            </a:r>
            <a:endParaRPr lang="he-IL" baseline="0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sz="1200" b="1" dirty="0"/>
              <a:t>مدّة الشريحة: دقيقة</a:t>
            </a:r>
            <a:endParaRPr lang="he-IL" sz="1200" b="1" dirty="0"/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ar-SA" sz="1200" dirty="0"/>
              <a:t>تأكّدوا</a:t>
            </a:r>
            <a:r>
              <a:rPr lang="ar-SA" sz="1200" baseline="0" dirty="0"/>
              <a:t> في هذه الشريحة أنّ الجميع تزوّدوا بالأدوات المساعدة المطلوبة (ننصح بأن تكون هذه الأدوات المساعدة موجودة معكم لتعرضوها كمثال)</a:t>
            </a:r>
            <a:r>
              <a:rPr lang="ar-SA" sz="1200" dirty="0"/>
              <a:t> </a:t>
            </a:r>
            <a:endParaRPr lang="he-IL" sz="1200" dirty="0"/>
          </a:p>
          <a:p>
            <a:pPr marL="158750" indent="0" algn="r" rtl="1">
              <a:buNone/>
            </a:pPr>
            <a:r>
              <a:rPr lang="ar-SA" sz="1200" dirty="0">
                <a:solidFill>
                  <a:srgbClr val="FF0000"/>
                </a:solidFill>
              </a:rPr>
              <a:t>احذفوا ما هو زائد أو أضيفوا حسب الحاجة (احرصوا على حقوق النشر والملكيّة الفكريّة). </a:t>
            </a: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ar-SA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هذا هو الوقت المناسب</a:t>
            </a:r>
            <a:r>
              <a:rPr lang="ar-SA" sz="12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لعرض قواعد السلوك خلال الحصّة: اطلبوا من التلاميذ إغلاق نوافذ تطبيقات أخرى في الحاسوب، إبعاد الأمر المشتّتة للانتباه، الجلوس في غرفة هادئة، التزوّد بالماء، وبالأساس التركيز في الدرس. </a:t>
            </a:r>
            <a:endParaRPr lang="he-IL" dirty="0"/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002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dk1"/>
                </a:solidFill>
              </a:rPr>
              <a:t>مدّة الشريحة</a:t>
            </a:r>
            <a:r>
              <a:rPr lang="he-IL" b="1" dirty="0">
                <a:solidFill>
                  <a:schemeClr val="dk1"/>
                </a:solidFill>
              </a:rPr>
              <a:t>: 5 </a:t>
            </a:r>
            <a:r>
              <a:rPr lang="ar-SA" b="1" dirty="0">
                <a:solidFill>
                  <a:schemeClr val="dk1"/>
                </a:solidFill>
              </a:rPr>
              <a:t>دقائق</a:t>
            </a:r>
            <a:endParaRPr lang="he-IL" b="1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إذا كانت حصّتكم من الساعة 12:00 فصاعدًا، أو أنكم ترون أنّه من المناسب إضافة نشاط للاسترخاء (غير مرتبط بالمادّة قيد الدراسة)، يمكنكم إضافته الآن. إذا لم ترغبوا في ذلك، احذفوا الشريحة. يمكنكم الاستعانة بمطوّر التعلم للتفكير في النشاط.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dirty="0">
              <a:solidFill>
                <a:srgbClr val="FF00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على سبيل المثال: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فعّاليّة استرخاء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فعّاليّة مضحكة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فعّاليّة رياضيّة</a:t>
            </a:r>
            <a:endParaRPr lang="he-IL" dirty="0">
              <a:solidFill>
                <a:srgbClr val="FF00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79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الشريحة: حتّى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ستخلق هذه المرحلة ربط  معرفيًّا وذا صلة بين الموضوع الذي تتمّ دراسته والمعرفة السابقة لدى التلاميذ.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في الصفوف الدنيا، ننصح بأن يكون الربط بسيطًا وعامًّا. إذا كان</a:t>
            </a:r>
            <a:r>
              <a:rPr lang="ar-SA" b="0" baseline="0" dirty="0"/>
              <a:t> التلاميذ قد تعلّموا من قبل دروسًا في الموضوع، </a:t>
            </a:r>
            <a:r>
              <a:rPr lang="ar-SA" b="0" dirty="0"/>
              <a:t> يحبّذ الربط بالمعرفة التي اكتسبها</a:t>
            </a:r>
            <a:r>
              <a:rPr lang="ar-SA" b="0" baseline="0" dirty="0"/>
              <a:t> التلاميذ </a:t>
            </a:r>
            <a:r>
              <a:rPr lang="ar-SA" b="0" dirty="0"/>
              <a:t>في الدرس السابق.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مثال على النصّ الشفويّ: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"هل حدث</a:t>
            </a:r>
            <a:r>
              <a:rPr lang="ar-SA" b="0" baseline="0" dirty="0"/>
              <a:t> أن واجهتم وضعًا فيه....</a:t>
            </a:r>
            <a:r>
              <a:rPr lang="ar-SA" b="0" dirty="0"/>
              <a:t> / في الدروس السابقة تعلمنا عن ... واليوم سنستمرّ في ... /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/>
              <a:t>ربما تكونون</a:t>
            </a:r>
            <a:r>
              <a:rPr lang="ar-SA" b="0" baseline="0" dirty="0"/>
              <a:t> قد تناولتم هذا الموضوع في</a:t>
            </a:r>
            <a:r>
              <a:rPr lang="ar-SA" b="0" dirty="0"/>
              <a:t> المدرسة، وحتى إذا لم يكن كذلك، فهذه فرصة للتعرّف/ التعمّق ..."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705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965BA-DA3B-EB42-8F73-FDBE27A0A65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25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="1" dirty="0"/>
              <a:t>ال</a:t>
            </a:r>
            <a:r>
              <a:rPr lang="ar-SA" b="1" baseline="0" dirty="0"/>
              <a:t>شرائح 11-15 تضمّ: إكساب المعرفة، التدرّب والحلّ، وتدرّب وحلّ آخر. مدّة هذه الشرائح معًا </a:t>
            </a:r>
            <a:r>
              <a:rPr lang="ar-SA" b="1" dirty="0"/>
              <a:t>20 دقيقة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ar-SA" b="1" dirty="0"/>
              <a:t>إكساب: </a:t>
            </a:r>
            <a:r>
              <a:rPr lang="ar-SA" dirty="0"/>
              <a:t>التطرّق إلى هدف تعليميّ مركزيّ ومركّز. باستخدام مجموعة منوّعة من تمثيلات المضمون، مثل: الصور ومقاطع الفيديو - </a:t>
            </a:r>
            <a:r>
              <a:rPr lang="ar-SA" b="1" dirty="0"/>
              <a:t>بالإمكان إرفاق مقاطع فيديو من إصدار</a:t>
            </a:r>
            <a:r>
              <a:rPr lang="ar-SA" b="1" baseline="0" dirty="0"/>
              <a:t> مطاح فقط</a:t>
            </a:r>
            <a:r>
              <a:rPr lang="ar-SA" baseline="0" dirty="0"/>
              <a:t>، صور شاشة، تقارير، مضامين من الكتب التعليميّة، </a:t>
            </a:r>
            <a:r>
              <a:rPr lang="ar-SA" dirty="0"/>
              <a:t>ونصّ محدود وفقًا </a:t>
            </a:r>
            <a:r>
              <a:rPr lang="ar-SA" b="1" dirty="0"/>
              <a:t>لحقوق</a:t>
            </a:r>
            <a:r>
              <a:rPr lang="ar-SA" b="1" baseline="0" dirty="0"/>
              <a:t> </a:t>
            </a:r>
            <a:r>
              <a:rPr lang="ar-SA" b="1" dirty="0"/>
              <a:t>النشر والملكيّة</a:t>
            </a:r>
            <a:r>
              <a:rPr lang="ar-SA" b="1" baseline="0" dirty="0"/>
              <a:t> الفكريّة</a:t>
            </a:r>
            <a:r>
              <a:rPr lang="ar-SA" dirty="0"/>
              <a:t>. يمكنك دمج مثال على تمرين أو سؤال تقومون بحله.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959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965BA-DA3B-EB42-8F73-FDBE27A0A65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936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="1" dirty="0"/>
              <a:t>ال</a:t>
            </a:r>
            <a:r>
              <a:rPr lang="ar-SA" b="1" baseline="0" dirty="0"/>
              <a:t>شرائح 11-15 تضمّ: إكساب المعرفة، التدرّب والحلّ، وتدرّب وحلّ آخر. مدّة هذه الشرائح معًا </a:t>
            </a:r>
            <a:r>
              <a:rPr lang="ar-SA" b="1" dirty="0"/>
              <a:t>20 دقيقة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ar-SA" b="1" dirty="0"/>
              <a:t>إكساب: </a:t>
            </a:r>
            <a:r>
              <a:rPr lang="ar-SA" dirty="0"/>
              <a:t>التطرّق إلى هدف تعليميّ مركزيّ ومركّز. باستخدام مجموعة منوّعة من تمثيلات المضمون، مثل: الصور ومقاطع الفيديو - </a:t>
            </a:r>
            <a:r>
              <a:rPr lang="ar-SA" b="1" dirty="0"/>
              <a:t>بالإمكان إرفاق مقاطع فيديو من إصدار</a:t>
            </a:r>
            <a:r>
              <a:rPr lang="ar-SA" b="1" baseline="0" dirty="0"/>
              <a:t> مطاح فقط</a:t>
            </a:r>
            <a:r>
              <a:rPr lang="ar-SA" baseline="0" dirty="0"/>
              <a:t>، صور شاشة، تقارير، مضامين من الكتب التعليميّة، </a:t>
            </a:r>
            <a:r>
              <a:rPr lang="ar-SA" dirty="0"/>
              <a:t>ونصّ محدود وفقًا </a:t>
            </a:r>
            <a:r>
              <a:rPr lang="ar-SA" b="1" dirty="0"/>
              <a:t>لحقوق</a:t>
            </a:r>
            <a:r>
              <a:rPr lang="ar-SA" b="1" baseline="0" dirty="0"/>
              <a:t> </a:t>
            </a:r>
            <a:r>
              <a:rPr lang="ar-SA" b="1" dirty="0"/>
              <a:t>النشر والملكيّة</a:t>
            </a:r>
            <a:r>
              <a:rPr lang="ar-SA" b="1" baseline="0" dirty="0"/>
              <a:t> الفكريّة</a:t>
            </a:r>
            <a:r>
              <a:rPr lang="ar-SA" dirty="0"/>
              <a:t>. يمكنك دمج مثال على تمرين أو سؤال تقومون بحله.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965BA-DA3B-EB42-8F73-FDBE27A0A65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3796BD-313B-0044-809D-6D612DE59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C4692FF9-9816-1A41-9F19-64AC89C4FE77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C76A5A-A9C6-4148-9667-BA78FBEC1DC5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656235-C025-B341-B125-6E522FFD605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740DB9B-9ABC-1E4F-9E76-DE21BB1349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C0021A-4563-F644-839C-3313EE112D9E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984F002-0837-5347-8BEB-C54BD7228FB1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52421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2617BD7-5381-4D41-92AE-B0043113B420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87FD482-59E1-C04B-9AF0-F8141BE66FDD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E9A766D-D5BD-3E4B-AE40-5EF4614445A8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D5014CE-6431-0D4C-BAFF-39612F414400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4BD310FA-D564-9240-BAF3-B9933A5C6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C964832-BAF5-B84F-9EE8-B31B27A731C8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7C0CB761-1CB6-FC4E-AEC0-ADBE45586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0799BDF5-881F-3045-A642-F8E001DE02C9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=""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09"/>
            <a:ext cx="10953750" cy="1903413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1336409" y="356936"/>
            <a:ext cx="10550791" cy="506326"/>
            <a:chOff x="1336409" y="356936"/>
            <a:chExt cx="10550791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36409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7209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1313047" y="356936"/>
            <a:ext cx="10574153" cy="506326"/>
            <a:chOff x="1313047" y="356936"/>
            <a:chExt cx="1057415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1304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131304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7694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="" xmlns:a16="http://schemas.microsoft.com/office/drawing/2014/main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="" xmlns:a16="http://schemas.microsoft.com/office/drawing/2014/main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91" y="6148563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A307165-DA22-2E48-AE86-B78F4110A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613B3B1-726C-944F-8CAD-1F3AF7A7034B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0F5DAFE-647E-5C47-B77A-42DA94152FF1}"/>
              </a:ext>
            </a:extLst>
          </p:cNvPr>
          <p:cNvSpPr/>
          <p:nvPr userDrawn="1"/>
        </p:nvSpPr>
        <p:spPr>
          <a:xfrm rot="162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7F22374B-CE66-F844-8273-BE66100E5DC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38A16B6-C317-B44B-A5BB-C2442F73361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035982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0160307-BF93-B642-B885-52C1AEE617F6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F98B7E2E-690A-B74F-A361-DB3C1398C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3D367D3-E2A8-4A4A-953D-E858CA461A7D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CF59D4F-A27F-1C45-8148-635F8893C9C9}"/>
              </a:ext>
            </a:extLst>
          </p:cNvPr>
          <p:cNvSpPr txBox="1"/>
          <p:nvPr userDrawn="1"/>
        </p:nvSpPr>
        <p:spPr>
          <a:xfrm>
            <a:off x="2210656" y="2447258"/>
            <a:ext cx="7770689" cy="1963485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6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תודה שצפיתם בשידור</a:t>
            </a:r>
          </a:p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הופק עבור משרד החינוך ע״י מטח</a:t>
            </a:r>
            <a:endParaRPr lang="x-non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30459D7-20E2-3642-98A9-F8CB285E36CD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247E01A-4A09-7641-BB58-BBF9194A53AE}"/>
              </a:ext>
            </a:extLst>
          </p:cNvPr>
          <p:cNvSpPr/>
          <p:nvPr userDrawn="1"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C4295D9-D842-7B4A-8FAF-A7CB7DC8D8DD}"/>
              </a:ext>
            </a:extLst>
          </p:cNvPr>
          <p:cNvSpPr/>
          <p:nvPr userDrawn="1"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1286E97-B4B5-7A44-BA99-EFC8C200D63F}"/>
              </a:ext>
            </a:extLst>
          </p:cNvPr>
          <p:cNvSpPr txBox="1"/>
          <p:nvPr userDrawn="1"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</a:t>
            </a:r>
            <a:r>
              <a:rPr lang="he-IL" sz="15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 איורים: </a:t>
            </a:r>
            <a:endParaRPr lang="x-non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046" y="376561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785665" y="181572"/>
            <a:ext cx="10244790" cy="506326"/>
            <a:chOff x="1748087" y="356936"/>
            <a:chExt cx="10244790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480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489765" y="181572"/>
            <a:ext cx="10435013" cy="506326"/>
            <a:chOff x="1452187" y="356936"/>
            <a:chExt cx="10435013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21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כותרת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50" r:id="rId4"/>
    <p:sldLayoutId id="2147483653" r:id="rId5"/>
    <p:sldLayoutId id="2147483666" r:id="rId6"/>
    <p:sldLayoutId id="2147483652" r:id="rId7"/>
    <p:sldLayoutId id="2147483667" r:id="rId8"/>
    <p:sldLayoutId id="2147483669" r:id="rId9"/>
    <p:sldLayoutId id="2147483670" r:id="rId10"/>
    <p:sldLayoutId id="2147483671" r:id="rId11"/>
    <p:sldLayoutId id="2147483668" r:id="rId12"/>
    <p:sldLayoutId id="2147483665" r:id="rId13"/>
    <p:sldLayoutId id="2147483657" r:id="rId14"/>
    <p:sldLayoutId id="2147483664" r:id="rId15"/>
    <p:sldLayoutId id="2147483661" r:id="rId16"/>
    <p:sldLayoutId id="2147483649" r:id="rId17"/>
    <p:sldLayoutId id="2147483663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tFemTJBBaRQ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A8353E3-2652-3F44-939F-0BCFCA29D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dirty="0"/>
              <a:t>درس رياضيّات للصفّ</a:t>
            </a:r>
            <a:r>
              <a:rPr lang="ar-SY" dirty="0"/>
              <a:t>: </a:t>
            </a:r>
            <a:r>
              <a:rPr lang="ar-SY" sz="2700" dirty="0">
                <a:solidFill>
                  <a:srgbClr val="FFFFFF"/>
                </a:solidFill>
              </a:rPr>
              <a:t> </a:t>
            </a:r>
            <a:r>
              <a:rPr lang="ar-SY" sz="5800" dirty="0">
                <a:solidFill>
                  <a:srgbClr val="FFFFFF"/>
                </a:solidFill>
              </a:rPr>
              <a:t>الرابع, الخامس السادس.</a:t>
            </a:r>
            <a:endParaRPr lang="x-none" sz="5800" dirty="0"/>
          </a:p>
          <a:p>
            <a:endParaRPr lang="x-non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E2ECD639-8970-3D4B-AC28-B74B56B94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0833" y="4419771"/>
            <a:ext cx="5147207" cy="649357"/>
          </a:xfrm>
        </p:spPr>
        <p:txBody>
          <a:bodyPr>
            <a:normAutofit fontScale="92500"/>
          </a:bodyPr>
          <a:lstStyle/>
          <a:p>
            <a:pPr algn="r"/>
            <a:r>
              <a:rPr lang="ar-SA" b="1" dirty="0"/>
              <a:t>موضوع الدرس</a:t>
            </a:r>
            <a:r>
              <a:rPr lang="he-IL" b="1" dirty="0"/>
              <a:t>: </a:t>
            </a:r>
            <a:r>
              <a:rPr lang="ar-SY" b="1" dirty="0">
                <a:solidFill>
                  <a:srgbClr val="FFFFFF"/>
                </a:solidFill>
              </a:rPr>
              <a:t>مسائل كلامية مميزه.</a:t>
            </a:r>
            <a:endParaRPr lang="x-none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F316A64C-005C-F64F-B02E-13F57DD4C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890" y="6148563"/>
            <a:ext cx="11363629" cy="560533"/>
          </a:xfrm>
        </p:spPr>
        <p:txBody>
          <a:bodyPr/>
          <a:lstStyle/>
          <a:p>
            <a:pPr algn="r"/>
            <a:r>
              <a:rPr lang="ar-SA" dirty="0"/>
              <a:t>الرجاء تزوّدوا بـ </a:t>
            </a:r>
            <a:r>
              <a:rPr lang="ar-SY" dirty="0"/>
              <a:t>قلم رصاص, </a:t>
            </a:r>
            <a:r>
              <a:rPr lang="ar-SY" dirty="0" err="1"/>
              <a:t>ممحاه</a:t>
            </a:r>
            <a:r>
              <a:rPr lang="ar-SY" dirty="0"/>
              <a:t>, دفتر رياضيات.</a:t>
            </a:r>
            <a:endParaRPr lang="x-none" dirty="0"/>
          </a:p>
        </p:txBody>
      </p:sp>
      <p:pic>
        <p:nvPicPr>
          <p:cNvPr id="148" name="Picture 147">
            <a:extLst>
              <a:ext uri="{FF2B5EF4-FFF2-40B4-BE49-F238E27FC236}">
                <a16:creationId xmlns="" xmlns:a16="http://schemas.microsoft.com/office/drawing/2014/main" id="{F813B7AB-6F21-3441-8779-6DAF0C6E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94709">
            <a:off x="3733675" y="632278"/>
            <a:ext cx="658648" cy="2212383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="" xmlns:a16="http://schemas.microsoft.com/office/drawing/2014/main" id="{E2ECD639-8970-3D4B-AC28-B74B56B9409F}"/>
              </a:ext>
            </a:extLst>
          </p:cNvPr>
          <p:cNvSpPr txBox="1">
            <a:spLocks/>
          </p:cNvSpPr>
          <p:nvPr/>
        </p:nvSpPr>
        <p:spPr>
          <a:xfrm>
            <a:off x="1608083" y="5069128"/>
            <a:ext cx="5569957" cy="64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b="1" dirty="0"/>
              <a:t>مع </a:t>
            </a:r>
            <a:r>
              <a:rPr lang="ar-SY" b="1" dirty="0"/>
              <a:t>مرشدة</a:t>
            </a:r>
            <a:r>
              <a:rPr lang="he-IL" b="1" dirty="0"/>
              <a:t> </a:t>
            </a:r>
            <a:r>
              <a:rPr lang="ar-SY" b="1" dirty="0"/>
              <a:t>الرياضيات</a:t>
            </a:r>
            <a:r>
              <a:rPr lang="he-IL" b="1" dirty="0"/>
              <a:t>: </a:t>
            </a:r>
            <a:r>
              <a:rPr lang="ar-SY" b="1"/>
              <a:t>عليا أيوب حلبي</a:t>
            </a:r>
            <a:r>
              <a:rPr lang="ar-SY" b="1" dirty="0"/>
              <a:t>.</a:t>
            </a:r>
            <a:endParaRPr lang="he-IL" b="1" dirty="0"/>
          </a:p>
        </p:txBody>
      </p:sp>
      <p:sp>
        <p:nvSpPr>
          <p:cNvPr id="2" name="מלבן 1">
            <a:extLst>
              <a:ext uri="{FF2B5EF4-FFF2-40B4-BE49-F238E27FC236}">
                <a16:creationId xmlns="" xmlns:a16="http://schemas.microsoft.com/office/drawing/2014/main" id="{FD2F8C93-3FB3-4534-9C4B-BEBB9949F13D}"/>
              </a:ext>
            </a:extLst>
          </p:cNvPr>
          <p:cNvSpPr/>
          <p:nvPr/>
        </p:nvSpPr>
        <p:spPr>
          <a:xfrm>
            <a:off x="5462337" y="2129589"/>
            <a:ext cx="5197642" cy="560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851607-E157-47CE-860B-77E0A93DD1B8}"/>
              </a:ext>
            </a:extLst>
          </p:cNvPr>
          <p:cNvSpPr txBox="1"/>
          <p:nvPr/>
        </p:nvSpPr>
        <p:spPr>
          <a:xfrm>
            <a:off x="5811854" y="1979222"/>
            <a:ext cx="44986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4800" dirty="0">
                <a:solidFill>
                  <a:schemeClr val="bg1"/>
                </a:solidFill>
              </a:rPr>
              <a:t>منظومة بثّ قُطريّة</a:t>
            </a:r>
            <a:endParaRPr lang="he-IL" sz="4800" dirty="0">
              <a:solidFill>
                <a:schemeClr val="bg1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8760149" y="5129011"/>
            <a:ext cx="256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1800" kern="1200" dirty="0">
                <a:solidFill>
                  <a:srgbClr val="424242"/>
                </a:solidFill>
                <a:effectLst/>
                <a:latin typeface="Calibri"/>
                <a:ea typeface="+mn-ea"/>
                <a:cs typeface="Arial"/>
              </a:rPr>
              <a:t>رابط للدّرس المصوّر: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r" rtl="1"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Times New Roman"/>
              </a:rPr>
              <a:t> </a:t>
            </a:r>
            <a:r>
              <a:rPr lang="en-US" sz="1200" dirty="0">
                <a:latin typeface="Times New Roman"/>
                <a:ea typeface="Times New Roman"/>
                <a:hlinkClick r:id="rId4"/>
              </a:rPr>
              <a:t>https://youtu.be/tFemTJBBaRQ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79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B653731-F7A2-4076-99DC-25063B63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263" y="364262"/>
            <a:ext cx="8280000" cy="720000"/>
          </a:xfrm>
        </p:spPr>
        <p:txBody>
          <a:bodyPr/>
          <a:lstStyle/>
          <a:p>
            <a:r>
              <a:rPr lang="ar-SY" b="1" dirty="0"/>
              <a:t>تقسيم عادل</a:t>
            </a:r>
            <a:endParaRPr lang="he-IL" b="1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9501B832-3CA1-41D2-B7F2-53B1B0C60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6520" y="3633547"/>
            <a:ext cx="4221479" cy="1135858"/>
          </a:xfrm>
        </p:spPr>
        <p:txBody>
          <a:bodyPr/>
          <a:lstStyle/>
          <a:p>
            <a:r>
              <a:rPr lang="ar-SY" b="1" dirty="0">
                <a:solidFill>
                  <a:srgbClr val="26709C"/>
                </a:solidFill>
                <a:latin typeface="amiri"/>
              </a:rPr>
              <a:t>عادَل</a:t>
            </a:r>
            <a:r>
              <a:rPr lang="ar-SY" b="1" dirty="0">
                <a:solidFill>
                  <a:srgbClr val="333333"/>
                </a:solidFill>
                <a:latin typeface="amiri"/>
              </a:rPr>
              <a:t> بين الشيئين: وازن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094D4AFE-89E9-4CD4-8314-E74844384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60" t="8323" r="4880"/>
          <a:stretch/>
        </p:blipFill>
        <p:spPr>
          <a:xfrm>
            <a:off x="2130660" y="2743199"/>
            <a:ext cx="2712720" cy="29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7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dirty="0"/>
              <a:t>مسائل كلامية مميزه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" y="1828800"/>
            <a:ext cx="10835640" cy="4048815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70000"/>
              </a:lnSpc>
            </a:pPr>
            <a:r>
              <a:rPr lang="ar-SY" sz="4000" b="1" dirty="0"/>
              <a:t>احضر كل من </a:t>
            </a:r>
            <a:r>
              <a:rPr lang="ar-SY" sz="4000" b="1" dirty="0">
                <a:highlight>
                  <a:srgbClr val="00FFFF"/>
                </a:highlight>
              </a:rPr>
              <a:t>علاء ويارا </a:t>
            </a:r>
            <a:r>
              <a:rPr lang="ar-SY" sz="4000" b="1" dirty="0"/>
              <a:t>تفاح للمدرسة:</a:t>
            </a:r>
            <a:endParaRPr lang="en-US" sz="4000" dirty="0"/>
          </a:p>
          <a:p>
            <a:pPr algn="r">
              <a:lnSpc>
                <a:spcPct val="170000"/>
              </a:lnSpc>
            </a:pPr>
            <a:r>
              <a:rPr lang="ar-SY" sz="4000" b="1" dirty="0"/>
              <a:t>احضر </a:t>
            </a:r>
            <a:r>
              <a:rPr lang="ar-SY" sz="4000" b="1" dirty="0">
                <a:highlight>
                  <a:srgbClr val="00FFFF"/>
                </a:highlight>
              </a:rPr>
              <a:t>علاء 6 </a:t>
            </a:r>
            <a:r>
              <a:rPr lang="ar-SY" sz="4000" b="1" dirty="0" err="1">
                <a:highlight>
                  <a:srgbClr val="00FFFF"/>
                </a:highlight>
              </a:rPr>
              <a:t>تفاحات</a:t>
            </a:r>
            <a:r>
              <a:rPr lang="ar-SY" sz="4000" b="1" dirty="0">
                <a:highlight>
                  <a:srgbClr val="00FFFF"/>
                </a:highlight>
              </a:rPr>
              <a:t> </a:t>
            </a:r>
            <a:r>
              <a:rPr lang="ar-SY" sz="4000" b="1" dirty="0"/>
              <a:t>واحضرت </a:t>
            </a:r>
            <a:r>
              <a:rPr lang="ar-SY" sz="4000" b="1" dirty="0">
                <a:highlight>
                  <a:srgbClr val="00FFFF"/>
                </a:highlight>
              </a:rPr>
              <a:t>يارا ايضًا 3 </a:t>
            </a:r>
            <a:r>
              <a:rPr lang="ar-SY" sz="4000" b="1" dirty="0" err="1">
                <a:highlight>
                  <a:srgbClr val="00FFFF"/>
                </a:highlight>
              </a:rPr>
              <a:t>تفاحات</a:t>
            </a:r>
            <a:r>
              <a:rPr lang="ar-SY" sz="4000" b="1" dirty="0"/>
              <a:t>.</a:t>
            </a:r>
            <a:endParaRPr lang="en-US" sz="4000" dirty="0"/>
          </a:p>
          <a:p>
            <a:pPr algn="r">
              <a:lnSpc>
                <a:spcPct val="170000"/>
              </a:lnSpc>
            </a:pPr>
            <a:r>
              <a:rPr lang="ar-SY" sz="4000" b="1" dirty="0"/>
              <a:t>انضمت اليهم </a:t>
            </a:r>
            <a:r>
              <a:rPr lang="ar-SY" sz="4000" b="1" dirty="0">
                <a:highlight>
                  <a:srgbClr val="00FFFF"/>
                </a:highlight>
              </a:rPr>
              <a:t>لي</a:t>
            </a:r>
            <a:r>
              <a:rPr lang="ar-SY" sz="4000" b="1" dirty="0"/>
              <a:t>ن خلال الاستراحة وقد تم </a:t>
            </a:r>
            <a:r>
              <a:rPr lang="ar-SY" sz="4000" b="1" dirty="0">
                <a:highlight>
                  <a:srgbClr val="00FFFF"/>
                </a:highlight>
              </a:rPr>
              <a:t>توزيع </a:t>
            </a:r>
            <a:r>
              <a:rPr lang="ar-SY" sz="4000" b="1" dirty="0" err="1">
                <a:highlight>
                  <a:srgbClr val="00FFFF"/>
                </a:highlight>
              </a:rPr>
              <a:t>التفاحات</a:t>
            </a:r>
            <a:r>
              <a:rPr lang="ar-SY" sz="4000" b="1" dirty="0">
                <a:highlight>
                  <a:srgbClr val="00FFFF"/>
                </a:highlight>
              </a:rPr>
              <a:t> بالتساوي </a:t>
            </a:r>
            <a:r>
              <a:rPr lang="ar-SY" sz="4000" b="1" dirty="0"/>
              <a:t>في ما بينهم.</a:t>
            </a:r>
            <a:endParaRPr lang="en-US" sz="4000" dirty="0"/>
          </a:p>
          <a:p>
            <a:pPr algn="r">
              <a:lnSpc>
                <a:spcPct val="170000"/>
              </a:lnSpc>
            </a:pPr>
            <a:r>
              <a:rPr lang="ar-SY" sz="4000" b="1" dirty="0"/>
              <a:t>في </a:t>
            </a:r>
            <a:r>
              <a:rPr lang="ar-SY" sz="4000" b="1" dirty="0">
                <a:highlight>
                  <a:srgbClr val="00FF00"/>
                </a:highlight>
              </a:rPr>
              <a:t>يوم الغد </a:t>
            </a:r>
            <a:r>
              <a:rPr lang="ar-SY" sz="4000" b="1" dirty="0"/>
              <a:t>احضرت لين </a:t>
            </a:r>
            <a:r>
              <a:rPr lang="ar-SY" sz="4000" b="1" dirty="0">
                <a:highlight>
                  <a:srgbClr val="00FF00"/>
                </a:highlight>
              </a:rPr>
              <a:t>3 </a:t>
            </a:r>
            <a:r>
              <a:rPr lang="ar-SY" sz="4000" b="1" dirty="0" err="1">
                <a:highlight>
                  <a:srgbClr val="00FF00"/>
                </a:highlight>
              </a:rPr>
              <a:t>برتقالات</a:t>
            </a:r>
            <a:r>
              <a:rPr lang="ar-SY" sz="4000" b="1" dirty="0">
                <a:highlight>
                  <a:srgbClr val="00FF00"/>
                </a:highlight>
              </a:rPr>
              <a:t> </a:t>
            </a:r>
            <a:r>
              <a:rPr lang="ar-SY" sz="4000" b="1" dirty="0"/>
              <a:t>وطلبت بان يتم </a:t>
            </a:r>
            <a:r>
              <a:rPr lang="ar-SY" sz="4000" b="1" dirty="0">
                <a:highlight>
                  <a:srgbClr val="00FF00"/>
                </a:highlight>
              </a:rPr>
              <a:t>توزيعها بطريقة عادلة بين علاء ويارا </a:t>
            </a:r>
            <a:r>
              <a:rPr lang="ar-SY" sz="4000" b="1" dirty="0"/>
              <a:t>كمكافئة على تصرفهم الكريم معها في الأمس.</a:t>
            </a:r>
            <a:endParaRPr lang="en-US" sz="4000" dirty="0"/>
          </a:p>
          <a:p>
            <a:pPr algn="r">
              <a:lnSpc>
                <a:spcPct val="170000"/>
              </a:lnSpc>
            </a:pPr>
            <a:r>
              <a:rPr lang="ar-SY" sz="4000" b="1" dirty="0">
                <a:highlight>
                  <a:srgbClr val="FFFF00"/>
                </a:highlight>
              </a:rPr>
              <a:t>هيا اقترحوا تقسيم </a:t>
            </a:r>
            <a:r>
              <a:rPr lang="ar-SY" sz="4000" b="1" dirty="0">
                <a:highlight>
                  <a:srgbClr val="00FFFF"/>
                </a:highlight>
              </a:rPr>
              <a:t>عادل </a:t>
            </a:r>
            <a:r>
              <a:rPr lang="ar-SY" sz="4000" b="1" dirty="0" err="1">
                <a:highlight>
                  <a:srgbClr val="FFFF00"/>
                </a:highlight>
              </a:rPr>
              <a:t>للبرتقالات</a:t>
            </a:r>
            <a:r>
              <a:rPr lang="ar-SY" sz="4000" b="1" dirty="0">
                <a:highlight>
                  <a:srgbClr val="FFFF00"/>
                </a:highlight>
              </a:rPr>
              <a:t> بين علاء ويارا.</a:t>
            </a:r>
            <a:endParaRPr lang="en-US" sz="4000" dirty="0">
              <a:highlight>
                <a:srgbClr val="FFFF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9C78DC-00E4-CC4A-B3DA-C9C5903C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66318" y="5029200"/>
            <a:ext cx="1359994" cy="1432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="" xmlns:a16="http://schemas.microsoft.com/office/drawing/2014/main" id="{1080BA51-EA4B-4623-B507-6E512AA13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62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EE2782C-AEDD-4DE8-8B31-3848DF1A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96" y="663126"/>
            <a:ext cx="2622927" cy="720000"/>
          </a:xfrm>
        </p:spPr>
        <p:txBody>
          <a:bodyPr>
            <a:normAutofit fontScale="90000"/>
          </a:bodyPr>
          <a:lstStyle/>
          <a:p>
            <a:r>
              <a:rPr lang="ar-SY" b="1" dirty="0"/>
              <a:t> يارا         علاء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FA18D305-C7E7-4644-B8B1-8296C8AE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7" r="3126"/>
          <a:stretch/>
        </p:blipFill>
        <p:spPr>
          <a:xfrm>
            <a:off x="7848601" y="1536720"/>
            <a:ext cx="2636519" cy="31139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99F094AA-56C7-4D12-A8B8-A0134AF3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85" r="34513"/>
          <a:stretch/>
        </p:blipFill>
        <p:spPr>
          <a:xfrm>
            <a:off x="4526280" y="1536719"/>
            <a:ext cx="1203960" cy="311399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7992B4B1-39E4-42EE-AD7B-6AA4D33C4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255" y="4875162"/>
            <a:ext cx="1079086" cy="192650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ADB918E5-AFE4-4C4A-8913-AABA3D613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914" y="4804313"/>
            <a:ext cx="506012" cy="1908213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="" xmlns:a16="http://schemas.microsoft.com/office/drawing/2014/main" id="{C9101438-35F2-4275-B5A0-E1C4CEEB408A}"/>
              </a:ext>
            </a:extLst>
          </p:cNvPr>
          <p:cNvSpPr txBox="1">
            <a:spLocks/>
          </p:cNvSpPr>
          <p:nvPr/>
        </p:nvSpPr>
        <p:spPr>
          <a:xfrm>
            <a:off x="4526280" y="686172"/>
            <a:ext cx="120396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ar-SY" b="1" dirty="0"/>
              <a:t>لين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84636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EE2782C-AEDD-4DE8-8B31-3848DF1A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96" y="663126"/>
            <a:ext cx="2622927" cy="720000"/>
          </a:xfrm>
        </p:spPr>
        <p:txBody>
          <a:bodyPr>
            <a:normAutofit fontScale="90000"/>
          </a:bodyPr>
          <a:lstStyle/>
          <a:p>
            <a:r>
              <a:rPr lang="ar-SY" b="1" dirty="0"/>
              <a:t> يارا         علاء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FA18D305-C7E7-4644-B8B1-8296C8AE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7" r="3126"/>
          <a:stretch/>
        </p:blipFill>
        <p:spPr>
          <a:xfrm>
            <a:off x="7848601" y="1536720"/>
            <a:ext cx="2636519" cy="31139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99F094AA-56C7-4D12-A8B8-A0134AF3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85" r="34513"/>
          <a:stretch/>
        </p:blipFill>
        <p:spPr>
          <a:xfrm>
            <a:off x="4526280" y="1536719"/>
            <a:ext cx="1203960" cy="311399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ADB918E5-AFE4-4C4A-8913-AABA3D613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914" y="4804313"/>
            <a:ext cx="506012" cy="1908213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="" xmlns:a16="http://schemas.microsoft.com/office/drawing/2014/main" id="{C9101438-35F2-4275-B5A0-E1C4CEEB408A}"/>
              </a:ext>
            </a:extLst>
          </p:cNvPr>
          <p:cNvSpPr txBox="1">
            <a:spLocks/>
          </p:cNvSpPr>
          <p:nvPr/>
        </p:nvSpPr>
        <p:spPr>
          <a:xfrm>
            <a:off x="4526280" y="686172"/>
            <a:ext cx="120396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لين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F901F37F-6A24-4D19-A8E3-1133B83C9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54" y="4781265"/>
            <a:ext cx="506012" cy="190821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3182CD6E-BD8C-41FD-AE97-B3869D3B6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434" y="4804313"/>
            <a:ext cx="5060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EE2782C-AEDD-4DE8-8B31-3848DF1A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96" y="663126"/>
            <a:ext cx="2622927" cy="720000"/>
          </a:xfrm>
        </p:spPr>
        <p:txBody>
          <a:bodyPr>
            <a:normAutofit fontScale="90000"/>
          </a:bodyPr>
          <a:lstStyle/>
          <a:p>
            <a:r>
              <a:rPr lang="ar-SY" b="1" dirty="0"/>
              <a:t> يارا         علاء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FA18D305-C7E7-4644-B8B1-8296C8AE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7" r="3126"/>
          <a:stretch/>
        </p:blipFill>
        <p:spPr>
          <a:xfrm>
            <a:off x="7848601" y="1536720"/>
            <a:ext cx="2636519" cy="31139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99F094AA-56C7-4D12-A8B8-A0134AF3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85" r="34513"/>
          <a:stretch/>
        </p:blipFill>
        <p:spPr>
          <a:xfrm>
            <a:off x="4526280" y="1536720"/>
            <a:ext cx="1203960" cy="3113998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="" xmlns:a16="http://schemas.microsoft.com/office/drawing/2014/main" id="{C9101438-35F2-4275-B5A0-E1C4CEEB408A}"/>
              </a:ext>
            </a:extLst>
          </p:cNvPr>
          <p:cNvSpPr txBox="1">
            <a:spLocks/>
          </p:cNvSpPr>
          <p:nvPr/>
        </p:nvSpPr>
        <p:spPr>
          <a:xfrm>
            <a:off x="4526280" y="686172"/>
            <a:ext cx="120396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لين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קבוצה 7">
            <a:extLst>
              <a:ext uri="{FF2B5EF4-FFF2-40B4-BE49-F238E27FC236}">
                <a16:creationId xmlns="" xmlns:a16="http://schemas.microsoft.com/office/drawing/2014/main" id="{BBD8FEE1-CC95-424A-A4F1-346340C52A8B}"/>
              </a:ext>
            </a:extLst>
          </p:cNvPr>
          <p:cNvGrpSpPr/>
          <p:nvPr/>
        </p:nvGrpSpPr>
        <p:grpSpPr>
          <a:xfrm>
            <a:off x="4858674" y="4781266"/>
            <a:ext cx="539172" cy="1931259"/>
            <a:chOff x="6804248" y="3818845"/>
            <a:chExt cx="539172" cy="2304256"/>
          </a:xfrm>
        </p:grpSpPr>
        <p:pic>
          <p:nvPicPr>
            <p:cNvPr id="10" name="Google Shape;183;p21" descr="C:\Users\ala\Desktop\images (1).jpg">
              <a:extLst>
                <a:ext uri="{FF2B5EF4-FFF2-40B4-BE49-F238E27FC236}">
                  <a16:creationId xmlns="" xmlns:a16="http://schemas.microsoft.com/office/drawing/2014/main" id="{765614D6-8F6A-4AC4-9985-A397ED6B8D8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41369" y="3818845"/>
              <a:ext cx="502051" cy="703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84;p21">
              <a:extLst>
                <a:ext uri="{FF2B5EF4-FFF2-40B4-BE49-F238E27FC236}">
                  <a16:creationId xmlns="" xmlns:a16="http://schemas.microsoft.com/office/drawing/2014/main" id="{9A0693E1-6448-41C4-8D17-A105B89B964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41369" y="5424936"/>
              <a:ext cx="502051" cy="698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85;p21">
              <a:extLst>
                <a:ext uri="{FF2B5EF4-FFF2-40B4-BE49-F238E27FC236}">
                  <a16:creationId xmlns="" xmlns:a16="http://schemas.microsoft.com/office/drawing/2014/main" id="{BA82ABBE-FFC3-4F72-AF0F-B9CB201FF47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04248" y="4624575"/>
              <a:ext cx="506413" cy="70643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2864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F66A575-7835-4400-BEDE-89F2EF0340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65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57BB1082-0928-440A-A408-BAD78DF4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9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الحل</a:t>
            </a:r>
            <a:endParaRPr lang="en-US" sz="9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6DBAD4AC-BC47-43F1-98BD-12D8B7258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r="2561" b="-3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04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EE2782C-AEDD-4DE8-8B31-3848DF1A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96" y="663126"/>
            <a:ext cx="2622927" cy="720000"/>
          </a:xfrm>
        </p:spPr>
        <p:txBody>
          <a:bodyPr>
            <a:normAutofit fontScale="90000"/>
          </a:bodyPr>
          <a:lstStyle/>
          <a:p>
            <a:r>
              <a:rPr lang="ar-SY" b="1" dirty="0"/>
              <a:t> يارا         علاء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FA18D305-C7E7-4644-B8B1-8296C8AE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7" r="3126"/>
          <a:stretch/>
        </p:blipFill>
        <p:spPr>
          <a:xfrm>
            <a:off x="7848601" y="1536720"/>
            <a:ext cx="2636519" cy="31139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99F094AA-56C7-4D12-A8B8-A0134AF3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85" r="34513"/>
          <a:stretch/>
        </p:blipFill>
        <p:spPr>
          <a:xfrm>
            <a:off x="4526280" y="1536720"/>
            <a:ext cx="1203960" cy="3113998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="" xmlns:a16="http://schemas.microsoft.com/office/drawing/2014/main" id="{C9101438-35F2-4275-B5A0-E1C4CEEB408A}"/>
              </a:ext>
            </a:extLst>
          </p:cNvPr>
          <p:cNvSpPr txBox="1">
            <a:spLocks/>
          </p:cNvSpPr>
          <p:nvPr/>
        </p:nvSpPr>
        <p:spPr>
          <a:xfrm>
            <a:off x="4526280" y="686172"/>
            <a:ext cx="120396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لين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D8FE748F-97CF-4131-A542-5EA074F41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33" y="4650718"/>
            <a:ext cx="536494" cy="1932599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92CC5164-64D3-4C96-9E99-50F3EB723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88" y="2026920"/>
            <a:ext cx="1999244" cy="40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EE2782C-AEDD-4DE8-8B31-3848DF1A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96" y="663126"/>
            <a:ext cx="2622927" cy="720000"/>
          </a:xfrm>
        </p:spPr>
        <p:txBody>
          <a:bodyPr>
            <a:normAutofit fontScale="90000"/>
          </a:bodyPr>
          <a:lstStyle/>
          <a:p>
            <a:r>
              <a:rPr lang="ar-SY" b="1" dirty="0"/>
              <a:t> يارا         علاء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FA18D305-C7E7-4644-B8B1-8296C8AE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7" r="3126"/>
          <a:stretch/>
        </p:blipFill>
        <p:spPr>
          <a:xfrm>
            <a:off x="7848601" y="1536720"/>
            <a:ext cx="2636519" cy="31139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99F094AA-56C7-4D12-A8B8-A0134AF3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85" r="34513"/>
          <a:stretch/>
        </p:blipFill>
        <p:spPr>
          <a:xfrm>
            <a:off x="4526280" y="1536720"/>
            <a:ext cx="1203960" cy="3113998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="" xmlns:a16="http://schemas.microsoft.com/office/drawing/2014/main" id="{C9101438-35F2-4275-B5A0-E1C4CEEB408A}"/>
              </a:ext>
            </a:extLst>
          </p:cNvPr>
          <p:cNvSpPr txBox="1">
            <a:spLocks/>
          </p:cNvSpPr>
          <p:nvPr/>
        </p:nvSpPr>
        <p:spPr>
          <a:xfrm>
            <a:off x="4526280" y="686172"/>
            <a:ext cx="120396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لين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FA6DD00C-B1EF-40A7-AFC2-AD56EB01E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914" y="4865273"/>
            <a:ext cx="506012" cy="140220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45E2D80B-D5DC-40ED-995C-9EF67289C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434" y="4880513"/>
            <a:ext cx="506012" cy="70110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FB997238-FEDE-4986-A35A-68A63EE03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535" y="2237670"/>
            <a:ext cx="1999661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EE2782C-AEDD-4DE8-8B31-3848DF1A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96" y="663126"/>
            <a:ext cx="2622927" cy="720000"/>
          </a:xfrm>
        </p:spPr>
        <p:txBody>
          <a:bodyPr>
            <a:normAutofit fontScale="90000"/>
          </a:bodyPr>
          <a:lstStyle/>
          <a:p>
            <a:r>
              <a:rPr lang="ar-SY" b="1" dirty="0"/>
              <a:t> يارا         علاء</a:t>
            </a:r>
            <a:endParaRPr lang="he-IL" b="1" dirty="0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FA18D305-C7E7-4644-B8B1-8296C8AE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17" r="3126"/>
          <a:stretch/>
        </p:blipFill>
        <p:spPr>
          <a:xfrm>
            <a:off x="7848601" y="1536720"/>
            <a:ext cx="2636519" cy="31139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99F094AA-56C7-4D12-A8B8-A0134AF3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85" r="34513"/>
          <a:stretch/>
        </p:blipFill>
        <p:spPr>
          <a:xfrm>
            <a:off x="4526280" y="1536720"/>
            <a:ext cx="1203960" cy="3113998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="" xmlns:a16="http://schemas.microsoft.com/office/drawing/2014/main" id="{C9101438-35F2-4275-B5A0-E1C4CEEB408A}"/>
              </a:ext>
            </a:extLst>
          </p:cNvPr>
          <p:cNvSpPr txBox="1">
            <a:spLocks/>
          </p:cNvSpPr>
          <p:nvPr/>
        </p:nvSpPr>
        <p:spPr>
          <a:xfrm>
            <a:off x="4526280" y="686172"/>
            <a:ext cx="1203960" cy="720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لين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C8C7A64C-ED3E-4EFF-9C69-748FE3BBB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94" y="4865831"/>
            <a:ext cx="506012" cy="132904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08F49CD3-7DAA-41E2-BE24-F8D7BE6F7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914" y="4865831"/>
            <a:ext cx="506012" cy="132904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5A22555A-5725-4DD3-949A-57563495F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088" y="2165069"/>
            <a:ext cx="1999661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نُنهي ونُجمل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160" y="1705958"/>
            <a:ext cx="3227458" cy="874981"/>
          </a:xfrm>
        </p:spPr>
        <p:txBody>
          <a:bodyPr>
            <a:noAutofit/>
          </a:bodyPr>
          <a:lstStyle/>
          <a:p>
            <a:r>
              <a:rPr lang="ar-SY" sz="3200" b="1" dirty="0"/>
              <a:t>هناك مسائل كلامية مميزة حلها لا يتوقف على تمرين رياضيات معين انما على الحدس (</a:t>
            </a:r>
            <a:r>
              <a:rPr lang="he-IL" sz="3200" b="1" dirty="0"/>
              <a:t>אינטואיציה) </a:t>
            </a:r>
            <a:r>
              <a:rPr lang="ar-SY" sz="3200" b="1" dirty="0"/>
              <a:t>فلذلك في حالة المسألة المعطاة تقسيم </a:t>
            </a:r>
            <a:r>
              <a:rPr lang="ar-SY" sz="3200" b="1" dirty="0" err="1"/>
              <a:t>البرتقالات</a:t>
            </a:r>
            <a:r>
              <a:rPr lang="ar-SY" sz="3200" b="1" dirty="0"/>
              <a:t> يعتمد على الحدس وجميع الإمكانيات صحيحة.</a:t>
            </a:r>
          </a:p>
          <a:p>
            <a:pPr lvl="0"/>
            <a:endParaRPr lang="he-IL" sz="3200" b="1" dirty="0"/>
          </a:p>
          <a:p>
            <a:pPr lvl="0" algn="r"/>
            <a:r>
              <a:rPr lang="en-US" sz="3200" b="1" dirty="0"/>
              <a:t/>
            </a:r>
            <a:br>
              <a:rPr lang="en-US" sz="3200" b="1" dirty="0"/>
            </a:br>
            <a:endParaRPr lang="he-IL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CDA4999A-59F1-410F-B3C5-8BAB656B4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642" y="2032690"/>
            <a:ext cx="2197787" cy="416218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A76D1EFC-80EE-4D5D-A282-FF715AD56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590" y="2032690"/>
            <a:ext cx="2197788" cy="427666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="" xmlns:a16="http://schemas.microsoft.com/office/drawing/2014/main" id="{D4494341-6245-4B38-A96D-6DA899AD1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2032690"/>
            <a:ext cx="2249654" cy="41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ماذا سنتعلم اليوم؟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23" y="2059843"/>
            <a:ext cx="10488754" cy="3770842"/>
          </a:xfrm>
        </p:spPr>
        <p:txBody>
          <a:bodyPr>
            <a:normAutofit/>
          </a:bodyPr>
          <a:lstStyle/>
          <a:p>
            <a:pPr lvl="0">
              <a:buClr>
                <a:srgbClr val="FB2265"/>
              </a:buClr>
            </a:pPr>
            <a:r>
              <a:rPr lang="ar-SA" sz="3600" b="1" dirty="0">
                <a:solidFill>
                  <a:srgbClr val="424242"/>
                </a:solidFill>
              </a:rPr>
              <a:t>مرحبا يا أولاد كيف</a:t>
            </a:r>
            <a:r>
              <a:rPr lang="ar-SY" sz="3600" b="1" dirty="0">
                <a:solidFill>
                  <a:srgbClr val="424242"/>
                </a:solidFill>
              </a:rPr>
              <a:t> حالكم</a:t>
            </a:r>
            <a:r>
              <a:rPr lang="ar-SA" sz="3600" b="1" dirty="0">
                <a:solidFill>
                  <a:srgbClr val="424242"/>
                </a:solidFill>
              </a:rPr>
              <a:t> اليوم؟ ان</a:t>
            </a:r>
            <a:r>
              <a:rPr lang="ar-SY" sz="3600" b="1" dirty="0">
                <a:solidFill>
                  <a:srgbClr val="424242"/>
                </a:solidFill>
              </a:rPr>
              <a:t> </a:t>
            </a:r>
            <a:r>
              <a:rPr lang="ar-SA" sz="3600" b="1" dirty="0">
                <a:solidFill>
                  <a:srgbClr val="424242"/>
                </a:solidFill>
              </a:rPr>
              <a:t>شاء</a:t>
            </a:r>
            <a:r>
              <a:rPr lang="ar-SY" sz="3600" b="1" dirty="0">
                <a:solidFill>
                  <a:srgbClr val="424242"/>
                </a:solidFill>
              </a:rPr>
              <a:t> </a:t>
            </a:r>
            <a:r>
              <a:rPr lang="ar-SA" sz="3600" b="1" dirty="0">
                <a:solidFill>
                  <a:srgbClr val="424242"/>
                </a:solidFill>
              </a:rPr>
              <a:t>الله بخير؟</a:t>
            </a:r>
          </a:p>
          <a:p>
            <a:pPr marL="457200" lvl="0" indent="-457200">
              <a:buClr>
                <a:srgbClr val="FB2265"/>
              </a:buClr>
            </a:pPr>
            <a:r>
              <a:rPr lang="ar-SY" sz="3600" b="1" dirty="0">
                <a:solidFill>
                  <a:srgbClr val="424242"/>
                </a:solidFill>
              </a:rPr>
              <a:t>كما وعدتكم في الدرس السابق, لقد قمت بتحضير درس ممتع جدًا لليوم بم</a:t>
            </a:r>
            <a:r>
              <a:rPr lang="ar-SA" sz="3600" b="1" dirty="0">
                <a:solidFill>
                  <a:srgbClr val="424242"/>
                </a:solidFill>
              </a:rPr>
              <a:t>وضوع </a:t>
            </a:r>
            <a:r>
              <a:rPr lang="ar-SY" sz="3600" b="1" dirty="0">
                <a:solidFill>
                  <a:srgbClr val="424242"/>
                </a:solidFill>
              </a:rPr>
              <a:t>المسائل الكلامية- مسائل كلامية مميزة.</a:t>
            </a:r>
            <a:endParaRPr lang="ar-SA" sz="3600" b="1" dirty="0">
              <a:solidFill>
                <a:srgbClr val="424242"/>
              </a:solidFill>
            </a:endParaRPr>
          </a:p>
          <a:p>
            <a:pPr marL="457200" lvl="0" indent="-457200">
              <a:buClr>
                <a:srgbClr val="FB2265"/>
              </a:buClr>
            </a:pPr>
            <a:r>
              <a:rPr lang="ar-SY" sz="3600" b="1" dirty="0">
                <a:solidFill>
                  <a:srgbClr val="424242"/>
                </a:solidFill>
              </a:rPr>
              <a:t>هل انتم مستعدون؟</a:t>
            </a:r>
          </a:p>
          <a:p>
            <a:pPr marL="457200" lvl="0" indent="-457200">
              <a:buClr>
                <a:srgbClr val="FB2265"/>
              </a:buClr>
            </a:pPr>
            <a:r>
              <a:rPr lang="ar-SY" sz="3600" b="1" dirty="0">
                <a:solidFill>
                  <a:srgbClr val="424242"/>
                </a:solidFill>
              </a:rPr>
              <a:t>هيا </a:t>
            </a:r>
            <a:r>
              <a:rPr lang="ar-SA" sz="3600" b="1" dirty="0">
                <a:solidFill>
                  <a:srgbClr val="424242"/>
                </a:solidFill>
              </a:rPr>
              <a:t>نبد</a:t>
            </a:r>
            <a:r>
              <a:rPr lang="ar-SY" sz="3600" b="1" dirty="0">
                <a:solidFill>
                  <a:srgbClr val="424242"/>
                </a:solidFill>
              </a:rPr>
              <a:t>أ.</a:t>
            </a:r>
            <a:endParaRPr lang="ar-SA" sz="3600" b="1" dirty="0">
              <a:solidFill>
                <a:srgbClr val="424242"/>
              </a:solidFill>
            </a:endParaRPr>
          </a:p>
          <a:p>
            <a:pPr marL="457200" indent="-457200"/>
            <a:endParaRPr lang="ar-SA" sz="3600" b="1" dirty="0"/>
          </a:p>
          <a:p>
            <a:pPr marL="457200" indent="-457200"/>
            <a:endParaRPr lang="he-IL" sz="3600" b="1" dirty="0"/>
          </a:p>
          <a:p>
            <a:pPr marL="0" indent="0">
              <a:buNone/>
            </a:pPr>
            <a:endParaRPr lang="he-IL" sz="3600" b="1" dirty="0"/>
          </a:p>
          <a:p>
            <a:endParaRPr lang="he-IL" sz="3600" b="1" dirty="0"/>
          </a:p>
          <a:p>
            <a:endParaRPr lang="x-none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2B4A9B5-C593-0942-BC3B-FDBEFA4B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85" y="5570467"/>
            <a:ext cx="1848622" cy="2100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20091" y="213360"/>
            <a:ext cx="11041499" cy="1169766"/>
          </a:xfrm>
        </p:spPr>
        <p:txBody>
          <a:bodyPr>
            <a:noAutofit/>
          </a:bodyPr>
          <a:lstStyle/>
          <a:p>
            <a:r>
              <a:rPr lang="ar-SY" dirty="0">
                <a:solidFill>
                  <a:srgbClr val="FFFFFF"/>
                </a:solidFill>
              </a:rPr>
              <a:t>المهمة</a:t>
            </a:r>
            <a:r>
              <a:rPr lang="ar-SY" sz="4000" dirty="0">
                <a:solidFill>
                  <a:srgbClr val="FFFFFF"/>
                </a:solidFill>
              </a:rPr>
              <a:t> </a:t>
            </a:r>
            <a:r>
              <a:rPr lang="ar-SY" sz="4000" dirty="0"/>
              <a:t>- طلابي الأعزاء انسخوا المسألة في دفاتركم واكملوا بأرقام\أعداد ملائمة من عندكم ثم باشروا بالحل, عملا موفقا.</a:t>
            </a:r>
            <a:endParaRPr lang="he-IL" sz="4000" dirty="0"/>
          </a:p>
        </p:txBody>
      </p:sp>
      <p:pic>
        <p:nvPicPr>
          <p:cNvPr id="5" name="Picture 14">
            <a:extLst>
              <a:ext uri="{FF2B5EF4-FFF2-40B4-BE49-F238E27FC236}">
                <a16:creationId xmlns="" xmlns:a16="http://schemas.microsoft.com/office/drawing/2014/main" id="{3DE8652E-46D5-2E40-9E4C-9ABF8CF49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1641" y="4507253"/>
            <a:ext cx="1668299" cy="173990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701641" y="1679145"/>
            <a:ext cx="10659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SY" sz="2800" b="1" dirty="0"/>
          </a:p>
          <a:p>
            <a:pPr algn="r"/>
            <a:r>
              <a:rPr lang="ar-SY" sz="2800" b="1" dirty="0"/>
              <a:t> </a:t>
            </a:r>
            <a:endParaRPr lang="he-IL" sz="2800" b="1" dirty="0"/>
          </a:p>
          <a:p>
            <a:pPr algn="r" rtl="1"/>
            <a:endParaRPr lang="he-IL" sz="2800" b="1" dirty="0"/>
          </a:p>
        </p:txBody>
      </p:sp>
      <p:sp>
        <p:nvSpPr>
          <p:cNvPr id="2" name="מלבן 1">
            <a:extLst>
              <a:ext uri="{FF2B5EF4-FFF2-40B4-BE49-F238E27FC236}">
                <a16:creationId xmlns="" xmlns:a16="http://schemas.microsoft.com/office/drawing/2014/main" id="{6F317162-D0E7-465A-ADE6-969E9A923889}"/>
              </a:ext>
            </a:extLst>
          </p:cNvPr>
          <p:cNvSpPr/>
          <p:nvPr/>
        </p:nvSpPr>
        <p:spPr>
          <a:xfrm>
            <a:off x="0" y="51788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ar-SY" sz="2400" b="1" dirty="0">
                <a:solidFill>
                  <a:srgbClr val="424242"/>
                </a:solidFill>
                <a:cs typeface="+mj-cs"/>
              </a:rPr>
              <a:t>تحياتي لكم احبائي</a:t>
            </a:r>
          </a:p>
          <a:p>
            <a:pPr lvl="0" algn="ctr"/>
            <a:r>
              <a:rPr lang="ar-SY" sz="2400" b="1" dirty="0">
                <a:solidFill>
                  <a:srgbClr val="424242"/>
                </a:solidFill>
                <a:cs typeface="+mj-cs"/>
              </a:rPr>
              <a:t>عليا حلبي </a:t>
            </a:r>
          </a:p>
          <a:p>
            <a:pPr lvl="0" algn="ctr"/>
            <a:r>
              <a:rPr lang="ar-SY" sz="2400" b="1" dirty="0">
                <a:solidFill>
                  <a:srgbClr val="424242"/>
                </a:solidFill>
                <a:cs typeface="+mj-cs"/>
              </a:rPr>
              <a:t>مرشدة الرياضيات</a:t>
            </a:r>
            <a:endParaRPr lang="he-IL" sz="2400" b="1" dirty="0">
              <a:solidFill>
                <a:srgbClr val="424242"/>
              </a:solidFill>
              <a:cs typeface="+mj-cs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="" xmlns:a16="http://schemas.microsoft.com/office/drawing/2014/main" id="{584CFEA8-67D0-40AF-B545-A03995D3E5C1}"/>
              </a:ext>
            </a:extLst>
          </p:cNvPr>
          <p:cNvSpPr/>
          <p:nvPr/>
        </p:nvSpPr>
        <p:spPr>
          <a:xfrm>
            <a:off x="106680" y="1692483"/>
            <a:ext cx="114909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ts val="1000"/>
              </a:spcBef>
            </a:pP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احضر كل من علاء ويارا تفاح للمدرسة:</a:t>
            </a:r>
            <a:endParaRPr lang="en-US" sz="2800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spcBef>
                <a:spcPts val="1000"/>
              </a:spcBef>
            </a:pP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احضر علاء ____ </a:t>
            </a:r>
            <a:r>
              <a:rPr lang="ar-SY" sz="2800" b="1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تفاحات</a:t>
            </a: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واحضرت يارا ايضًا _____ </a:t>
            </a:r>
            <a:r>
              <a:rPr lang="ar-SY" sz="2800" b="1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تفاحات</a:t>
            </a: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spcBef>
                <a:spcPts val="1000"/>
              </a:spcBef>
            </a:pP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انضمت اليهم لين خلال الاستراحة وقد تم توزيع </a:t>
            </a:r>
            <a:r>
              <a:rPr lang="ar-SY" sz="2800" b="1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التفاحات</a:t>
            </a: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بالتساوي في ما بينهم.</a:t>
            </a:r>
            <a:endParaRPr lang="en-US" sz="2800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spcBef>
                <a:spcPts val="1000"/>
              </a:spcBef>
            </a:pP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يوم الغد احضرت لين _____ </a:t>
            </a:r>
            <a:r>
              <a:rPr lang="ar-SY" sz="2800" b="1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برتقالات</a:t>
            </a: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وطلبت بان يتم توزيعها بطريقة عادلة بين علاء ويارا كمكافئة على تصرفهم الكريم معها في الأمس.</a:t>
            </a:r>
          </a:p>
          <a:p>
            <a:pPr lvl="0" algn="r" rtl="1">
              <a:spcBef>
                <a:spcPts val="1000"/>
              </a:spcBef>
            </a:pPr>
            <a:endParaRPr lang="en-US" sz="2800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spcBef>
                <a:spcPts val="1000"/>
              </a:spcBef>
            </a:pP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هيا اقترحوا تقسيم عادل </a:t>
            </a:r>
            <a:r>
              <a:rPr lang="ar-SY" sz="2800" b="1" dirty="0" err="1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للبرتقالات</a:t>
            </a:r>
            <a:r>
              <a:rPr lang="ar-SY" sz="2800" b="1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بين علاء ويارا.</a:t>
            </a:r>
            <a:endParaRPr lang="en-US" sz="2800" dirty="0">
              <a:solidFill>
                <a:srgbClr val="424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spcBef>
                <a:spcPts val="1000"/>
              </a:spcBef>
            </a:pPr>
            <a:r>
              <a:rPr lang="en-US" sz="2800" dirty="0">
                <a:solidFill>
                  <a:srgbClr val="424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5166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5574" y="6127369"/>
            <a:ext cx="359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shutterstock.com </a:t>
            </a:r>
            <a:r>
              <a:rPr lang="ar-SA" dirty="0">
                <a:solidFill>
                  <a:schemeClr val="bg1"/>
                </a:solidFill>
              </a:rPr>
              <a:t> الرسوم التوضيحيّة: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="" xmlns:a16="http://schemas.microsoft.com/office/drawing/2014/main" id="{791BE448-248B-48EF-8728-AC972D480DAC}"/>
              </a:ext>
            </a:extLst>
          </p:cNvPr>
          <p:cNvSpPr/>
          <p:nvPr/>
        </p:nvSpPr>
        <p:spPr>
          <a:xfrm>
            <a:off x="2358189" y="2748727"/>
            <a:ext cx="7419474" cy="15706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7E06D3-744A-4A8A-B133-1DE08C15C410}"/>
              </a:ext>
            </a:extLst>
          </p:cNvPr>
          <p:cNvSpPr txBox="1"/>
          <p:nvPr/>
        </p:nvSpPr>
        <p:spPr>
          <a:xfrm>
            <a:off x="1762401" y="2478892"/>
            <a:ext cx="791572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600" dirty="0">
                <a:solidFill>
                  <a:schemeClr val="bg1"/>
                </a:solidFill>
              </a:rPr>
              <a:t>شكرًا لكم على مشاهدة البثّ</a:t>
            </a:r>
            <a:endParaRPr lang="he-IL" sz="6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0CE4F9-D72B-4CA4-810A-564F1740636F}"/>
              </a:ext>
            </a:extLst>
          </p:cNvPr>
          <p:cNvSpPr txBox="1"/>
          <p:nvPr/>
        </p:nvSpPr>
        <p:spPr>
          <a:xfrm>
            <a:off x="2141171" y="3592165"/>
            <a:ext cx="68694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chemeClr val="bg1"/>
                </a:solidFill>
              </a:rPr>
              <a:t>إنتاج مطاح، لصالح وزارة التربية والتعليم</a:t>
            </a:r>
            <a:r>
              <a:rPr lang="ar-SA" dirty="0"/>
              <a:t> </a:t>
            </a:r>
            <a:endParaRPr lang="he-I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="" xmlns:a16="http://schemas.microsoft.com/office/drawing/2014/main" id="{73DE2CFE-42F2-48F0-8706-5264E012B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ماذا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يجب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أن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نحضّر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للحصّة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؟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334307E-0275-6B47-A11B-F281A199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692" y="4515325"/>
            <a:ext cx="1820863" cy="1785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3C28D9B-BA5F-F04F-8240-A12D83704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69" y="3686650"/>
            <a:ext cx="2225675" cy="2614613"/>
          </a:xfrm>
          <a:prstGeom prst="rect">
            <a:avLst/>
          </a:prstGeom>
        </p:spPr>
      </p:pic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="" xmlns:a16="http://schemas.microsoft.com/office/drawing/2014/main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68" y="2955606"/>
            <a:ext cx="1820863" cy="2867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=""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9512">
            <a:off x="7374703" y="3218493"/>
            <a:ext cx="2038350" cy="11925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h6.googleusercontent.com/f8H2475EYmyL0rhH4-e4ujiAahiTeUa9jS4FAnHL3KK4sEOOF3cWvgCYZ1bpJw4tDcDKTArugZ_4iGscDG3mD7tx620B0N8bRGSeR-V1W5m9k2098IkeP6hpnFdGXWOM">
            <a:extLst>
              <a:ext uri="{FF2B5EF4-FFF2-40B4-BE49-F238E27FC236}">
                <a16:creationId xmlns="" xmlns:a16="http://schemas.microsoft.com/office/drawing/2014/main" id="{E96A3A94-1DC2-4D5F-8C30-814635F5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70" y="4270057"/>
            <a:ext cx="2143858" cy="15525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CC57641D-0096-4238-B358-C17084B62B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9461" y="511017"/>
            <a:ext cx="2611438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lef"/>
                <a:ea typeface="Alef"/>
                <a:sym typeface="Alef"/>
              </a:rPr>
              <a:t>قبل أن نبدأ، نستنشق الهواء</a:t>
            </a:r>
            <a:endParaRPr lang="x-none" sz="2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96056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he-IL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2B4A9B5-C593-0942-BC3B-FDBEFA4B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024" y="3521045"/>
            <a:ext cx="1848622" cy="2100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="" xmlns:a16="http://schemas.microsoft.com/office/drawing/2014/main" id="{93BD291F-4714-4BA5-BA65-B3AC0B5AC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2025332"/>
            <a:ext cx="359664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solidFill>
                  <a:srgbClr val="FFFFFF"/>
                </a:solidFill>
              </a:rPr>
              <a:t>نبدأ بمتعة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71500" indent="-571500" algn="r">
              <a:buFontTx/>
              <a:buChar char="-"/>
            </a:pPr>
            <a:endParaRPr lang="ar-SY" dirty="0"/>
          </a:p>
          <a:p>
            <a:pPr algn="r"/>
            <a:endParaRPr lang="he-I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9C78DC-00E4-CC4A-B3DA-C9C5903C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9377" y="4372770"/>
            <a:ext cx="1392122" cy="1946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E7CD849C-F185-4A8A-8EAD-67622EF0F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391" y="1676399"/>
            <a:ext cx="3824982" cy="49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solidFill>
                  <a:srgbClr val="FFFFFF"/>
                </a:solidFill>
              </a:rPr>
              <a:t>ما الذي نعرفه من قبلُ؟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034" y="1874520"/>
            <a:ext cx="10640007" cy="4003095"/>
          </a:xfrm>
        </p:spPr>
        <p:txBody>
          <a:bodyPr>
            <a:normAutofit fontScale="70000" lnSpcReduction="20000"/>
          </a:bodyPr>
          <a:lstStyle/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r>
              <a:rPr lang="ar-SY" sz="4400" b="1" dirty="0">
                <a:solidFill>
                  <a:schemeClr val="bg2">
                    <a:lumMod val="10000"/>
                  </a:schemeClr>
                </a:solidFill>
              </a:rPr>
              <a:t>لحل المسائل الكلامية بطريقة صحيحة علينا ان نسير بحسب الخطوات الاتية:</a:t>
            </a: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r>
              <a:rPr lang="ar-SY" sz="4400" b="1" dirty="0">
                <a:solidFill>
                  <a:schemeClr val="bg2">
                    <a:lumMod val="10000"/>
                  </a:schemeClr>
                </a:solidFill>
              </a:rPr>
              <a:t>المرحلة الأولى- قراءة المسألة والتأكد من فهمها.</a:t>
            </a: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r>
              <a:rPr lang="ar-SY" sz="4400" b="1" dirty="0">
                <a:solidFill>
                  <a:schemeClr val="bg2">
                    <a:lumMod val="10000"/>
                  </a:schemeClr>
                </a:solidFill>
              </a:rPr>
              <a:t>المرحلة  الثانية- استخراج المعطيات.</a:t>
            </a: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r>
              <a:rPr lang="ar-SY" sz="4400" b="1" dirty="0">
                <a:solidFill>
                  <a:schemeClr val="bg2">
                    <a:lumMod val="10000"/>
                  </a:schemeClr>
                </a:solidFill>
              </a:rPr>
              <a:t>المرحلة الثالثة – معرفة المطلوب.</a:t>
            </a: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r>
              <a:rPr lang="ar-SY" sz="4400" b="1" dirty="0">
                <a:solidFill>
                  <a:schemeClr val="bg2">
                    <a:lumMod val="10000"/>
                  </a:schemeClr>
                </a:solidFill>
              </a:rPr>
              <a:t>المرحلة الرابعة- </a:t>
            </a:r>
            <a:r>
              <a:rPr lang="ar-SY" sz="4400" b="1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</a:rPr>
              <a:t>الحل, بعد المرور بالثلاث مراحل الأولى يمكننا الان حل المسألة واستعمال العملية الحسابية الملائمة.</a:t>
            </a: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endParaRPr lang="ar-SY" sz="4400" b="1" dirty="0">
              <a:solidFill>
                <a:schemeClr val="bg2">
                  <a:lumMod val="10000"/>
                </a:schemeClr>
              </a:solidFill>
            </a:endParaRP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endParaRPr lang="ar-SY" sz="44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endParaRPr lang="ar-SY" sz="44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endParaRPr lang="ar-SY" sz="2800" b="1" kern="0" dirty="0">
              <a:solidFill>
                <a:schemeClr val="bg2">
                  <a:lumMod val="10000"/>
                </a:schemeClr>
              </a:solidFill>
              <a:latin typeface="+mn-lt"/>
              <a:ea typeface="Gill Sans"/>
              <a:cs typeface="Gill Sans"/>
              <a:sym typeface="Gill Sans"/>
            </a:endParaRPr>
          </a:p>
          <a:p>
            <a:endParaRPr lang="he-IL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0034" y="4525259"/>
            <a:ext cx="1407053" cy="1828763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dirty="0"/>
              <a:t>مسائل كلامية مميزه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1874520"/>
            <a:ext cx="10363200" cy="3733355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ar-SY" sz="3200" b="1" dirty="0"/>
              <a:t>احضر كل من علاء ويارا تفاح للمدرسة:</a:t>
            </a:r>
            <a:endParaRPr lang="en-US" sz="3200" dirty="0"/>
          </a:p>
          <a:p>
            <a:pPr algn="r">
              <a:lnSpc>
                <a:spcPct val="100000"/>
              </a:lnSpc>
            </a:pPr>
            <a:r>
              <a:rPr lang="ar-SY" sz="3200" b="1" dirty="0"/>
              <a:t>احضر علاء 6 </a:t>
            </a:r>
            <a:r>
              <a:rPr lang="ar-SY" sz="3200" b="1" dirty="0" err="1"/>
              <a:t>تفاحات</a:t>
            </a:r>
            <a:r>
              <a:rPr lang="ar-SY" sz="3200" b="1" dirty="0"/>
              <a:t> واحضرت يارا ايضًا 3 </a:t>
            </a:r>
            <a:r>
              <a:rPr lang="ar-SY" sz="3200" b="1" dirty="0" err="1"/>
              <a:t>تفاحات</a:t>
            </a:r>
            <a:r>
              <a:rPr lang="ar-SY" sz="3200" b="1" dirty="0"/>
              <a:t>.</a:t>
            </a:r>
            <a:endParaRPr lang="en-US" sz="3200" dirty="0"/>
          </a:p>
          <a:p>
            <a:pPr algn="r">
              <a:lnSpc>
                <a:spcPct val="100000"/>
              </a:lnSpc>
            </a:pPr>
            <a:r>
              <a:rPr lang="ar-SY" sz="3200" b="1" dirty="0"/>
              <a:t>انضمت اليهم لين خلال الاستراحة وقد تم توزيع </a:t>
            </a:r>
            <a:r>
              <a:rPr lang="ar-SY" sz="3200" b="1" dirty="0" err="1"/>
              <a:t>التفاحات</a:t>
            </a:r>
            <a:r>
              <a:rPr lang="ar-SY" sz="3200" b="1" dirty="0"/>
              <a:t> بالتساوي في ما بينهم.</a:t>
            </a:r>
            <a:endParaRPr lang="en-US" sz="3200" dirty="0"/>
          </a:p>
          <a:p>
            <a:pPr algn="r">
              <a:lnSpc>
                <a:spcPct val="100000"/>
              </a:lnSpc>
            </a:pPr>
            <a:r>
              <a:rPr lang="ar-SY" sz="3200" b="1" dirty="0"/>
              <a:t>في يوم الغد احضرت لين 3 </a:t>
            </a:r>
            <a:r>
              <a:rPr lang="ar-SY" sz="3200" b="1" dirty="0" err="1"/>
              <a:t>برتقالات</a:t>
            </a:r>
            <a:r>
              <a:rPr lang="ar-SY" sz="3200" b="1" dirty="0"/>
              <a:t> وطلبت بان يتم توزيعها بطريقة عادلة بين علاء ويارا كمكافئة على تصرفهم الكريم معها في الأمس.</a:t>
            </a:r>
            <a:endParaRPr lang="en-US" sz="3200" dirty="0"/>
          </a:p>
          <a:p>
            <a:pPr algn="r">
              <a:lnSpc>
                <a:spcPct val="100000"/>
              </a:lnSpc>
            </a:pPr>
            <a:r>
              <a:rPr lang="ar-SY" sz="3200" b="1" dirty="0"/>
              <a:t>هيا اقترحوا تقسيم عادل </a:t>
            </a:r>
            <a:r>
              <a:rPr lang="ar-SY" sz="3200" b="1" dirty="0" err="1"/>
              <a:t>للبرتقالات</a:t>
            </a:r>
            <a:r>
              <a:rPr lang="ar-SY" sz="3200" b="1" dirty="0"/>
              <a:t> بين علاء ويارا.</a:t>
            </a:r>
            <a:endParaRPr lang="en-US" sz="3200" dirty="0"/>
          </a:p>
          <a:p>
            <a:pPr algn="r">
              <a:lnSpc>
                <a:spcPct val="100000"/>
              </a:lnSpc>
            </a:pPr>
            <a:r>
              <a:rPr lang="en-US" sz="3200" dirty="0"/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9C78DC-00E4-CC4A-B3DA-C9C5903C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66318" y="5029200"/>
            <a:ext cx="1359994" cy="1432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="" xmlns:a16="http://schemas.microsoft.com/office/drawing/2014/main" id="{1080BA51-EA4B-4623-B507-6E512AA13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62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solidFill>
                  <a:srgbClr val="FFFFFF"/>
                </a:solidFill>
              </a:rPr>
              <a:t>نواصل التدرّب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034" y="1874520"/>
            <a:ext cx="10640007" cy="4003095"/>
          </a:xfrm>
        </p:spPr>
        <p:txBody>
          <a:bodyPr>
            <a:normAutofit fontScale="70000" lnSpcReduction="20000"/>
          </a:bodyPr>
          <a:lstStyle/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r>
              <a:rPr lang="ar-SY" sz="4400" b="1" dirty="0">
                <a:solidFill>
                  <a:schemeClr val="bg2">
                    <a:lumMod val="10000"/>
                  </a:schemeClr>
                </a:solidFill>
              </a:rPr>
              <a:t>لحل المسائل الكلامية بطريقة صحيحة علينا ان نسير بحسب الخطوات الاتية:</a:t>
            </a: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r>
              <a:rPr lang="ar-SY" sz="4400" b="1" dirty="0">
                <a:solidFill>
                  <a:schemeClr val="bg2">
                    <a:lumMod val="10000"/>
                  </a:schemeClr>
                </a:solidFill>
              </a:rPr>
              <a:t>المرحلة الأولى- قراءة المسألة والتأكد من فهمها.</a:t>
            </a: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r>
              <a:rPr lang="ar-SY" sz="4400" b="1" dirty="0">
                <a:solidFill>
                  <a:schemeClr val="bg2">
                    <a:lumMod val="10000"/>
                  </a:schemeClr>
                </a:solidFill>
              </a:rPr>
              <a:t>المرحلة  الثانية- استخراج المعطيات.</a:t>
            </a: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r>
              <a:rPr lang="ar-SY" sz="4400" b="1" dirty="0">
                <a:solidFill>
                  <a:schemeClr val="bg2">
                    <a:lumMod val="10000"/>
                  </a:schemeClr>
                </a:solidFill>
              </a:rPr>
              <a:t>المرحلة الثالثة – معرفة المطلوب.</a:t>
            </a: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r>
              <a:rPr lang="ar-SY" sz="4400" b="1" dirty="0">
                <a:solidFill>
                  <a:schemeClr val="bg2">
                    <a:lumMod val="10000"/>
                  </a:schemeClr>
                </a:solidFill>
              </a:rPr>
              <a:t>المرحلة الرابعة- </a:t>
            </a:r>
            <a:r>
              <a:rPr lang="ar-SY" sz="4400" b="1" dirty="0">
                <a:solidFill>
                  <a:srgbClr val="E7E6E6">
                    <a:lumMod val="10000"/>
                  </a:srgbClr>
                </a:solidFill>
                <a:latin typeface="Calibri" panose="020F0502020204030204"/>
              </a:rPr>
              <a:t>الحل, بعد المرور بالثلاث مراحل الأولى يمكننا الان حل المسألة واستعمال العملية الحسابية الملائمة.</a:t>
            </a: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endParaRPr lang="ar-SY" sz="4400" b="1" dirty="0">
              <a:solidFill>
                <a:schemeClr val="bg2">
                  <a:lumMod val="10000"/>
                </a:schemeClr>
              </a:solidFill>
            </a:endParaRP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endParaRPr lang="ar-SY" sz="44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endParaRPr lang="ar-SY" sz="44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lvl="0" algn="r">
              <a:lnSpc>
                <a:spcPct val="120000"/>
              </a:lnSpc>
              <a:buClr>
                <a:srgbClr val="B71E42"/>
              </a:buClr>
              <a:buSzPts val="2800"/>
            </a:pPr>
            <a:endParaRPr lang="ar-SY" sz="2800" b="1" kern="0" dirty="0">
              <a:solidFill>
                <a:schemeClr val="bg2">
                  <a:lumMod val="10000"/>
                </a:schemeClr>
              </a:solidFill>
              <a:latin typeface="+mn-lt"/>
              <a:ea typeface="Gill Sans"/>
              <a:cs typeface="Gill Sans"/>
              <a:sym typeface="Gill Sans"/>
            </a:endParaRPr>
          </a:p>
          <a:p>
            <a:endParaRPr lang="he-IL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0034" y="4525259"/>
            <a:ext cx="1407053" cy="1828763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="" xmlns:a16="http://schemas.microsoft.com/office/drawing/2014/main" id="{1A7D4361-D76A-4032-8B21-A6C448765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dirty="0"/>
              <a:t>مسائل كلامية مميزه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1560" y="1828800"/>
            <a:ext cx="10835640" cy="4048815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70000"/>
              </a:lnSpc>
            </a:pPr>
            <a:r>
              <a:rPr lang="ar-SY" sz="4000" b="1" dirty="0"/>
              <a:t>احضر كل من </a:t>
            </a:r>
            <a:r>
              <a:rPr lang="ar-SY" sz="4000" b="1" dirty="0">
                <a:highlight>
                  <a:srgbClr val="00FFFF"/>
                </a:highlight>
              </a:rPr>
              <a:t>علاء ويارا </a:t>
            </a:r>
            <a:r>
              <a:rPr lang="ar-SY" sz="4000" b="1" dirty="0"/>
              <a:t>تفاح للمدرسة:</a:t>
            </a:r>
            <a:endParaRPr lang="en-US" sz="4000" dirty="0"/>
          </a:p>
          <a:p>
            <a:pPr algn="r">
              <a:lnSpc>
                <a:spcPct val="170000"/>
              </a:lnSpc>
            </a:pPr>
            <a:r>
              <a:rPr lang="ar-SY" sz="4000" b="1" dirty="0"/>
              <a:t>احضر </a:t>
            </a:r>
            <a:r>
              <a:rPr lang="ar-SY" sz="4000" b="1" dirty="0">
                <a:highlight>
                  <a:srgbClr val="00FFFF"/>
                </a:highlight>
              </a:rPr>
              <a:t>علاء 6 </a:t>
            </a:r>
            <a:r>
              <a:rPr lang="ar-SY" sz="4000" b="1" dirty="0" err="1">
                <a:highlight>
                  <a:srgbClr val="00FFFF"/>
                </a:highlight>
              </a:rPr>
              <a:t>تفاحات</a:t>
            </a:r>
            <a:r>
              <a:rPr lang="ar-SY" sz="4000" b="1" dirty="0">
                <a:highlight>
                  <a:srgbClr val="00FFFF"/>
                </a:highlight>
              </a:rPr>
              <a:t> </a:t>
            </a:r>
            <a:r>
              <a:rPr lang="ar-SY" sz="4000" b="1" dirty="0"/>
              <a:t>واحضرت </a:t>
            </a:r>
            <a:r>
              <a:rPr lang="ar-SY" sz="4000" b="1" dirty="0">
                <a:highlight>
                  <a:srgbClr val="00FFFF"/>
                </a:highlight>
              </a:rPr>
              <a:t>يارا ايضًا 3 </a:t>
            </a:r>
            <a:r>
              <a:rPr lang="ar-SY" sz="4000" b="1" dirty="0" err="1">
                <a:highlight>
                  <a:srgbClr val="00FFFF"/>
                </a:highlight>
              </a:rPr>
              <a:t>تفاحات</a:t>
            </a:r>
            <a:r>
              <a:rPr lang="ar-SY" sz="4000" b="1" dirty="0"/>
              <a:t>.</a:t>
            </a:r>
            <a:endParaRPr lang="en-US" sz="4000" dirty="0"/>
          </a:p>
          <a:p>
            <a:pPr algn="r">
              <a:lnSpc>
                <a:spcPct val="170000"/>
              </a:lnSpc>
            </a:pPr>
            <a:r>
              <a:rPr lang="ar-SY" sz="4000" b="1" dirty="0"/>
              <a:t>انضمت اليهم </a:t>
            </a:r>
            <a:r>
              <a:rPr lang="ar-SY" sz="4000" b="1" dirty="0">
                <a:highlight>
                  <a:srgbClr val="00FFFF"/>
                </a:highlight>
              </a:rPr>
              <a:t>لي</a:t>
            </a:r>
            <a:r>
              <a:rPr lang="ar-SY" sz="4000" b="1" dirty="0"/>
              <a:t>ن خلال الاستراحة وقد تم </a:t>
            </a:r>
            <a:r>
              <a:rPr lang="ar-SY" sz="4000" b="1" dirty="0">
                <a:highlight>
                  <a:srgbClr val="00FFFF"/>
                </a:highlight>
              </a:rPr>
              <a:t>توزيع </a:t>
            </a:r>
            <a:r>
              <a:rPr lang="ar-SY" sz="4000" b="1" dirty="0" err="1">
                <a:highlight>
                  <a:srgbClr val="00FFFF"/>
                </a:highlight>
              </a:rPr>
              <a:t>التفاحات</a:t>
            </a:r>
            <a:r>
              <a:rPr lang="ar-SY" sz="4000" b="1" dirty="0">
                <a:highlight>
                  <a:srgbClr val="00FFFF"/>
                </a:highlight>
              </a:rPr>
              <a:t> بالتساوي </a:t>
            </a:r>
            <a:r>
              <a:rPr lang="ar-SY" sz="4000" b="1" dirty="0"/>
              <a:t>في ما بينهم.</a:t>
            </a:r>
            <a:endParaRPr lang="en-US" sz="4000" dirty="0"/>
          </a:p>
          <a:p>
            <a:pPr algn="r">
              <a:lnSpc>
                <a:spcPct val="170000"/>
              </a:lnSpc>
            </a:pPr>
            <a:r>
              <a:rPr lang="ar-SY" sz="4000" b="1" dirty="0"/>
              <a:t>في </a:t>
            </a:r>
            <a:r>
              <a:rPr lang="ar-SY" sz="4000" b="1" dirty="0">
                <a:highlight>
                  <a:srgbClr val="00FF00"/>
                </a:highlight>
              </a:rPr>
              <a:t>يوم الغد </a:t>
            </a:r>
            <a:r>
              <a:rPr lang="ar-SY" sz="4000" b="1" dirty="0"/>
              <a:t>احضرت لين </a:t>
            </a:r>
            <a:r>
              <a:rPr lang="ar-SY" sz="4000" b="1" dirty="0">
                <a:highlight>
                  <a:srgbClr val="00FF00"/>
                </a:highlight>
              </a:rPr>
              <a:t>3 </a:t>
            </a:r>
            <a:r>
              <a:rPr lang="ar-SY" sz="4000" b="1" dirty="0" err="1">
                <a:highlight>
                  <a:srgbClr val="00FF00"/>
                </a:highlight>
              </a:rPr>
              <a:t>برتقالات</a:t>
            </a:r>
            <a:r>
              <a:rPr lang="ar-SY" sz="4000" b="1" dirty="0">
                <a:highlight>
                  <a:srgbClr val="00FF00"/>
                </a:highlight>
              </a:rPr>
              <a:t> </a:t>
            </a:r>
            <a:r>
              <a:rPr lang="ar-SY" sz="4000" b="1" dirty="0"/>
              <a:t>وطلبت بان يتم </a:t>
            </a:r>
            <a:r>
              <a:rPr lang="ar-SY" sz="4000" b="1" dirty="0">
                <a:highlight>
                  <a:srgbClr val="00FF00"/>
                </a:highlight>
              </a:rPr>
              <a:t>توزيعها بطريقة عادلة بين علاء ويارا </a:t>
            </a:r>
            <a:r>
              <a:rPr lang="ar-SY" sz="4000" b="1" dirty="0"/>
              <a:t>كمكافئة على تصرفهم الكريم معها في الأمس.</a:t>
            </a:r>
            <a:endParaRPr lang="en-US" sz="4000" dirty="0"/>
          </a:p>
          <a:p>
            <a:pPr algn="r">
              <a:lnSpc>
                <a:spcPct val="170000"/>
              </a:lnSpc>
            </a:pPr>
            <a:r>
              <a:rPr lang="ar-SY" sz="4000" b="1" dirty="0">
                <a:highlight>
                  <a:srgbClr val="FFFF00"/>
                </a:highlight>
              </a:rPr>
              <a:t>هيا اقترحوا تقسيم </a:t>
            </a:r>
            <a:r>
              <a:rPr lang="ar-SY" sz="4000" b="1" dirty="0">
                <a:highlight>
                  <a:srgbClr val="00FFFF"/>
                </a:highlight>
              </a:rPr>
              <a:t>عادل </a:t>
            </a:r>
            <a:r>
              <a:rPr lang="ar-SY" sz="4000" b="1" dirty="0" err="1">
                <a:highlight>
                  <a:srgbClr val="FFFF00"/>
                </a:highlight>
              </a:rPr>
              <a:t>للبرتقالات</a:t>
            </a:r>
            <a:r>
              <a:rPr lang="ar-SY" sz="4000" b="1" dirty="0">
                <a:highlight>
                  <a:srgbClr val="FFFF00"/>
                </a:highlight>
              </a:rPr>
              <a:t> بين علاء ويارا.</a:t>
            </a:r>
            <a:endParaRPr lang="en-US" sz="4000" dirty="0">
              <a:highlight>
                <a:srgbClr val="FFFF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9C78DC-00E4-CC4A-B3DA-C9C5903C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66318" y="5029200"/>
            <a:ext cx="1359994" cy="1432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="" xmlns:a16="http://schemas.microsoft.com/office/drawing/2014/main" id="{1080BA51-EA4B-4623-B507-6E512AA13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62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התאמה אישית 5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4B2C970292541884C6D2E423F45B9" ma:contentTypeVersion="11" ma:contentTypeDescription="Create a new document." ma:contentTypeScope="" ma:versionID="4f3f6e36b171e087215f6d509548beb9">
  <xsd:schema xmlns:xsd="http://www.w3.org/2001/XMLSchema" xmlns:xs="http://www.w3.org/2001/XMLSchema" xmlns:p="http://schemas.microsoft.com/office/2006/metadata/properties" xmlns:ns3="7de65336-3470-4daf-946b-7619550e553e" xmlns:ns4="6ad565e7-c57f-415f-adfa-5c7854c55faf" targetNamespace="http://schemas.microsoft.com/office/2006/metadata/properties" ma:root="true" ma:fieldsID="6005d5751e642d050b7d13b2165ab4df" ns3:_="" ns4:_="">
    <xsd:import namespace="7de65336-3470-4daf-946b-7619550e553e"/>
    <xsd:import namespace="6ad565e7-c57f-415f-adfa-5c7854c55f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5336-3470-4daf-946b-7619550e5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565e7-c57f-415f-adfa-5c7854c55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1A918-AE01-4908-8C74-37F9AEEBE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65336-3470-4daf-946b-7619550e553e"/>
    <ds:schemaRef ds:uri="6ad565e7-c57f-415f-adfa-5c7854c55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50630D-C162-45BE-9359-8A7E2B414DF1}">
  <ds:schemaRefs>
    <ds:schemaRef ds:uri="http://purl.org/dc/dcmitype/"/>
    <ds:schemaRef ds:uri="7de65336-3470-4daf-946b-7619550e553e"/>
    <ds:schemaRef ds:uri="6ad565e7-c57f-415f-adfa-5c7854c55faf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27BCF7D-1411-4C38-96DE-F6E4017D5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1383</Words>
  <Application>Microsoft Office PowerPoint</Application>
  <PresentationFormat>מותאם אישית</PresentationFormat>
  <Paragraphs>169</Paragraphs>
  <Slides>21</Slides>
  <Notes>13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2" baseType="lpstr">
      <vt:lpstr>Office Theme</vt:lpstr>
      <vt:lpstr>מצגת של PowerPoint</vt:lpstr>
      <vt:lpstr>ماذا سنتعلم اليوم؟</vt:lpstr>
      <vt:lpstr>ماذا يجب أن نحضّر للحصّة؟ </vt:lpstr>
      <vt:lpstr>قبل أن نبدأ، نستنشق الهواء</vt:lpstr>
      <vt:lpstr>نبدأ بمتعة</vt:lpstr>
      <vt:lpstr>ما الذي نعرفه من قبلُ؟</vt:lpstr>
      <vt:lpstr>مسائل كلامية مميزه</vt:lpstr>
      <vt:lpstr>نواصل التدرّب</vt:lpstr>
      <vt:lpstr>مسائل كلامية مميزه</vt:lpstr>
      <vt:lpstr>تقسيم عادل</vt:lpstr>
      <vt:lpstr>مسائل كلامية مميزه</vt:lpstr>
      <vt:lpstr> يارا         علاء</vt:lpstr>
      <vt:lpstr> يارا         علاء</vt:lpstr>
      <vt:lpstr> يارا         علاء</vt:lpstr>
      <vt:lpstr>الحل</vt:lpstr>
      <vt:lpstr> يارا         علاء</vt:lpstr>
      <vt:lpstr> يارا         علاء</vt:lpstr>
      <vt:lpstr> يارا         علاء</vt:lpstr>
      <vt:lpstr>نُنهي ونُجمل</vt:lpstr>
      <vt:lpstr>المهمة - طلابي الأعزاء انسخوا المسألة في دفاتركم واكملوا بأرقام\أعداد ملائمة من عندكم ثم باشروا بالحل, عملا موفقا.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alahalabi@outlook.co.il</dc:creator>
  <cp:lastModifiedBy>user</cp:lastModifiedBy>
  <cp:revision>41</cp:revision>
  <dcterms:created xsi:type="dcterms:W3CDTF">2020-03-25T22:35:44Z</dcterms:created>
  <dcterms:modified xsi:type="dcterms:W3CDTF">2020-07-19T19:17:21Z</dcterms:modified>
</cp:coreProperties>
</file>