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99" r:id="rId5"/>
    <p:sldId id="268" r:id="rId6"/>
    <p:sldId id="269" r:id="rId7"/>
    <p:sldId id="286" r:id="rId8"/>
    <p:sldId id="287" r:id="rId9"/>
    <p:sldId id="270" r:id="rId10"/>
    <p:sldId id="300" r:id="rId11"/>
    <p:sldId id="301" r:id="rId12"/>
    <p:sldId id="271" r:id="rId13"/>
    <p:sldId id="302" r:id="rId14"/>
    <p:sldId id="303" r:id="rId15"/>
    <p:sldId id="273" r:id="rId16"/>
    <p:sldId id="272" r:id="rId17"/>
    <p:sldId id="304" r:id="rId18"/>
    <p:sldId id="305" r:id="rId19"/>
    <p:sldId id="306" r:id="rId20"/>
    <p:sldId id="298" r:id="rId21"/>
    <p:sldId id="289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E3"/>
    <a:srgbClr val="EBEBEB"/>
    <a:srgbClr val="FFFFFF"/>
    <a:srgbClr val="F2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80"/>
    <p:restoredTop sz="88006" autoAdjust="0"/>
  </p:normalViewPr>
  <p:slideViewPr>
    <p:cSldViewPr snapToGrid="0" snapToObjects="1" showGuides="1">
      <p:cViewPr varScale="1">
        <p:scale>
          <a:sx n="97" d="100"/>
          <a:sy n="97" d="100"/>
        </p:scale>
        <p:origin x="1416" y="184"/>
      </p:cViewPr>
      <p:guideLst>
        <p:guide orient="horz" pos="2024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0428-3D81-B14A-B943-4C2208D448E3}" type="datetimeFigureOut">
              <a:rPr lang="x-none" smtClean="0"/>
              <a:t>כ'.אייר.תש"פ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965BA-DA3B-EB42-8F73-FDBE27A0A65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fdE0es80w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QX013_tz4rM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fdE0es80w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QX013_tz4rM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fdE0es80w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QX013_tz4rM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fdE0es80w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QX013_tz4rM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fdE0es80w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QX013_tz4rM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fdE0es80w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QX013_tz4r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اكتبوا</a:t>
            </a:r>
            <a:r>
              <a:rPr lang="ar-SA" baseline="0" dirty="0"/>
              <a:t> النصّ الملائم وكذلك المعدّات المطلوبة. </a:t>
            </a:r>
            <a:endParaRPr lang="he-IL" dirty="0"/>
          </a:p>
          <a:p>
            <a:pPr algn="r" rtl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6073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="1" dirty="0"/>
              <a:t>ال</a:t>
            </a:r>
            <a:r>
              <a:rPr lang="ar-SA" b="1" baseline="0" dirty="0"/>
              <a:t>شرائح 11-15 تضمّ: إكساب المعرفة، التدرّب والحلّ، وتدرّب وحلّ آخر. مدّة هذه الشرائح معًا </a:t>
            </a:r>
            <a:r>
              <a:rPr lang="ar-SA" b="1" dirty="0"/>
              <a:t>20 دقيقة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ar-SA" b="1" dirty="0"/>
              <a:t>إكساب: </a:t>
            </a:r>
            <a:r>
              <a:rPr lang="ar-SA" dirty="0"/>
              <a:t>التطرّق إلى هدف تعليميّ مركزيّ ومركّز. باستخدام مجموعة منوّعة من تمثيلات المضمون، مثل: الصور ومقاطع الفيديو - </a:t>
            </a:r>
            <a:r>
              <a:rPr lang="ar-SA" b="1" dirty="0"/>
              <a:t>بالإمكان إرفاق مقاطع فيديو من إصدار</a:t>
            </a:r>
            <a:r>
              <a:rPr lang="ar-SA" b="1" baseline="0" dirty="0"/>
              <a:t> مطاح فقط</a:t>
            </a:r>
            <a:r>
              <a:rPr lang="ar-SA" baseline="0" dirty="0"/>
              <a:t>، صور شاشة، تقارير، مضامين من الكتب التعليميّة، </a:t>
            </a:r>
            <a:r>
              <a:rPr lang="ar-SA" dirty="0"/>
              <a:t>ونصّ محدود وفقًا </a:t>
            </a:r>
            <a:r>
              <a:rPr lang="ar-SA" b="1" dirty="0"/>
              <a:t>لحقوق</a:t>
            </a:r>
            <a:r>
              <a:rPr lang="ar-SA" b="1" baseline="0" dirty="0"/>
              <a:t> </a:t>
            </a:r>
            <a:r>
              <a:rPr lang="ar-SA" b="1" dirty="0"/>
              <a:t>النشر والملكيّة</a:t>
            </a:r>
            <a:r>
              <a:rPr lang="ar-SA" b="1" baseline="0" dirty="0"/>
              <a:t> الفكريّة</a:t>
            </a:r>
            <a:r>
              <a:rPr lang="ar-SA" dirty="0"/>
              <a:t>. يمكنك دمج مثال على تمرين أو سؤال تقومون بحله.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>
                <a:solidFill>
                  <a:prstClr val="black"/>
                </a:solidFill>
              </a:rPr>
              <a:pPr/>
              <a:t>10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95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b="1" dirty="0"/>
              <a:t>التدرّب:</a:t>
            </a:r>
            <a:r>
              <a:rPr lang="ar-SA" dirty="0"/>
              <a:t> لا يزيد عن 3 دقائق. يمكنك إجراء 2-1 جولات من التدرّب أمام الكمبيوتر (سؤال على اللوح وكتابة</a:t>
            </a:r>
            <a:r>
              <a:rPr lang="ar-SA" baseline="0" dirty="0"/>
              <a:t> في ورقة</a:t>
            </a:r>
            <a:r>
              <a:rPr lang="ar-SA" dirty="0"/>
              <a:t>، أشغال باستخدام الألوان/ العجين/ المعجونة) أو في أرجاء البيت (الأشياء المتوفّرة لديكم</a:t>
            </a:r>
            <a:r>
              <a:rPr lang="ar-SA" baseline="0" dirty="0"/>
              <a:t> أو </a:t>
            </a:r>
            <a:r>
              <a:rPr lang="ar-SA" dirty="0"/>
              <a:t>مزيج من التفاعل بين أفراد العائلة).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نصيحة للصفوف الدنيا: اطرحوا أسئلة تشارك التلاميذ</a:t>
            </a:r>
            <a:r>
              <a:rPr lang="ar-SA" baseline="0" dirty="0"/>
              <a:t> </a:t>
            </a:r>
            <a:r>
              <a:rPr lang="ar-SA" dirty="0"/>
              <a:t>على نمط مسرحيات الأطفال/ قناة الأطفال، مثل "أين التذكرة الثانية ...؟ لا أذكر ... هل تعرفون أين هي؟"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أمثلة:</a:t>
            </a:r>
            <a:br>
              <a:rPr lang="ar-SA" dirty="0"/>
            </a:b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https://www.youtube.com/watch?v=sGfdE0es80w</a:t>
            </a:r>
            <a:r>
              <a:rPr lang="en-US" dirty="0"/>
              <a:t>   </a:t>
            </a:r>
            <a:r>
              <a:rPr lang="ar-SA" dirty="0"/>
              <a:t>برنامج</a:t>
            </a:r>
            <a:r>
              <a:rPr lang="ar-SA" baseline="0" dirty="0"/>
              <a:t> طهو للأطفال. يتحدّثون مع الأطفال طوال الدرس ويطرحون عليهم أسئلة.</a:t>
            </a: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art attack : 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https://www.youtube.com/watch?v=QX013_tz4rM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>
                <a:solidFill>
                  <a:prstClr val="black"/>
                </a:solidFill>
              </a:rPr>
              <a:pPr/>
              <a:t>11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84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buFont typeface="Arial" panose="020B0604020202020204" pitchFamily="34" charset="0"/>
              <a:buNone/>
            </a:pPr>
            <a:r>
              <a:rPr lang="ar-SA" b="1" dirty="0"/>
              <a:t>حلّ التدرّب</a:t>
            </a:r>
            <a:r>
              <a:rPr lang="ar-SA" dirty="0"/>
              <a:t>: بعد أن تدرّب التلاميذ بشكل مستقل، يجب عرض الحلّ ومناقشته. يمكن إظهار الأخطاء الشائعة وشرح كيفيّة حلّها.</a:t>
            </a:r>
          </a:p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7807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b="1" dirty="0"/>
              <a:t>التدرّب:</a:t>
            </a:r>
            <a:r>
              <a:rPr lang="ar-SA" dirty="0"/>
              <a:t> لا يزيد عن 3 دقائق. يمكنك إجراء 2-1 جولات من التدرّب أمام الكمبيوتر (سؤال على اللوح وكتابة</a:t>
            </a:r>
            <a:r>
              <a:rPr lang="ar-SA" baseline="0" dirty="0"/>
              <a:t> في ورقة</a:t>
            </a:r>
            <a:r>
              <a:rPr lang="ar-SA" dirty="0"/>
              <a:t>، أشغال باستخدام الألوان/ العجين/ المعجونة) أو في أرجاء البيت (الأشياء المتوفّرة لديكم</a:t>
            </a:r>
            <a:r>
              <a:rPr lang="ar-SA" baseline="0" dirty="0"/>
              <a:t> أو </a:t>
            </a:r>
            <a:r>
              <a:rPr lang="ar-SA" dirty="0"/>
              <a:t>مزيج من التفاعل بين أفراد العائلة).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نصيحة للصفوف الدنيا: اطرحوا أسئلة تشارك التلاميذ</a:t>
            </a:r>
            <a:r>
              <a:rPr lang="ar-SA" baseline="0" dirty="0"/>
              <a:t> </a:t>
            </a:r>
            <a:r>
              <a:rPr lang="ar-SA" dirty="0"/>
              <a:t>على نمط مسرحيات الأطفال/ قناة الأطفال، مثل "أين التذكرة الثانية ...؟ لا أذكر ... هل تعرفون أين هي؟"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أمثلة:</a:t>
            </a:r>
            <a:br>
              <a:rPr lang="ar-SA" dirty="0"/>
            </a:b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https://www.youtube.com/watch?v=sGfdE0es80w</a:t>
            </a:r>
            <a:r>
              <a:rPr lang="en-US" dirty="0"/>
              <a:t>   </a:t>
            </a:r>
            <a:r>
              <a:rPr lang="ar-SA" dirty="0"/>
              <a:t>برنامج</a:t>
            </a:r>
            <a:r>
              <a:rPr lang="ar-SA" baseline="0" dirty="0"/>
              <a:t> طهو للأطفال. يتحدّثون مع الأطفال طوال الدرس ويطرحون عليهم أسئلة.</a:t>
            </a: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art attack : 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https://www.youtube.com/watch?v=QX013_tz4rM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1797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b="1" dirty="0"/>
              <a:t>التدرّب:</a:t>
            </a:r>
            <a:r>
              <a:rPr lang="ar-SA" dirty="0"/>
              <a:t> لا يزيد عن 3 دقائق. يمكنك إجراء 2-1 جولات من التدرّب أمام الكمبيوتر (سؤال على اللوح وكتابة</a:t>
            </a:r>
            <a:r>
              <a:rPr lang="ar-SA" baseline="0" dirty="0"/>
              <a:t> في ورقة</a:t>
            </a:r>
            <a:r>
              <a:rPr lang="ar-SA" dirty="0"/>
              <a:t>، أشغال باستخدام الألوان/ العجين/ المعجونة) أو في أرجاء البيت (الأشياء المتوفّرة لديكم</a:t>
            </a:r>
            <a:r>
              <a:rPr lang="ar-SA" baseline="0" dirty="0"/>
              <a:t> أو </a:t>
            </a:r>
            <a:r>
              <a:rPr lang="ar-SA" dirty="0"/>
              <a:t>مزيج من التفاعل بين أفراد العائلة).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نصيحة للصفوف الدنيا: اطرحوا أسئلة تشارك التلاميذ</a:t>
            </a:r>
            <a:r>
              <a:rPr lang="ar-SA" baseline="0" dirty="0"/>
              <a:t> </a:t>
            </a:r>
            <a:r>
              <a:rPr lang="ar-SA" dirty="0"/>
              <a:t>على نمط مسرحيات الأطفال/ قناة الأطفال، مثل "أين التذكرة الثانية ...؟ لا أذكر ... هل تعرفون أين هي؟"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أمثلة:</a:t>
            </a:r>
            <a:br>
              <a:rPr lang="ar-SA" dirty="0"/>
            </a:b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https://www.youtube.com/watch?v=sGfdE0es80w</a:t>
            </a:r>
            <a:r>
              <a:rPr lang="en-US" dirty="0"/>
              <a:t>   </a:t>
            </a:r>
            <a:r>
              <a:rPr lang="ar-SA" dirty="0"/>
              <a:t>برنامج</a:t>
            </a:r>
            <a:r>
              <a:rPr lang="ar-SA" baseline="0" dirty="0"/>
              <a:t> طهو للأطفال. يتحدّثون مع الأطفال طوال الدرس ويطرحون عليهم أسئلة.</a:t>
            </a: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art attack : 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https://www.youtube.com/watch?v=QX013_tz4rM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1797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b="1" dirty="0"/>
              <a:t>التدرّب:</a:t>
            </a:r>
            <a:r>
              <a:rPr lang="ar-SA" dirty="0"/>
              <a:t> لا يزيد عن 3 دقائق. يمكنك إجراء 2-1 جولات من التدرّب أمام الكمبيوتر (سؤال على اللوح وكتابة</a:t>
            </a:r>
            <a:r>
              <a:rPr lang="ar-SA" baseline="0" dirty="0"/>
              <a:t> في ورقة</a:t>
            </a:r>
            <a:r>
              <a:rPr lang="ar-SA" dirty="0"/>
              <a:t>، أشغال باستخدام الألوان/ العجين/ المعجونة) أو في أرجاء البيت (الأشياء المتوفّرة لديكم</a:t>
            </a:r>
            <a:r>
              <a:rPr lang="ar-SA" baseline="0" dirty="0"/>
              <a:t> أو </a:t>
            </a:r>
            <a:r>
              <a:rPr lang="ar-SA" dirty="0"/>
              <a:t>مزيج من التفاعل بين أفراد العائلة).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نصيحة للصفوف الدنيا: اطرحوا أسئلة تشارك التلاميذ</a:t>
            </a:r>
            <a:r>
              <a:rPr lang="ar-SA" baseline="0" dirty="0"/>
              <a:t> </a:t>
            </a:r>
            <a:r>
              <a:rPr lang="ar-SA" dirty="0"/>
              <a:t>على نمط مسرحيات الأطفال/ قناة الأطفال، مثل "أين التذكرة الثانية ...؟ لا أذكر ... هل تعرفون أين هي؟"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أمثلة:</a:t>
            </a:r>
            <a:br>
              <a:rPr lang="ar-SA" dirty="0"/>
            </a:b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https://www.youtube.com/watch?v=sGfdE0es80w</a:t>
            </a:r>
            <a:r>
              <a:rPr lang="en-US" dirty="0"/>
              <a:t>   </a:t>
            </a:r>
            <a:r>
              <a:rPr lang="ar-SA" dirty="0"/>
              <a:t>برنامج</a:t>
            </a:r>
            <a:r>
              <a:rPr lang="ar-SA" baseline="0" dirty="0"/>
              <a:t> طهو للأطفال. يتحدّثون مع الأطفال طوال الدرس ويطرحون عليهم أسئلة.</a:t>
            </a: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art attack : 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https://www.youtube.com/watch?v=QX013_tz4rM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1797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b="1" dirty="0"/>
              <a:t>التدرّب:</a:t>
            </a:r>
            <a:r>
              <a:rPr lang="ar-SA" dirty="0"/>
              <a:t> لا يزيد عن 3 دقائق. يمكنك إجراء 2-1 جولات من التدرّب أمام الكمبيوتر (سؤال على اللوح وكتابة</a:t>
            </a:r>
            <a:r>
              <a:rPr lang="ar-SA" baseline="0" dirty="0"/>
              <a:t> في ورقة</a:t>
            </a:r>
            <a:r>
              <a:rPr lang="ar-SA" dirty="0"/>
              <a:t>، أشغال باستخدام الألوان/ العجين/ المعجونة) أو في أرجاء البيت (الأشياء المتوفّرة لديكم</a:t>
            </a:r>
            <a:r>
              <a:rPr lang="ar-SA" baseline="0" dirty="0"/>
              <a:t> أو </a:t>
            </a:r>
            <a:r>
              <a:rPr lang="ar-SA" dirty="0"/>
              <a:t>مزيج من التفاعل بين أفراد العائلة).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نصيحة للصفوف الدنيا: اطرحوا أسئلة تشارك التلاميذ</a:t>
            </a:r>
            <a:r>
              <a:rPr lang="ar-SA" baseline="0" dirty="0"/>
              <a:t> </a:t>
            </a:r>
            <a:r>
              <a:rPr lang="ar-SA" dirty="0"/>
              <a:t>على نمط مسرحيات الأطفال/ قناة الأطفال، مثل "أين التذكرة الثانية ...؟ لا أذكر ... هل تعرفون أين هي؟"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أمثلة:</a:t>
            </a:r>
            <a:br>
              <a:rPr lang="ar-SA" dirty="0"/>
            </a:b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https://www.youtube.com/watch?v=sGfdE0es80w</a:t>
            </a:r>
            <a:r>
              <a:rPr lang="en-US" dirty="0"/>
              <a:t>   </a:t>
            </a:r>
            <a:r>
              <a:rPr lang="ar-SA" dirty="0"/>
              <a:t>برنامج</a:t>
            </a:r>
            <a:r>
              <a:rPr lang="ar-SA" baseline="0" dirty="0"/>
              <a:t> طهو للأطفال. يتحدّثون مع الأطفال طوال الدرس ويطرحون عليهم أسئلة.</a:t>
            </a: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art attack : 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https://www.youtube.com/watch?v=QX013_tz4rM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1797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b="1" dirty="0"/>
              <a:t>مدّة</a:t>
            </a:r>
            <a:r>
              <a:rPr lang="ar-SA" b="1" baseline="0" dirty="0"/>
              <a:t> الشريحة: حتّى 5 دقائق</a:t>
            </a:r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إجمال وانتقال إلى التدرّب. ستتضمّن هذه الخطوة إجمالًا للمضمون الذي تمّ تعلّمه  والإجابة عن أسئلة مثل: ماذا فعلنا هنا اليوم؟ ماذا تعلّمنا؟ ننصح بدمج العناصر التجريبيّة الممتعة، مثل: لعبة ختاميّة، أحجيّة، نصيحة خاصّة للتعلّم</a:t>
            </a:r>
            <a:r>
              <a:rPr lang="ar-SA" baseline="0" dirty="0"/>
              <a:t> لاحقًا وغير ذلك</a:t>
            </a:r>
            <a:r>
              <a:rPr lang="ar-SA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5254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الشريحة: حتّى 15 دقيقة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في هذه المرحلة اشرحوا للتلاميذ التدرّب</a:t>
            </a:r>
            <a:r>
              <a:rPr lang="ar-SA" b="0" baseline="0" dirty="0"/>
              <a:t> وودّعوهم. </a:t>
            </a:r>
            <a:r>
              <a:rPr lang="ar-SA" b="0" dirty="0"/>
              <a:t>مع خروج</a:t>
            </a:r>
            <a:r>
              <a:rPr lang="ar-SA" b="0" baseline="0" dirty="0"/>
              <a:t> التلاميذ للتدرّب النهائيّ</a:t>
            </a:r>
            <a:r>
              <a:rPr lang="ar-SA" b="0" dirty="0"/>
              <a:t>، ستنتهي مرحلة تصويركم</a:t>
            </a:r>
            <a:r>
              <a:rPr lang="ar-SA" b="0" baseline="0" dirty="0"/>
              <a:t> </a:t>
            </a:r>
            <a:r>
              <a:rPr lang="ar-SA" b="0" dirty="0"/>
              <a:t>كمعلمين ومعلّمات.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نقاط</a:t>
            </a:r>
            <a:r>
              <a:rPr lang="ar-SA" b="1" baseline="0" dirty="0"/>
              <a:t> لتسليط الضوء عليها</a:t>
            </a:r>
            <a:r>
              <a:rPr lang="ar-SA" b="1" dirty="0"/>
              <a:t>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* يمكن تنفيذ التدرّب</a:t>
            </a:r>
            <a:r>
              <a:rPr lang="ar-SA" b="0" baseline="0" dirty="0"/>
              <a:t> </a:t>
            </a:r>
            <a:r>
              <a:rPr lang="ar-SA" b="0" dirty="0"/>
              <a:t>في المنزل باستخدام مجموعة منوّعة من الموارد المتاحة في المنزل، مثل: أدوات الكتابة أو الحاسوب اللوحيّ أو الشخصيّ. يمكن استخدام</a:t>
            </a:r>
            <a:r>
              <a:rPr lang="ar-SA" b="0" baseline="0" dirty="0"/>
              <a:t> بيئتي آفاق وكوتار الكتب التعليميّة</a:t>
            </a:r>
            <a:r>
              <a:rPr lang="ar-SA" b="0" dirty="0"/>
              <a:t> (فقط كم خلال حاسوب</a:t>
            </a:r>
            <a:r>
              <a:rPr lang="ar-SA" b="0" baseline="0" dirty="0"/>
              <a:t> محمول</a:t>
            </a:r>
            <a:r>
              <a:rPr lang="ar-SA" b="0" dirty="0"/>
              <a:t>، وذلك لأنّ آفاق وكوتار الكتب التعليميّة لا يعملان بشكل جيد على الحاسوب اللوحيّ/ الهاتف المحمول).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* تأكد من إعطاء تلاميذكم تعليمات دقيقة للتدرّب على صعيد المضامين وعلى</a:t>
            </a:r>
            <a:r>
              <a:rPr lang="ar-SA" b="0" baseline="0" dirty="0"/>
              <a:t> صعيد </a:t>
            </a:r>
            <a:r>
              <a:rPr lang="ar-SA" b="0" dirty="0"/>
              <a:t>الفنّيّ، بالإضافة إلى الأوقات الدقيقة للتدرّب.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* بالإمكان تضمين العرض </a:t>
            </a:r>
            <a:r>
              <a:rPr lang="ar-SA" b="0" dirty="0" err="1"/>
              <a:t>التقديميّ</a:t>
            </a:r>
            <a:r>
              <a:rPr lang="ar-SA" b="0" dirty="0"/>
              <a:t> صور شاشة</a:t>
            </a:r>
            <a:r>
              <a:rPr lang="ar-SA" b="0" baseline="0" dirty="0"/>
              <a:t> </a:t>
            </a:r>
            <a:r>
              <a:rPr lang="ar-SA" b="0" dirty="0"/>
              <a:t> والشرح شفويًّا ما هو المطلوب منهم تنفيذه.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512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b="1" baseline="0" dirty="0"/>
              <a:t>مدّة الشريحة: دقيقتان</a:t>
            </a:r>
            <a:endParaRPr lang="ar-SA" sz="1200" b="1" dirty="0"/>
          </a:p>
          <a:p>
            <a:pPr marL="158750" indent="0" algn="r" rtl="1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>
              <a:buNone/>
            </a:pPr>
            <a:r>
              <a:rPr lang="ar-SA" sz="1200" dirty="0">
                <a:solidFill>
                  <a:schemeClr val="tx1"/>
                </a:solidFill>
              </a:rPr>
              <a:t>عرّفوا بأنفسكم وأعرضوا سير الدرس:</a:t>
            </a:r>
          </a:p>
          <a:p>
            <a:pPr marL="158750" indent="0" algn="r" rtl="1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tx1"/>
                </a:solidFill>
              </a:rPr>
              <a:t>أنتم مدعوّون للتوجّه</a:t>
            </a:r>
            <a:r>
              <a:rPr lang="ar-SA" sz="1200" baseline="0" dirty="0">
                <a:solidFill>
                  <a:schemeClr val="tx1"/>
                </a:solidFill>
              </a:rPr>
              <a:t> إلى التلاميذ بصورة شخصيّة: </a:t>
            </a:r>
            <a:br>
              <a:rPr lang="ar-SA" sz="1200" dirty="0"/>
            </a:b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accent1">
                    <a:lumMod val="75000"/>
                  </a:schemeClr>
                </a:solidFill>
              </a:rPr>
              <a:t>مثال</a:t>
            </a:r>
            <a:r>
              <a:rPr lang="ar-SA" sz="1200" baseline="0" dirty="0">
                <a:solidFill>
                  <a:schemeClr val="accent1">
                    <a:lumMod val="75000"/>
                  </a:schemeClr>
                </a:solidFill>
              </a:rPr>
              <a:t> على نصّ شفويّ: مرحبًا، اسمي ـــــــــــــــ. أنا أعلّم ـــــــــ من ــــــــــــــ. كيف حالكم؟ يسرّني انضمامكم إليّ... </a:t>
            </a: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58750" indent="0" algn="r" rtl="1" fontAlgn="base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tx1"/>
                </a:solidFill>
              </a:rPr>
              <a:t>موضوع الدرس</a:t>
            </a:r>
            <a:r>
              <a:rPr lang="ar-SA" sz="1200" baseline="0" dirty="0">
                <a:solidFill>
                  <a:schemeClr val="tx1"/>
                </a:solidFill>
              </a:rPr>
              <a:t> وهدفه: </a:t>
            </a:r>
            <a:br>
              <a:rPr lang="ar-SA" sz="1200" dirty="0">
                <a:solidFill>
                  <a:schemeClr val="tx1"/>
                </a:solidFill>
              </a:rPr>
            </a:b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dirty="0">
                <a:solidFill>
                  <a:schemeClr val="accent1">
                    <a:lumMod val="75000"/>
                  </a:schemeClr>
                </a:solidFill>
              </a:rPr>
              <a:t>مثال</a:t>
            </a:r>
            <a:r>
              <a:rPr lang="ar-SA" sz="1200" baseline="0" dirty="0">
                <a:solidFill>
                  <a:schemeClr val="accent1">
                    <a:lumMod val="75000"/>
                  </a:schemeClr>
                </a:solidFill>
              </a:rPr>
              <a:t> على نصّ شفويّ: سنتعلّم في هذا الدرس عن ــــــــــــــــــــ. انضمّوا إليّ وستستمتعون. هل أنتم مستعدّون؟ فلنبدأ" </a:t>
            </a:r>
            <a:endParaRPr lang="ar-SA" sz="1200" b="1" dirty="0"/>
          </a:p>
          <a:p>
            <a:pPr marL="133350" lvl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نبدأ بـ ….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افتتاحيّة الدرس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ننتقل</a:t>
            </a:r>
            <a:r>
              <a:rPr lang="ar-SA" sz="1200" b="1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إلى الاكتشاف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التعلّم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/ إكساب -  اكنبوا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هنا سؤالًا مثيرًا للفضول، يجيب عن هدف الدرس)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نتدرّب على …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التدرّب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/ التجريب)</a:t>
            </a: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نُجمل 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(مرحلة إجمال الدرس)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362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حذف</a:t>
            </a:r>
            <a:r>
              <a:rPr lang="ar-SA" baseline="0" dirty="0"/>
              <a:t> هذه الشريحة إذا لم تكن ضروريّة:</a:t>
            </a:r>
            <a:endParaRPr lang="he-IL" baseline="0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sz="1200" b="1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sz="1200" b="1" dirty="0"/>
              <a:t>مدّة الشريحة: دقيقة</a:t>
            </a:r>
            <a:endParaRPr lang="he-IL" sz="1200" b="1" dirty="0"/>
          </a:p>
          <a:p>
            <a:pPr marL="158750" indent="0" algn="r" rtl="1">
              <a:buNone/>
            </a:pPr>
            <a:endParaRPr lang="he-IL" sz="1200" dirty="0"/>
          </a:p>
          <a:p>
            <a:pPr marL="158750" indent="0" algn="r" rtl="1">
              <a:buNone/>
            </a:pPr>
            <a:r>
              <a:rPr lang="ar-SA" sz="1200" dirty="0"/>
              <a:t>تأكّدوا</a:t>
            </a:r>
            <a:r>
              <a:rPr lang="ar-SA" sz="1200" baseline="0" dirty="0"/>
              <a:t> في هذه الشريحة أنّ الجميع تزوّدوا بالأدوات المساعدة المطلوبة (ننصح بأن تكون هذه الأدوات المساعدة موجودة معكم لتعرضوها كمثال)</a:t>
            </a:r>
            <a:r>
              <a:rPr lang="ar-SA" sz="1200" dirty="0"/>
              <a:t> </a:t>
            </a:r>
            <a:endParaRPr lang="he-IL" sz="1200" dirty="0"/>
          </a:p>
          <a:p>
            <a:pPr marL="158750" indent="0" algn="r" rtl="1">
              <a:buNone/>
            </a:pPr>
            <a:r>
              <a:rPr lang="ar-SA" sz="1200" dirty="0">
                <a:solidFill>
                  <a:srgbClr val="FF0000"/>
                </a:solidFill>
              </a:rPr>
              <a:t>احذفوا ما هو زائد أو أضيفوا حسب الحاجة (احرصوا على حقوق النشر والملكيّة الفكريّة). </a:t>
            </a: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r>
              <a:rPr lang="ar-SA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هذا هو الوقت المناسب</a:t>
            </a:r>
            <a:r>
              <a:rPr lang="ar-SA" sz="12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لعرض قواعد السلوك خلال الحصّة: اطلبوا من التلاميذ إغلاق نوافذ تطبيقات أخرى في الحاسوب، إبعاد الأمر المشتّتة للانتباه، الجلوس في غرفة هادئة، التزوّد بالماء، وبالأساس التركيز في الدرس. </a:t>
            </a:r>
            <a:endParaRPr lang="he-IL" dirty="0"/>
          </a:p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002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</a:t>
            </a:r>
            <a:r>
              <a:rPr lang="he-IL" b="1" dirty="0"/>
              <a:t>: </a:t>
            </a:r>
            <a:r>
              <a:rPr lang="ar-SA" b="1" dirty="0"/>
              <a:t>حتّى</a:t>
            </a:r>
            <a:r>
              <a:rPr lang="ar-SA" b="1" baseline="0" dirty="0"/>
              <a:t>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</a:rPr>
              <a:t>اقتراحات: لعبة،</a:t>
            </a:r>
            <a:r>
              <a:rPr lang="ar-SA" baseline="0" dirty="0">
                <a:solidFill>
                  <a:schemeClr val="dk1"/>
                </a:solidFill>
              </a:rPr>
              <a:t> أحجيّة، تمثيل، محاكاة، مثال، ادّعاء، جملة حقيقة وجملة غير حقيقة وغيرها. </a:t>
            </a:r>
            <a:endParaRPr lang="he-IL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مثال على أحجيّة</a:t>
            </a:r>
            <a:r>
              <a:rPr lang="he-IL" dirty="0">
                <a:solidFill>
                  <a:srgbClr val="FF0000"/>
                </a:solidFill>
              </a:rPr>
              <a:t>:</a:t>
            </a:r>
            <a:br>
              <a:rPr lang="he-IL" dirty="0">
                <a:solidFill>
                  <a:srgbClr val="FF0000"/>
                </a:solidFill>
              </a:rPr>
            </a:br>
            <a:r>
              <a:rPr lang="ar-SA" dirty="0">
                <a:solidFill>
                  <a:srgbClr val="FF0000"/>
                </a:solidFill>
              </a:rPr>
              <a:t>صورة شخصيّة</a:t>
            </a:r>
            <a:r>
              <a:rPr lang="ar-SA" baseline="0" dirty="0">
                <a:solidFill>
                  <a:srgbClr val="FF0000"/>
                </a:solidFill>
              </a:rPr>
              <a:t> أو غرض متعلّقَيْن بالموضوع . تتبيّن الصلة بالموضوع خلال الدرس.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aseline="0" dirty="0">
                <a:solidFill>
                  <a:srgbClr val="FF0000"/>
                </a:solidFill>
              </a:rPr>
              <a:t>ما هي الصلة بين.....</a:t>
            </a:r>
            <a:endParaRPr lang="he-IL" dirty="0">
              <a:solidFill>
                <a:srgbClr val="FF0000"/>
              </a:solidFill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79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الشريحة: حتّى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ستخلق هذه المرحلة ربط  معرفيًّا وذا صلة بين الموضوع الذي تتمّ دراسته والمعرفة السابقة لدى التلاميذ.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في الصفوف الدنيا، ننصح بأن يكون الربط بسيطًا وعامًّا. إذا كان</a:t>
            </a:r>
            <a:r>
              <a:rPr lang="ar-SA" b="0" baseline="0" dirty="0"/>
              <a:t> التلاميذ قد تعلّموا من قبل دروسًا في الموضوع، </a:t>
            </a:r>
            <a:r>
              <a:rPr lang="ar-SA" b="0" dirty="0"/>
              <a:t> يحبّذ الربط بالمعرفة التي اكتسبها</a:t>
            </a:r>
            <a:r>
              <a:rPr lang="ar-SA" b="0" baseline="0" dirty="0"/>
              <a:t> التلاميذ </a:t>
            </a:r>
            <a:r>
              <a:rPr lang="ar-SA" b="0" dirty="0"/>
              <a:t>في الدرس السابق.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مثال على النصّ الشفويّ: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"هل حدث</a:t>
            </a:r>
            <a:r>
              <a:rPr lang="ar-SA" b="0" baseline="0" dirty="0"/>
              <a:t> أن واجهتم وضعًا فيه....</a:t>
            </a:r>
            <a:r>
              <a:rPr lang="ar-SA" b="0" dirty="0"/>
              <a:t> / في الدروس السابقة تعلمنا عن ... واليوم سنستمرّ في ... /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ربما تكونون</a:t>
            </a:r>
            <a:r>
              <a:rPr lang="ar-SA" b="0" baseline="0" dirty="0"/>
              <a:t> قد تناولتم هذا الموضوع في</a:t>
            </a:r>
            <a:r>
              <a:rPr lang="ar-SA" b="0" dirty="0"/>
              <a:t> المدرسة، وحتى إذا لم يكن كذلك، فهذه فرصة للتعرّف/ التعمّق ..."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705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="1" dirty="0"/>
              <a:t>ال</a:t>
            </a:r>
            <a:r>
              <a:rPr lang="ar-SA" b="1" baseline="0" dirty="0"/>
              <a:t>شرائح 11-15 تضمّ: إكساب المعرفة، التدرّب والحلّ، وتدرّب وحلّ آخر. مدّة هذه الشرائح معًا </a:t>
            </a:r>
            <a:r>
              <a:rPr lang="ar-SA" b="1" dirty="0"/>
              <a:t>20 دقيقة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ar-SA" b="1" dirty="0"/>
              <a:t>إكساب: </a:t>
            </a:r>
            <a:r>
              <a:rPr lang="ar-SA" dirty="0"/>
              <a:t>التطرّق إلى هدف تعليميّ مركزيّ ومركّز. باستخدام مجموعة منوّعة من تمثيلات المضمون، مثل: الصور ومقاطع الفيديو - </a:t>
            </a:r>
            <a:r>
              <a:rPr lang="ar-SA" b="1" dirty="0"/>
              <a:t>بالإمكان إرفاق مقاطع فيديو من إصدار</a:t>
            </a:r>
            <a:r>
              <a:rPr lang="ar-SA" b="1" baseline="0" dirty="0"/>
              <a:t> مطاح فقط</a:t>
            </a:r>
            <a:r>
              <a:rPr lang="ar-SA" baseline="0" dirty="0"/>
              <a:t>، صور شاشة، تقارير، مضامين من الكتب التعليميّة، </a:t>
            </a:r>
            <a:r>
              <a:rPr lang="ar-SA" dirty="0"/>
              <a:t>ونصّ محدود وفقًا </a:t>
            </a:r>
            <a:r>
              <a:rPr lang="ar-SA" b="1" dirty="0"/>
              <a:t>لحقوق</a:t>
            </a:r>
            <a:r>
              <a:rPr lang="ar-SA" b="1" baseline="0" dirty="0"/>
              <a:t> </a:t>
            </a:r>
            <a:r>
              <a:rPr lang="ar-SA" b="1" dirty="0"/>
              <a:t>النشر والملكيّة</a:t>
            </a:r>
            <a:r>
              <a:rPr lang="ar-SA" b="1" baseline="0" dirty="0"/>
              <a:t> الفكريّة</a:t>
            </a:r>
            <a:r>
              <a:rPr lang="ar-SA" dirty="0"/>
              <a:t>. يمكنك دمج مثال على تمرين أو سؤال تقومون بحله.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959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="1" dirty="0"/>
              <a:t>ال</a:t>
            </a:r>
            <a:r>
              <a:rPr lang="ar-SA" b="1" baseline="0" dirty="0"/>
              <a:t>شرائح 11-15 تضمّ: إكساب المعرفة، التدرّب والحلّ، وتدرّب وحلّ آخر. مدّة هذه الشرائح معًا </a:t>
            </a:r>
            <a:r>
              <a:rPr lang="ar-SA" b="1" dirty="0"/>
              <a:t>20 دقيقة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ar-SA" b="1" dirty="0"/>
              <a:t>إكساب: </a:t>
            </a:r>
            <a:r>
              <a:rPr lang="ar-SA" dirty="0"/>
              <a:t>التطرّق إلى هدف تعليميّ مركزيّ ومركّز. باستخدام مجموعة منوّعة من تمثيلات المضمون، مثل: الصور ومقاطع الفيديو - </a:t>
            </a:r>
            <a:r>
              <a:rPr lang="ar-SA" b="1" dirty="0"/>
              <a:t>بالإمكان إرفاق مقاطع فيديو من إصدار</a:t>
            </a:r>
            <a:r>
              <a:rPr lang="ar-SA" b="1" baseline="0" dirty="0"/>
              <a:t> مطاح فقط</a:t>
            </a:r>
            <a:r>
              <a:rPr lang="ar-SA" baseline="0" dirty="0"/>
              <a:t>، صور شاشة، تقارير، مضامين من الكتب التعليميّة، </a:t>
            </a:r>
            <a:r>
              <a:rPr lang="ar-SA" dirty="0"/>
              <a:t>ونصّ محدود وفقًا </a:t>
            </a:r>
            <a:r>
              <a:rPr lang="ar-SA" b="1" dirty="0"/>
              <a:t>لحقوق</a:t>
            </a:r>
            <a:r>
              <a:rPr lang="ar-SA" b="1" baseline="0" dirty="0"/>
              <a:t> </a:t>
            </a:r>
            <a:r>
              <a:rPr lang="ar-SA" b="1" dirty="0"/>
              <a:t>النشر والملكيّة</a:t>
            </a:r>
            <a:r>
              <a:rPr lang="ar-SA" b="1" baseline="0" dirty="0"/>
              <a:t> الفكريّة</a:t>
            </a:r>
            <a:r>
              <a:rPr lang="ar-SA" dirty="0"/>
              <a:t>. يمكنك دمج مثال على تمرين أو سؤال تقومون بحله.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9595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="1" dirty="0"/>
              <a:t>ال</a:t>
            </a:r>
            <a:r>
              <a:rPr lang="ar-SA" b="1" baseline="0" dirty="0"/>
              <a:t>شرائح 11-15 تضمّ: إكساب المعرفة، التدرّب والحلّ، وتدرّب وحلّ آخر. مدّة هذه الشرائح معًا </a:t>
            </a:r>
            <a:r>
              <a:rPr lang="ar-SA" b="1" dirty="0"/>
              <a:t>20 دقيقة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ar-SA" b="1" dirty="0"/>
              <a:t>إكساب: </a:t>
            </a:r>
            <a:r>
              <a:rPr lang="ar-SA" dirty="0"/>
              <a:t>التطرّق إلى هدف تعليميّ مركزيّ ومركّز. باستخدام مجموعة منوّعة من تمثيلات المضمون، مثل: الصور ومقاطع الفيديو - </a:t>
            </a:r>
            <a:r>
              <a:rPr lang="ar-SA" b="1" dirty="0"/>
              <a:t>بالإمكان إرفاق مقاطع فيديو من إصدار</a:t>
            </a:r>
            <a:r>
              <a:rPr lang="ar-SA" b="1" baseline="0" dirty="0"/>
              <a:t> مطاح فقط</a:t>
            </a:r>
            <a:r>
              <a:rPr lang="ar-SA" baseline="0" dirty="0"/>
              <a:t>، صور شاشة، تقارير، مضامين من الكتب التعليميّة، </a:t>
            </a:r>
            <a:r>
              <a:rPr lang="ar-SA" dirty="0"/>
              <a:t>ونصّ محدود وفقًا </a:t>
            </a:r>
            <a:r>
              <a:rPr lang="ar-SA" b="1" dirty="0"/>
              <a:t>لحقوق</a:t>
            </a:r>
            <a:r>
              <a:rPr lang="ar-SA" b="1" baseline="0" dirty="0"/>
              <a:t> </a:t>
            </a:r>
            <a:r>
              <a:rPr lang="ar-SA" b="1" dirty="0"/>
              <a:t>النشر والملكيّة</a:t>
            </a:r>
            <a:r>
              <a:rPr lang="ar-SA" b="1" baseline="0" dirty="0"/>
              <a:t> الفكريّة</a:t>
            </a:r>
            <a:r>
              <a:rPr lang="ar-SA" dirty="0"/>
              <a:t>. يمكنك دمج مثال على تمرين أو سؤال تقومون بحله.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9595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b="1" dirty="0"/>
              <a:t>التدرّب:</a:t>
            </a:r>
            <a:r>
              <a:rPr lang="ar-SA" dirty="0"/>
              <a:t> لا يزيد عن 3 دقائق. يمكنك إجراء 2-1 جولات من التدرّب أمام الكمبيوتر (سؤال على اللوح وكتابة</a:t>
            </a:r>
            <a:r>
              <a:rPr lang="ar-SA" baseline="0" dirty="0"/>
              <a:t> في ورقة</a:t>
            </a:r>
            <a:r>
              <a:rPr lang="ar-SA" dirty="0"/>
              <a:t>، أشغال باستخدام الألوان/ العجين/ المعجونة) أو في أرجاء البيت (الأشياء المتوفّرة لديكم</a:t>
            </a:r>
            <a:r>
              <a:rPr lang="ar-SA" baseline="0" dirty="0"/>
              <a:t> أو </a:t>
            </a:r>
            <a:r>
              <a:rPr lang="ar-SA" dirty="0"/>
              <a:t>مزيج من التفاعل بين أفراد العائلة).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نصيحة للصفوف الدنيا: اطرحوا أسئلة تشارك التلاميذ</a:t>
            </a:r>
            <a:r>
              <a:rPr lang="ar-SA" baseline="0" dirty="0"/>
              <a:t> </a:t>
            </a:r>
            <a:r>
              <a:rPr lang="ar-SA" dirty="0"/>
              <a:t>على نمط مسرحيات الأطفال/ قناة الأطفال، مثل "أين التذكرة الثانية ...؟ لا أذكر ... هل تعرفون أين هي؟"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أمثلة:</a:t>
            </a:r>
            <a:br>
              <a:rPr lang="ar-SA" dirty="0"/>
            </a:b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https://www.youtube.com/watch?v=sGfdE0es80w</a:t>
            </a:r>
            <a:r>
              <a:rPr lang="en-US" dirty="0"/>
              <a:t>   </a:t>
            </a:r>
            <a:r>
              <a:rPr lang="ar-SA" dirty="0"/>
              <a:t>برنامج</a:t>
            </a:r>
            <a:r>
              <a:rPr lang="ar-SA" baseline="0" dirty="0"/>
              <a:t> طهو للأطفال. يتحدّثون مع الأطفال طوال الدرس ويطرحون عليهم أسئلة.</a:t>
            </a: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art attack : 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https://www.youtube.com/watch?v=QX013_tz4rM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568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3796BD-313B-0044-809D-6D612DE59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4692FF9-9816-1A41-9F19-64AC89C4FE77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C76A5A-A9C6-4148-9667-BA78FBEC1DC5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656235-C025-B341-B125-6E522FFD605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DB9B-9ABC-1E4F-9E76-DE21BB1349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C0021A-4563-F644-839C-3313EE112D9E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84F002-0837-5347-8BEB-C54BD7228FB1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52421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2617BD7-5381-4D41-92AE-B0043113B420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7FD482-59E1-C04B-9AF0-F8141BE66FDD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9A766D-D5BD-3E4B-AE40-5EF4614445A8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5014CE-6431-0D4C-BAFF-39612F414400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BD310FA-D564-9240-BAF3-B9933A5C61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964832-BAF5-B84F-9EE8-B31B27A731C8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C0CB761-1CB6-FC4E-AEC0-ADBE45586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99BDF5-881F-3045-A642-F8E001DE02C9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62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84C288-45B9-0C4B-BC23-61FEF6C6178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05C46E-F358-4B4C-A5AF-C1EE892CDA45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6749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סיכום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51472D-38D8-CC45-AB7A-D96BB6EFB903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915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ימה באופ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2EBC84-43F8-574B-B641-E38F11E343AF}"/>
              </a:ext>
            </a:extLst>
          </p:cNvPr>
          <p:cNvGrpSpPr/>
          <p:nvPr userDrawn="1"/>
        </p:nvGrpSpPr>
        <p:grpSpPr>
          <a:xfrm>
            <a:off x="-2381248" y="158428"/>
            <a:ext cx="14545456" cy="6541144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CED5B-1A65-7F4C-8656-A6983C5E1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93" y="661709"/>
            <a:ext cx="10953750" cy="1903413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5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2026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9183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0D92DD-D2C5-574D-9D42-6312801F9656}"/>
              </a:ext>
            </a:extLst>
          </p:cNvPr>
          <p:cNvGrpSpPr/>
          <p:nvPr userDrawn="1"/>
        </p:nvGrpSpPr>
        <p:grpSpPr>
          <a:xfrm>
            <a:off x="10820648" y="6288984"/>
            <a:ext cx="10328539" cy="167498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FCFFBE-CA3C-4545-A48D-BF28B4BE9510}"/>
              </a:ext>
            </a:extLst>
          </p:cNvPr>
          <p:cNvGrpSpPr/>
          <p:nvPr userDrawn="1"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26" y="2208855"/>
            <a:ext cx="3932237" cy="365219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0CA59-A86F-8145-9894-676CEF1F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71DC45-F5DE-3647-89D7-00EEC394272E}"/>
              </a:ext>
            </a:extLst>
          </p:cNvPr>
          <p:cNvGrpSpPr/>
          <p:nvPr userDrawn="1"/>
        </p:nvGrpSpPr>
        <p:grpSpPr>
          <a:xfrm>
            <a:off x="1336409" y="356936"/>
            <a:ext cx="10550791" cy="506326"/>
            <a:chOff x="1336409" y="356936"/>
            <a:chExt cx="10550791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36409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B9B5FED-02E7-474D-B6B7-AF695B5A45B0}"/>
              </a:ext>
            </a:extLst>
          </p:cNvPr>
          <p:cNvSpPr/>
          <p:nvPr userDrawn="1"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225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735FA8-E872-6D4B-B736-9D885CF8FF10}"/>
              </a:ext>
            </a:extLst>
          </p:cNvPr>
          <p:cNvSpPr/>
          <p:nvPr userDrawn="1"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865046" y="532257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0021A-4563-F644-839C-3313EE112D9E}"/>
              </a:ext>
            </a:extLst>
          </p:cNvPr>
          <p:cNvSpPr/>
          <p:nvPr userDrawn="1"/>
        </p:nvSpPr>
        <p:spPr>
          <a:xfrm rot="162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84F002-0837-5347-8BEB-C54BD7228FB1}"/>
              </a:ext>
            </a:extLst>
          </p:cNvPr>
          <p:cNvSpPr/>
          <p:nvPr userDrawn="1"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135" y="1720995"/>
            <a:ext cx="8517731" cy="347606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000"/>
              </a:lnSpc>
              <a:buNone/>
              <a:defRPr sz="7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792994" y="5506727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5893CC5-0B99-AA48-8797-A1AE8B9BB25D}"/>
              </a:ext>
            </a:extLst>
          </p:cNvPr>
          <p:cNvSpPr/>
          <p:nvPr userDrawn="1"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408495" y="6252973"/>
            <a:ext cx="28154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8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FF2F-AD99-8940-B3DB-80EE856E3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65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1 של תבנית בסיס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9D81D-1706-9941-B45F-F0F533FF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58097-F302-3649-B2E1-029008F6561C}"/>
              </a:ext>
            </a:extLst>
          </p:cNvPr>
          <p:cNvCxnSpPr>
            <a:cxnSpLocks/>
          </p:cNvCxnSpPr>
          <p:nvPr userDrawn="1"/>
        </p:nvCxnSpPr>
        <p:spPr>
          <a:xfrm>
            <a:off x="-874997" y="6429575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999AA46-1CB5-874E-9A29-A46F83C4265B}"/>
              </a:ext>
            </a:extLst>
          </p:cNvPr>
          <p:cNvGrpSpPr/>
          <p:nvPr userDrawn="1"/>
        </p:nvGrpSpPr>
        <p:grpSpPr>
          <a:xfrm>
            <a:off x="1313047" y="356936"/>
            <a:ext cx="10574153" cy="506326"/>
            <a:chOff x="1313047" y="356936"/>
            <a:chExt cx="10574153" cy="50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E848D2-E902-8E48-8E39-E234837A5A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1304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ECEF66-2D66-5B47-8C7C-C84EB3E17317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3E5EA1-0D3D-AF48-B7D6-9CBBB2978A34}"/>
                </a:ext>
              </a:extLst>
            </p:cNvPr>
            <p:cNvSpPr/>
            <p:nvPr userDrawn="1"/>
          </p:nvSpPr>
          <p:spPr>
            <a:xfrm>
              <a:off x="131304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C499B5-5ABC-AD4E-8DEE-B3E41AD11667}"/>
              </a:ext>
            </a:extLst>
          </p:cNvPr>
          <p:cNvGrpSpPr/>
          <p:nvPr userDrawn="1"/>
        </p:nvGrpSpPr>
        <p:grpSpPr>
          <a:xfrm>
            <a:off x="7685986" y="6410721"/>
            <a:ext cx="4506014" cy="481337"/>
            <a:chOff x="5231876" y="2677211"/>
            <a:chExt cx="4506014" cy="4813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7E6D63-6B3C-C547-8E28-4EDC165F5AD7}"/>
                </a:ext>
              </a:extLst>
            </p:cNvPr>
            <p:cNvSpPr/>
            <p:nvPr userDrawn="1"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C1F07-896D-A04A-BB42-4C33B5448FED}"/>
                </a:ext>
              </a:extLst>
            </p:cNvPr>
            <p:cNvSpPr/>
            <p:nvPr userDrawn="1"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226794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1EE242-3A2B-9B46-87B2-AC191ECB6960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7694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3CB68-EE0C-7E46-A86B-DBBE43BD0866}"/>
              </a:ext>
            </a:extLst>
          </p:cNvPr>
          <p:cNvGrpSpPr/>
          <p:nvPr userDrawn="1"/>
        </p:nvGrpSpPr>
        <p:grpSpPr>
          <a:xfrm>
            <a:off x="-8156196" y="6042094"/>
            <a:ext cx="10328539" cy="167498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EAD82FA-6CD0-454D-9BDB-225121E5526F}"/>
              </a:ext>
            </a:extLst>
          </p:cNvPr>
          <p:cNvSpPr/>
          <p:nvPr userDrawn="1"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33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555B5A-6A6C-3E4C-ADAE-778B7D2D0359}"/>
              </a:ext>
            </a:extLst>
          </p:cNvPr>
          <p:cNvSpPr/>
          <p:nvPr userDrawn="1"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C108D-DF17-D94D-B478-B1D39585A5A5}"/>
              </a:ext>
            </a:extLst>
          </p:cNvPr>
          <p:cNvSpPr/>
          <p:nvPr userDrawn="1"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3E9F71-40EC-904A-998B-27EBBD81B7D8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1DA4F9E-AC5E-4E44-B0D3-AD506CC1F2FB}"/>
              </a:ext>
            </a:extLst>
          </p:cNvPr>
          <p:cNvSpPr/>
          <p:nvPr userDrawn="1"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CDBE2-FBDE-6C46-8010-3BEB4D38025B}"/>
              </a:ext>
            </a:extLst>
          </p:cNvPr>
          <p:cNvCxnSpPr>
            <a:cxnSpLocks/>
          </p:cNvCxnSpPr>
          <p:nvPr userDrawn="1"/>
        </p:nvCxnSpPr>
        <p:spPr>
          <a:xfrm>
            <a:off x="2090531" y="4989650"/>
            <a:ext cx="50656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1A4514E-A493-F241-AC14-15585885E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199" y="3025258"/>
            <a:ext cx="7816850" cy="1067468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שיעור חשבון לכיתה א</a:t>
            </a:r>
            <a:endParaRPr lang="x-none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22B399-0C27-314C-A9E5-A4C6E23B0F40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881B4E06-64FF-B845-9777-320E6F126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0833" y="4419771"/>
            <a:ext cx="6411268" cy="649357"/>
          </a:xfrm>
        </p:spPr>
        <p:txBody>
          <a:bodyPr>
            <a:normAutofit/>
          </a:bodyPr>
          <a:lstStyle>
            <a:lvl1pPr marL="0" indent="0" algn="l" rtl="1"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נושא השיעור: הרחבת שברים</a:t>
            </a:r>
            <a:endParaRPr lang="x-none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A5F5BE6-034E-F841-A2F4-1C5B1EEE6E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91" y="6148563"/>
            <a:ext cx="5099050" cy="56053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עם המורה: דנית כהן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307165-DA22-2E48-AE86-B78F4110A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13B3B1-726C-944F-8CAD-1F3AF7A7034B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0F5DAFE-647E-5C47-B77A-42DA94152FF1}"/>
              </a:ext>
            </a:extLst>
          </p:cNvPr>
          <p:cNvSpPr/>
          <p:nvPr userDrawn="1"/>
        </p:nvSpPr>
        <p:spPr>
          <a:xfrm rot="16200000">
            <a:off x="7721222" y="1537008"/>
            <a:ext cx="205896" cy="20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22374B-CE66-F844-8273-BE66100E5DC3}"/>
              </a:ext>
            </a:extLst>
          </p:cNvPr>
          <p:cNvCxnSpPr>
            <a:cxnSpLocks/>
          </p:cNvCxnSpPr>
          <p:nvPr userDrawn="1"/>
        </p:nvCxnSpPr>
        <p:spPr>
          <a:xfrm>
            <a:off x="4093266" y="4984979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8A16B6-C317-B44B-A5BB-C2442F733613}"/>
              </a:ext>
            </a:extLst>
          </p:cNvPr>
          <p:cNvCxnSpPr>
            <a:cxnSpLocks/>
          </p:cNvCxnSpPr>
          <p:nvPr userDrawn="1"/>
        </p:nvCxnSpPr>
        <p:spPr>
          <a:xfrm>
            <a:off x="4093266" y="2035982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160307-BF93-B642-B885-52C1AEE617F6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98B7E2E-690A-B74F-A361-DB3C1398C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D367D3-E2A8-4A4A-953D-E858CA461A7D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CF59D4F-A27F-1C45-8148-635F8893C9C9}"/>
              </a:ext>
            </a:extLst>
          </p:cNvPr>
          <p:cNvSpPr txBox="1"/>
          <p:nvPr userDrawn="1"/>
        </p:nvSpPr>
        <p:spPr>
          <a:xfrm>
            <a:off x="2210656" y="2447258"/>
            <a:ext cx="7770689" cy="1963485"/>
          </a:xfrm>
          <a:prstGeom prst="rect">
            <a:avLst/>
          </a:prstGeom>
          <a:solidFill>
            <a:schemeClr val="accent1"/>
          </a:solidFill>
        </p:spPr>
        <p:txBody>
          <a:bodyPr wrap="square" lIns="251999" tIns="251999" rIns="251999" bIns="251999" rtlCol="0" anchor="ctr">
            <a:spAutoFit/>
          </a:bodyPr>
          <a:lstStyle/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66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תודה שצפיתם בשידור</a:t>
            </a:r>
          </a:p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הופק עבור משרד החינוך ע״י מטח</a:t>
            </a:r>
            <a:endParaRPr lang="x-none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0459D7-20E2-3642-98A9-F8CB285E36CD}"/>
              </a:ext>
            </a:extLst>
          </p:cNvPr>
          <p:cNvSpPr/>
          <p:nvPr userDrawn="1"/>
        </p:nvSpPr>
        <p:spPr>
          <a:xfrm>
            <a:off x="6692900" y="4828833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47E01A-4A09-7641-BB58-BBF9194A53AE}"/>
              </a:ext>
            </a:extLst>
          </p:cNvPr>
          <p:cNvSpPr/>
          <p:nvPr userDrawn="1"/>
        </p:nvSpPr>
        <p:spPr>
          <a:xfrm>
            <a:off x="2431342" y="2371058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4295D9-D842-7B4A-8FAF-A7CB7DC8D8DD}"/>
              </a:ext>
            </a:extLst>
          </p:cNvPr>
          <p:cNvSpPr/>
          <p:nvPr userDrawn="1"/>
        </p:nvSpPr>
        <p:spPr>
          <a:xfrm>
            <a:off x="9905144" y="4005877"/>
            <a:ext cx="152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286E97-B4B5-7A44-BA99-EFC8C200D63F}"/>
              </a:ext>
            </a:extLst>
          </p:cNvPr>
          <p:cNvSpPr txBox="1"/>
          <p:nvPr userDrawn="1"/>
        </p:nvSpPr>
        <p:spPr>
          <a:xfrm>
            <a:off x="3870376" y="6424726"/>
            <a:ext cx="4451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/com</a:t>
            </a:r>
            <a:r>
              <a:rPr lang="he-IL" sz="1500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 איורים: </a:t>
            </a:r>
            <a:endParaRPr lang="x-non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4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046" y="376561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מה נלמד היום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763B7A-9108-A148-9406-56F54986D02B}"/>
              </a:ext>
            </a:extLst>
          </p:cNvPr>
          <p:cNvGrpSpPr/>
          <p:nvPr userDrawn="1"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173E8D-1DC7-EA46-A2CF-77F707D4A4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1244C7-240F-A94A-B142-2E9C0513EF6E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914BA5-ACCC-6D44-863F-9400125B1812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28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מה להביא לשיעור?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1785665" y="181572"/>
            <a:ext cx="10244790" cy="506326"/>
            <a:chOff x="1748087" y="356936"/>
            <a:chExt cx="10244790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4808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220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19C3E0-9540-994D-9F88-1AA758EA24E6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5731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lang="en-US" sz="28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0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1489765" y="181572"/>
            <a:ext cx="10435013" cy="506326"/>
            <a:chOff x="1452187" y="356936"/>
            <a:chExt cx="10435013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218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322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פתרון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כותרת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400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50" r:id="rId4"/>
    <p:sldLayoutId id="2147483653" r:id="rId5"/>
    <p:sldLayoutId id="2147483666" r:id="rId6"/>
    <p:sldLayoutId id="2147483652" r:id="rId7"/>
    <p:sldLayoutId id="2147483667" r:id="rId8"/>
    <p:sldLayoutId id="2147483669" r:id="rId9"/>
    <p:sldLayoutId id="2147483670" r:id="rId10"/>
    <p:sldLayoutId id="2147483671" r:id="rId11"/>
    <p:sldLayoutId id="2147483668" r:id="rId12"/>
    <p:sldLayoutId id="2147483665" r:id="rId13"/>
    <p:sldLayoutId id="2147483657" r:id="rId14"/>
    <p:sldLayoutId id="2147483664" r:id="rId15"/>
    <p:sldLayoutId id="2147483661" r:id="rId16"/>
    <p:sldLayoutId id="2147483649" r:id="rId17"/>
    <p:sldLayoutId id="2147483663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83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353E3-2652-3F44-939F-0BCFCA29D2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r-SA" dirty="0"/>
              <a:t>درس رياضيّات للصفّ الخامس</a:t>
            </a:r>
            <a:endParaRPr lang="x-none" dirty="0"/>
          </a:p>
          <a:p>
            <a:endParaRPr lang="x-non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ECD639-8970-3D4B-AC28-B74B56B94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0833" y="4419771"/>
            <a:ext cx="5147207" cy="649357"/>
          </a:xfrm>
        </p:spPr>
        <p:txBody>
          <a:bodyPr/>
          <a:lstStyle/>
          <a:p>
            <a:pPr algn="r"/>
            <a:r>
              <a:rPr lang="ar-SA" dirty="0"/>
              <a:t>موضوع الدرس</a:t>
            </a:r>
            <a:r>
              <a:rPr lang="he-IL" dirty="0"/>
              <a:t>:</a:t>
            </a:r>
            <a:r>
              <a:rPr lang="ar-SA" dirty="0"/>
              <a:t> مساحة المثلث 1</a:t>
            </a:r>
            <a:endParaRPr lang="x-none" dirty="0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F813B7AB-6F21-3441-8779-6DAF0C6E3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94709">
            <a:off x="3733675" y="632278"/>
            <a:ext cx="658648" cy="2212383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FD2F8C93-3FB3-4534-9C4B-BEBB9949F13D}"/>
              </a:ext>
            </a:extLst>
          </p:cNvPr>
          <p:cNvSpPr/>
          <p:nvPr/>
        </p:nvSpPr>
        <p:spPr>
          <a:xfrm>
            <a:off x="5462337" y="2129589"/>
            <a:ext cx="5197642" cy="560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51607-E157-47CE-860B-77E0A93DD1B8}"/>
              </a:ext>
            </a:extLst>
          </p:cNvPr>
          <p:cNvSpPr txBox="1"/>
          <p:nvPr/>
        </p:nvSpPr>
        <p:spPr>
          <a:xfrm>
            <a:off x="5811854" y="1979222"/>
            <a:ext cx="44986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4800" dirty="0">
                <a:solidFill>
                  <a:schemeClr val="bg1"/>
                </a:solidFill>
              </a:rPr>
              <a:t>منظومة بثّ قُطريّة</a:t>
            </a:r>
            <a:endParaRPr lang="he-I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الآن سنتعلّم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638" y="1721796"/>
            <a:ext cx="9572625" cy="4824919"/>
          </a:xfrm>
        </p:spPr>
        <p:txBody>
          <a:bodyPr>
            <a:normAutofit lnSpcReduction="10000"/>
          </a:bodyPr>
          <a:lstStyle/>
          <a:p>
            <a:pPr lvl="0" algn="r"/>
            <a:r>
              <a:rPr lang="ar-SA" b="1" dirty="0"/>
              <a:t> كيف نحسب مساحة المثلّث؟</a:t>
            </a:r>
          </a:p>
          <a:p>
            <a:pPr lvl="0" algn="r"/>
            <a:r>
              <a:rPr lang="ar-SA" sz="2800" b="1" dirty="0"/>
              <a:t>مساحة المستطيل: 48سم2</a:t>
            </a:r>
          </a:p>
          <a:p>
            <a:pPr lvl="0" algn="r"/>
            <a:r>
              <a:rPr lang="ar-SA" dirty="0"/>
              <a:t>مساحة المستطيل أ: </a:t>
            </a:r>
          </a:p>
          <a:p>
            <a:pPr lvl="0" algn="r"/>
            <a:r>
              <a:rPr lang="ar-SA" sz="1800" dirty="0"/>
              <a:t>(القطر في المستطيل يقسمه لمثلثين متطابقين)</a:t>
            </a:r>
            <a:endParaRPr lang="ar-SA" dirty="0"/>
          </a:p>
          <a:p>
            <a:pPr lvl="0" algn="r"/>
            <a:r>
              <a:rPr lang="ar-SA" dirty="0"/>
              <a:t> 18سم2=3سم </a:t>
            </a:r>
            <a:r>
              <a:rPr lang="en-US" dirty="0"/>
              <a:t>x</a:t>
            </a:r>
            <a:r>
              <a:rPr lang="ar-SA" dirty="0"/>
              <a:t> 6سم</a:t>
            </a:r>
          </a:p>
          <a:p>
            <a:pPr lvl="0" algn="r"/>
            <a:r>
              <a:rPr lang="ar-SA" dirty="0"/>
              <a:t>مساحة المستطيل ب:</a:t>
            </a:r>
          </a:p>
          <a:p>
            <a:pPr lvl="0" algn="r"/>
            <a:r>
              <a:rPr lang="ar-SA" dirty="0"/>
              <a:t>30سم2=6سم </a:t>
            </a:r>
            <a:r>
              <a:rPr lang="en-US" dirty="0"/>
              <a:t>x</a:t>
            </a:r>
            <a:r>
              <a:rPr lang="ar-SA" dirty="0"/>
              <a:t> 5سم</a:t>
            </a:r>
          </a:p>
          <a:p>
            <a:pPr lvl="0" algn="r"/>
            <a:endParaRPr lang="ar-SA" b="1" dirty="0"/>
          </a:p>
          <a:p>
            <a:pPr lvl="0" algn="r"/>
            <a:r>
              <a:rPr lang="ar-SA" b="1" dirty="0"/>
              <a:t>مساحة المثلّث = نصف مساحة المستطيل= 24سم2</a:t>
            </a:r>
          </a:p>
          <a:p>
            <a:pPr lvl="0" algn="r"/>
            <a:endParaRPr lang="ar-S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98" y="2032690"/>
            <a:ext cx="46291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מחבר ישר 2"/>
          <p:cNvCxnSpPr/>
          <p:nvPr/>
        </p:nvCxnSpPr>
        <p:spPr>
          <a:xfrm>
            <a:off x="3725694" y="2120630"/>
            <a:ext cx="19455" cy="27334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flipH="1">
            <a:off x="1478604" y="2105647"/>
            <a:ext cx="35603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>
            <a:off x="5038929" y="2105647"/>
            <a:ext cx="19455" cy="27334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1478604" y="2120630"/>
            <a:ext cx="19455" cy="27334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28808" y="2283078"/>
            <a:ext cx="40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rgbClr val="C00000"/>
                </a:solidFill>
              </a:rPr>
              <a:t>أ.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7583" y="2289403"/>
            <a:ext cx="40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rgbClr val="C00000"/>
                </a:solidFill>
              </a:rPr>
              <a:t>ب.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7AA63-1A63-0247-B9BE-332BC3D6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التدرّب</a:t>
            </a:r>
            <a:endParaRPr lang="x-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E29D6-6B9C-0845-A985-F3FBA0590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9438" y="1825625"/>
            <a:ext cx="9364362" cy="4351338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ارسم المثلثات على الدفتر ثم احسب مساحة كل مثلّث بواسطة إكماله لمستطيل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1AB924-977B-C94D-87F0-9032B541A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461" y="5942694"/>
            <a:ext cx="1047545" cy="550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802887" y="4966747"/>
                <a:ext cx="3015574" cy="7855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SA" dirty="0">
                    <a:solidFill>
                      <a:srgbClr val="424242"/>
                    </a:solidFill>
                  </a:rPr>
                  <a:t>مساحة المستطيل: 15سم2</a:t>
                </a:r>
              </a:p>
              <a:p>
                <a:pPr algn="r" rtl="1"/>
                <a:r>
                  <a:rPr lang="ar-SA" dirty="0">
                    <a:solidFill>
                      <a:srgbClr val="424242"/>
                    </a:solidFill>
                  </a:rPr>
                  <a:t>مساحة المثلّث: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i="1" smtClean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b="0" i="1" smtClean="0">
                            <a:solidFill>
                              <a:srgbClr val="42424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ar-SA" b="0" i="1" smtClean="0">
                            <a:solidFill>
                              <a:srgbClr val="424242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ar-SA" dirty="0">
                    <a:solidFill>
                      <a:srgbClr val="424242"/>
                    </a:solidFill>
                  </a:rPr>
                  <a:t> سم2</a:t>
                </a:r>
                <a:endParaRPr lang="en-US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887" y="4966747"/>
                <a:ext cx="3015574" cy="785536"/>
              </a:xfrm>
              <a:prstGeom prst="rect">
                <a:avLst/>
              </a:prstGeom>
              <a:blipFill rotWithShape="1">
                <a:blip r:embed="rId4"/>
                <a:stretch>
                  <a:fillRect t="-1481" r="-119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867025" y="4933811"/>
            <a:ext cx="301557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rgbClr val="424242"/>
                </a:solidFill>
              </a:rPr>
              <a:t>مساحة المستطيل: 24سم2</a:t>
            </a:r>
          </a:p>
          <a:p>
            <a:pPr algn="r" rtl="1"/>
            <a:r>
              <a:rPr lang="ar-SA" dirty="0">
                <a:solidFill>
                  <a:srgbClr val="424242"/>
                </a:solidFill>
              </a:rPr>
              <a:t>مساحة المثلّث: 12سم2</a:t>
            </a:r>
            <a:endParaRPr lang="en-US" dirty="0">
              <a:solidFill>
                <a:srgbClr val="42424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51" y="2267856"/>
            <a:ext cx="3246910" cy="255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מחבר ישר 7"/>
          <p:cNvCxnSpPr/>
          <p:nvPr/>
        </p:nvCxnSpPr>
        <p:spPr>
          <a:xfrm>
            <a:off x="10145949" y="2616740"/>
            <a:ext cx="0" cy="186771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8570068" y="2600926"/>
            <a:ext cx="0" cy="186771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>
            <a:off x="8570068" y="4484451"/>
            <a:ext cx="157588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0" y="2339349"/>
            <a:ext cx="3330984" cy="255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מחבר ישר 22"/>
          <p:cNvCxnSpPr/>
          <p:nvPr/>
        </p:nvCxnSpPr>
        <p:spPr>
          <a:xfrm>
            <a:off x="5369668" y="3297677"/>
            <a:ext cx="0" cy="124878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 flipH="1">
            <a:off x="3483110" y="4536729"/>
            <a:ext cx="188655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3472774" y="3297677"/>
            <a:ext cx="189689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17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EE4C-FC77-7240-95C8-7D53CBE8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تدرّب </a:t>
            </a:r>
            <a:r>
              <a:rPr lang="ar-SA" sz="1800" dirty="0"/>
              <a:t>(بعد ذلك حل على اللوح)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ACAB0-5CC2-4348-AA87-21B5FF515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2689" y="1825625"/>
            <a:ext cx="10021111" cy="4351338"/>
          </a:xfrm>
        </p:spPr>
        <p:txBody>
          <a:bodyPr/>
          <a:lstStyle/>
          <a:p>
            <a:pPr marL="0" indent="0">
              <a:buNone/>
            </a:pPr>
            <a:r>
              <a:rPr lang="ar-JO" dirty="0">
                <a:latin typeface="Calibri"/>
                <a:ea typeface="Calibri"/>
                <a:cs typeface="Simplified Arabic"/>
              </a:rPr>
              <a:t>في الرسم الذي أمامك يوجد مربّع، وفي داخله ثلاثة مثلّثات</a:t>
            </a:r>
            <a:r>
              <a:rPr lang="ar-SA" dirty="0">
                <a:latin typeface="Calibri"/>
                <a:ea typeface="Calibri"/>
                <a:cs typeface="Simplified Arabic"/>
              </a:rPr>
              <a:t>: "</a:t>
            </a:r>
            <a:r>
              <a:rPr lang="ar-JO" b="1" dirty="0">
                <a:latin typeface="Calibri"/>
                <a:ea typeface="Calibri"/>
                <a:cs typeface="Simplified Arabic"/>
              </a:rPr>
              <a:t>أ</a:t>
            </a:r>
            <a:r>
              <a:rPr lang="ar-SA" dirty="0">
                <a:latin typeface="Calibri"/>
                <a:ea typeface="Calibri"/>
                <a:cs typeface="Simplified Arabic"/>
              </a:rPr>
              <a:t>"</a:t>
            </a:r>
            <a:r>
              <a:rPr lang="ar-JO" dirty="0">
                <a:latin typeface="Calibri"/>
                <a:ea typeface="Calibri"/>
                <a:cs typeface="Simplified Arabic"/>
              </a:rPr>
              <a:t>،</a:t>
            </a:r>
            <a:r>
              <a:rPr lang="ar-SA" dirty="0">
                <a:latin typeface="Calibri"/>
                <a:ea typeface="Calibri"/>
                <a:cs typeface="Simplified Arabic"/>
              </a:rPr>
              <a:t> "</a:t>
            </a:r>
            <a:r>
              <a:rPr lang="ar-JO" b="1" dirty="0">
                <a:latin typeface="Calibri"/>
                <a:ea typeface="Calibri"/>
                <a:cs typeface="Simplified Arabic"/>
              </a:rPr>
              <a:t>ب</a:t>
            </a:r>
            <a:r>
              <a:rPr lang="ar-SA" dirty="0">
                <a:latin typeface="Calibri"/>
                <a:ea typeface="Calibri"/>
                <a:cs typeface="Simplified Arabic"/>
              </a:rPr>
              <a:t>"</a:t>
            </a:r>
            <a:r>
              <a:rPr lang="ar-JO" dirty="0">
                <a:latin typeface="Calibri"/>
                <a:ea typeface="Calibri"/>
                <a:cs typeface="Simplified Arabic"/>
              </a:rPr>
              <a:t>،</a:t>
            </a:r>
            <a:r>
              <a:rPr lang="ar-SA" dirty="0">
                <a:latin typeface="Calibri"/>
                <a:ea typeface="Calibri"/>
                <a:cs typeface="Simplified Arabic"/>
              </a:rPr>
              <a:t> "</a:t>
            </a:r>
            <a:r>
              <a:rPr lang="ar-JO" b="1" dirty="0">
                <a:latin typeface="Calibri"/>
                <a:ea typeface="Calibri"/>
                <a:cs typeface="Simplified Arabic"/>
              </a:rPr>
              <a:t>ج</a:t>
            </a:r>
            <a:r>
              <a:rPr lang="en-US" dirty="0">
                <a:latin typeface="Calibri"/>
                <a:ea typeface="Calibri"/>
                <a:cs typeface="Simplified Arabic"/>
              </a:rPr>
              <a:t>"</a:t>
            </a:r>
            <a:r>
              <a:rPr lang="ar-JO" dirty="0">
                <a:latin typeface="Calibri"/>
                <a:ea typeface="Calibri"/>
                <a:cs typeface="Simplified Arabic"/>
              </a:rPr>
              <a:t>.</a:t>
            </a:r>
            <a:endParaRPr lang="ar-SA" dirty="0">
              <a:latin typeface="Calibri"/>
              <a:ea typeface="Calibri"/>
              <a:cs typeface="Simplified Arabic"/>
            </a:endParaRPr>
          </a:p>
          <a:p>
            <a:pPr lvl="0"/>
            <a:r>
              <a:rPr lang="ar-JO" dirty="0"/>
              <a:t>ما هي مساحة المثلّث</a:t>
            </a:r>
            <a:r>
              <a:rPr lang="he-IL" dirty="0"/>
              <a:t> "</a:t>
            </a:r>
            <a:r>
              <a:rPr lang="ar-JO" b="1" dirty="0"/>
              <a:t>أ</a:t>
            </a:r>
            <a:r>
              <a:rPr lang="he-IL" dirty="0"/>
              <a:t>"</a:t>
            </a:r>
            <a:r>
              <a:rPr lang="ar-JO" dirty="0"/>
              <a:t>؟</a:t>
            </a:r>
            <a:endParaRPr lang="en-US" dirty="0"/>
          </a:p>
          <a:p>
            <a:r>
              <a:rPr lang="ar-JO" dirty="0"/>
              <a:t>بَيِّن طريقة الحلّ</a:t>
            </a:r>
            <a:r>
              <a:rPr lang="en-US" dirty="0"/>
              <a:t>.</a:t>
            </a:r>
            <a:endParaRPr lang="ar-SA" dirty="0"/>
          </a:p>
          <a:p>
            <a:pPr lvl="0"/>
            <a:r>
              <a:rPr lang="ar-JO" dirty="0"/>
              <a:t>ما هي مساحة المثلّث</a:t>
            </a:r>
            <a:r>
              <a:rPr lang="he-IL" dirty="0"/>
              <a:t> "</a:t>
            </a:r>
            <a:r>
              <a:rPr lang="ar-SA" b="1" dirty="0"/>
              <a:t>ب</a:t>
            </a:r>
            <a:r>
              <a:rPr lang="he-IL" dirty="0"/>
              <a:t>"</a:t>
            </a:r>
            <a:r>
              <a:rPr lang="ar-JO" dirty="0"/>
              <a:t>؟</a:t>
            </a:r>
            <a:endParaRPr lang="en-US" dirty="0"/>
          </a:p>
          <a:p>
            <a:r>
              <a:rPr lang="ar-JO" dirty="0"/>
              <a:t>بَيِّن طريقة الحلّ</a:t>
            </a:r>
            <a:r>
              <a:rPr lang="en-US" dirty="0"/>
              <a:t>.</a:t>
            </a:r>
            <a:endParaRPr lang="ar-SA" dirty="0"/>
          </a:p>
          <a:p>
            <a:pPr lvl="0"/>
            <a:r>
              <a:rPr lang="ar-JO" dirty="0"/>
              <a:t>ما هي مساحة المثلّث</a:t>
            </a:r>
            <a:r>
              <a:rPr lang="he-IL" dirty="0"/>
              <a:t> "</a:t>
            </a:r>
            <a:r>
              <a:rPr lang="ar-SA" b="1" dirty="0"/>
              <a:t>ج</a:t>
            </a:r>
            <a:r>
              <a:rPr lang="he-IL" dirty="0"/>
              <a:t>"</a:t>
            </a:r>
            <a:r>
              <a:rPr lang="ar-JO" dirty="0"/>
              <a:t>؟</a:t>
            </a:r>
            <a:endParaRPr lang="en-US" dirty="0"/>
          </a:p>
          <a:p>
            <a:r>
              <a:rPr lang="ar-JO" dirty="0"/>
              <a:t>بَيِّن طريقة الحلّ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7C45D-D894-C14C-88EF-52AE66F1F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322" y="5810250"/>
            <a:ext cx="2082800" cy="2095500"/>
          </a:xfrm>
          <a:prstGeom prst="rect">
            <a:avLst/>
          </a:prstGeom>
        </p:spPr>
      </p:pic>
      <p:pic>
        <p:nvPicPr>
          <p:cNvPr id="6" name="תמונה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0" t="11146" r="23277" b="60111"/>
          <a:stretch/>
        </p:blipFill>
        <p:spPr bwMode="auto">
          <a:xfrm>
            <a:off x="2209239" y="2822575"/>
            <a:ext cx="3726815" cy="2987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72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FF60-FB0B-8D4E-8DBB-19BB3EA0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تتمّة التدرّب</a:t>
            </a:r>
            <a:endParaRPr lang="x-none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95FEF2-BA1B-6E4E-A234-9E35936750F9}"/>
              </a:ext>
            </a:extLst>
          </p:cNvPr>
          <p:cNvCxnSpPr/>
          <p:nvPr/>
        </p:nvCxnSpPr>
        <p:spPr>
          <a:xfrm>
            <a:off x="-2552700" y="6435725"/>
            <a:ext cx="49911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763E234-8543-644C-A431-F8B286221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3262" y="8317913"/>
            <a:ext cx="1879600" cy="1739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D13430-75C0-8E4B-B783-68423ADC2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49" y="337437"/>
            <a:ext cx="1014990" cy="894264"/>
          </a:xfrm>
          <a:prstGeom prst="rect">
            <a:avLst/>
          </a:prstGeom>
        </p:spPr>
      </p:pic>
      <p:pic>
        <p:nvPicPr>
          <p:cNvPr id="8" name="מציין מיקום תוכן 7"/>
          <p:cNvPicPr>
            <a:picLocks noGrp="1"/>
          </p:cNvPicPr>
          <p:nvPr>
            <p:ph sz="quarter" idx="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13099" r="52277" b="56332"/>
          <a:stretch/>
        </p:blipFill>
        <p:spPr bwMode="auto">
          <a:xfrm>
            <a:off x="1411116" y="1231701"/>
            <a:ext cx="4447071" cy="4893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מלבן 2"/>
          <p:cNvSpPr/>
          <p:nvPr/>
        </p:nvSpPr>
        <p:spPr>
          <a:xfrm>
            <a:off x="5962022" y="150463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sz="3200" b="1" dirty="0"/>
              <a:t>أ</a:t>
            </a:r>
            <a:r>
              <a:rPr lang="ar-SA" sz="3200" dirty="0"/>
              <a:t>. ما هي مساحة المثلّث الرماديّ؟</a:t>
            </a:r>
          </a:p>
          <a:p>
            <a:pPr algn="r" rtl="1"/>
            <a:r>
              <a:rPr lang="ar-SA" sz="3200" dirty="0"/>
              <a:t>  مساحة المثلّث الرمادي: 2سم2</a:t>
            </a:r>
            <a:endParaRPr lang="en-US" sz="3200" dirty="0"/>
          </a:p>
          <a:p>
            <a:pPr algn="r" rtl="1"/>
            <a:r>
              <a:rPr lang="he-IL" sz="3200" dirty="0"/>
              <a:t>	 </a:t>
            </a:r>
            <a:endParaRPr lang="en-US" sz="3200" dirty="0"/>
          </a:p>
        </p:txBody>
      </p:sp>
      <p:cxnSp>
        <p:nvCxnSpPr>
          <p:cNvPr id="5" name="מחבר ישר 4"/>
          <p:cNvCxnSpPr/>
          <p:nvPr/>
        </p:nvCxnSpPr>
        <p:spPr>
          <a:xfrm>
            <a:off x="2783393" y="2270927"/>
            <a:ext cx="118570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2783393" y="2270927"/>
            <a:ext cx="0" cy="11153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0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FF60-FB0B-8D4E-8DBB-19BB3EA0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تتمّة التدرّب</a:t>
            </a:r>
            <a:endParaRPr lang="x-none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95FEF2-BA1B-6E4E-A234-9E35936750F9}"/>
              </a:ext>
            </a:extLst>
          </p:cNvPr>
          <p:cNvCxnSpPr/>
          <p:nvPr/>
        </p:nvCxnSpPr>
        <p:spPr>
          <a:xfrm>
            <a:off x="-2552700" y="6435725"/>
            <a:ext cx="49911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763E234-8543-644C-A431-F8B286221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3262" y="8317913"/>
            <a:ext cx="1879600" cy="1739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D13430-75C0-8E4B-B783-68423ADC2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49" y="337437"/>
            <a:ext cx="1014990" cy="894264"/>
          </a:xfrm>
          <a:prstGeom prst="rect">
            <a:avLst/>
          </a:prstGeom>
        </p:spPr>
      </p:pic>
      <p:pic>
        <p:nvPicPr>
          <p:cNvPr id="8" name="מציין מיקום תוכן 7"/>
          <p:cNvPicPr>
            <a:picLocks noGrp="1"/>
          </p:cNvPicPr>
          <p:nvPr>
            <p:ph sz="quarter" idx="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13099" r="52277" b="56332"/>
          <a:stretch/>
        </p:blipFill>
        <p:spPr bwMode="auto">
          <a:xfrm>
            <a:off x="1411116" y="1231701"/>
            <a:ext cx="4447071" cy="4893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מלבן 2"/>
          <p:cNvSpPr/>
          <p:nvPr/>
        </p:nvSpPr>
        <p:spPr>
          <a:xfrm>
            <a:off x="5962022" y="150463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he-IL" sz="3200" dirty="0"/>
              <a:t>	 </a:t>
            </a:r>
            <a:endParaRPr lang="en-US" sz="3200" dirty="0"/>
          </a:p>
          <a:p>
            <a:pPr algn="r" rtl="1"/>
            <a:r>
              <a:rPr lang="ar-SA" sz="3200" b="1" dirty="0"/>
              <a:t>ب. </a:t>
            </a:r>
            <a:r>
              <a:rPr lang="ar-SA" sz="3200" dirty="0"/>
              <a:t>ما هي مساحة الشكل الرباعيّ كلّه؟</a:t>
            </a:r>
            <a:endParaRPr lang="en-US" sz="3200" dirty="0"/>
          </a:p>
          <a:p>
            <a:pPr algn="r" rtl="1"/>
            <a:r>
              <a:rPr lang="ar-SA" sz="3200" dirty="0"/>
              <a:t>    بَيِّن جميع مراحل الحلّ.</a:t>
            </a:r>
          </a:p>
        </p:txBody>
      </p:sp>
      <p:cxnSp>
        <p:nvCxnSpPr>
          <p:cNvPr id="5" name="מחבר ישר 4"/>
          <p:cNvCxnSpPr/>
          <p:nvPr/>
        </p:nvCxnSpPr>
        <p:spPr>
          <a:xfrm>
            <a:off x="2783393" y="2270927"/>
            <a:ext cx="118570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2783393" y="2270927"/>
            <a:ext cx="0" cy="11153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2783392" y="3386295"/>
            <a:ext cx="0" cy="215369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2783392" y="5539991"/>
            <a:ext cx="118570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>
            <a:off x="3969099" y="2299509"/>
            <a:ext cx="1" cy="3240482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91048" y="3201629"/>
            <a:ext cx="401264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طريقة 1: عدّ تربيعات المساحة = 12 سم2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00259" y="3955311"/>
            <a:ext cx="399421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طريقة 2: تركيب الشكل بطريقة أخرى للحصول على مستطيل</a:t>
            </a:r>
            <a:endParaRPr lang="en-US" b="1" dirty="0"/>
          </a:p>
        </p:txBody>
      </p:sp>
      <p:sp>
        <p:nvSpPr>
          <p:cNvPr id="10" name="משולש ישר-זווית 9"/>
          <p:cNvSpPr/>
          <p:nvPr/>
        </p:nvSpPr>
        <p:spPr>
          <a:xfrm>
            <a:off x="3969100" y="2270927"/>
            <a:ext cx="1222548" cy="1072943"/>
          </a:xfrm>
          <a:prstGeom prst="rtTriangl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משולש ישר-זווית 19"/>
          <p:cNvSpPr/>
          <p:nvPr/>
        </p:nvSpPr>
        <p:spPr>
          <a:xfrm rot="5400000">
            <a:off x="3503525" y="3850306"/>
            <a:ext cx="2153697" cy="1222548"/>
          </a:xfrm>
          <a:prstGeom prst="rtTriangl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0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FF60-FB0B-8D4E-8DBB-19BB3EA0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تتمّة التدرّب</a:t>
            </a:r>
            <a:endParaRPr lang="x-none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95FEF2-BA1B-6E4E-A234-9E35936750F9}"/>
              </a:ext>
            </a:extLst>
          </p:cNvPr>
          <p:cNvCxnSpPr/>
          <p:nvPr/>
        </p:nvCxnSpPr>
        <p:spPr>
          <a:xfrm>
            <a:off x="-2552700" y="6435725"/>
            <a:ext cx="49911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763E234-8543-644C-A431-F8B286221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3262" y="8317913"/>
            <a:ext cx="1879600" cy="1739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D13430-75C0-8E4B-B783-68423ADC2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49" y="337437"/>
            <a:ext cx="1014990" cy="894264"/>
          </a:xfrm>
          <a:prstGeom prst="rect">
            <a:avLst/>
          </a:prstGeom>
        </p:spPr>
      </p:pic>
      <p:pic>
        <p:nvPicPr>
          <p:cNvPr id="8" name="מציין מיקום תוכן 7"/>
          <p:cNvPicPr>
            <a:picLocks noGrp="1"/>
          </p:cNvPicPr>
          <p:nvPr>
            <p:ph sz="quarter" idx="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13099" r="52277" b="56332"/>
          <a:stretch/>
        </p:blipFill>
        <p:spPr bwMode="auto">
          <a:xfrm>
            <a:off x="1411116" y="1231701"/>
            <a:ext cx="4447071" cy="4893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מלבן 2"/>
          <p:cNvSpPr/>
          <p:nvPr/>
        </p:nvSpPr>
        <p:spPr>
          <a:xfrm>
            <a:off x="5962022" y="150463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he-IL" sz="3200" dirty="0"/>
              <a:t>	 </a:t>
            </a:r>
            <a:endParaRPr lang="en-US" sz="3200" dirty="0"/>
          </a:p>
          <a:p>
            <a:pPr algn="r" rtl="1"/>
            <a:r>
              <a:rPr lang="ar-SA" sz="3200" b="1" dirty="0"/>
              <a:t>ب. </a:t>
            </a:r>
            <a:r>
              <a:rPr lang="ar-SA" sz="3200" dirty="0"/>
              <a:t>ما هي مساحة الشكل الرباعيّ كلّه؟</a:t>
            </a:r>
            <a:endParaRPr lang="en-US" sz="3200" dirty="0"/>
          </a:p>
          <a:p>
            <a:pPr algn="r" rtl="1"/>
            <a:r>
              <a:rPr lang="ar-SA" sz="3200" dirty="0"/>
              <a:t>    بَيِّن جميع مراحل الحلّ.</a:t>
            </a:r>
          </a:p>
        </p:txBody>
      </p:sp>
      <p:cxnSp>
        <p:nvCxnSpPr>
          <p:cNvPr id="5" name="מחבר ישר 4"/>
          <p:cNvCxnSpPr/>
          <p:nvPr/>
        </p:nvCxnSpPr>
        <p:spPr>
          <a:xfrm>
            <a:off x="2783393" y="2270927"/>
            <a:ext cx="2361364" cy="926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2783393" y="2270927"/>
            <a:ext cx="0" cy="111536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2783392" y="3386295"/>
            <a:ext cx="0" cy="215369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2783392" y="5539991"/>
            <a:ext cx="236136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>
            <a:off x="2783392" y="3386295"/>
            <a:ext cx="2361365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91048" y="3201629"/>
            <a:ext cx="4012641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طريقة 3: تقسيم الشكل لمثلثين – العُلوي والسفلي</a:t>
            </a:r>
          </a:p>
          <a:p>
            <a:pPr algn="r" rtl="1"/>
            <a:r>
              <a:rPr lang="ar-SA" b="1" dirty="0"/>
              <a:t>مساحة العُلوي = 4سم2</a:t>
            </a:r>
          </a:p>
          <a:p>
            <a:pPr algn="r" rtl="1"/>
            <a:r>
              <a:rPr lang="ar-SA" b="1" dirty="0"/>
              <a:t>مساحة السُفي = 8سم</a:t>
            </a:r>
            <a:endParaRPr lang="en-US" b="1" dirty="0"/>
          </a:p>
        </p:txBody>
      </p:sp>
      <p:cxnSp>
        <p:nvCxnSpPr>
          <p:cNvPr id="21" name="מחבר ישר 20"/>
          <p:cNvCxnSpPr/>
          <p:nvPr/>
        </p:nvCxnSpPr>
        <p:spPr>
          <a:xfrm>
            <a:off x="5144757" y="2289460"/>
            <a:ext cx="0" cy="111536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5144757" y="3404828"/>
            <a:ext cx="0" cy="215369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1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FF60-FB0B-8D4E-8DBB-19BB3EA0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تتمّة التدرّب</a:t>
            </a:r>
            <a:endParaRPr lang="x-none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95FEF2-BA1B-6E4E-A234-9E35936750F9}"/>
              </a:ext>
            </a:extLst>
          </p:cNvPr>
          <p:cNvCxnSpPr/>
          <p:nvPr/>
        </p:nvCxnSpPr>
        <p:spPr>
          <a:xfrm>
            <a:off x="-2552700" y="6435725"/>
            <a:ext cx="49911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763E234-8543-644C-A431-F8B286221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3262" y="8317913"/>
            <a:ext cx="1879600" cy="1739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D13430-75C0-8E4B-B783-68423ADC2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49" y="337437"/>
            <a:ext cx="1014990" cy="894264"/>
          </a:xfrm>
          <a:prstGeom prst="rect">
            <a:avLst/>
          </a:prstGeom>
        </p:spPr>
      </p:pic>
      <p:pic>
        <p:nvPicPr>
          <p:cNvPr id="8" name="מציין מיקום תוכן 7"/>
          <p:cNvPicPr>
            <a:picLocks noGrp="1"/>
          </p:cNvPicPr>
          <p:nvPr>
            <p:ph sz="quarter" idx="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13099" r="52277" b="56332"/>
          <a:stretch/>
        </p:blipFill>
        <p:spPr bwMode="auto">
          <a:xfrm>
            <a:off x="1411116" y="1231701"/>
            <a:ext cx="4447071" cy="4893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מלבן 2"/>
          <p:cNvSpPr/>
          <p:nvPr/>
        </p:nvSpPr>
        <p:spPr>
          <a:xfrm>
            <a:off x="5962022" y="150463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he-IL" sz="3200" dirty="0"/>
              <a:t>	 </a:t>
            </a:r>
            <a:endParaRPr lang="en-US" sz="3200" dirty="0"/>
          </a:p>
          <a:p>
            <a:pPr algn="r" rtl="1"/>
            <a:r>
              <a:rPr lang="ar-SA" sz="3200" b="1" dirty="0"/>
              <a:t>ب. </a:t>
            </a:r>
            <a:r>
              <a:rPr lang="ar-SA" sz="3200" dirty="0"/>
              <a:t>ما هي مساحة الشكل الرباعيّ كلّه؟</a:t>
            </a:r>
            <a:endParaRPr lang="en-US" sz="3200" dirty="0"/>
          </a:p>
          <a:p>
            <a:pPr algn="r" rtl="1"/>
            <a:r>
              <a:rPr lang="ar-SA" sz="3200" dirty="0"/>
              <a:t>    بَيِّن جميع مراحل الحلّ.</a:t>
            </a:r>
          </a:p>
        </p:txBody>
      </p:sp>
      <p:cxnSp>
        <p:nvCxnSpPr>
          <p:cNvPr id="5" name="מחבר ישר 4"/>
          <p:cNvCxnSpPr/>
          <p:nvPr/>
        </p:nvCxnSpPr>
        <p:spPr>
          <a:xfrm>
            <a:off x="2783393" y="2270927"/>
            <a:ext cx="2361364" cy="926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2783393" y="2270927"/>
            <a:ext cx="0" cy="111536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2783392" y="3386295"/>
            <a:ext cx="0" cy="215369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2783392" y="5539991"/>
            <a:ext cx="236136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85803" y="3386685"/>
            <a:ext cx="399421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طريقة 4: إكمال الشكل لمستطيل وطرح مساحات المثلّثات الخارجيّة</a:t>
            </a:r>
            <a:endParaRPr lang="en-US" b="1" dirty="0"/>
          </a:p>
        </p:txBody>
      </p:sp>
      <p:sp>
        <p:nvSpPr>
          <p:cNvPr id="10" name="משולש ישר-זווית 9"/>
          <p:cNvSpPr/>
          <p:nvPr/>
        </p:nvSpPr>
        <p:spPr>
          <a:xfrm rot="5400000">
            <a:off x="2782608" y="2290242"/>
            <a:ext cx="1096835" cy="1095272"/>
          </a:xfrm>
          <a:prstGeom prst="rtTriangl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משולש ישר-זווית 19"/>
          <p:cNvSpPr/>
          <p:nvPr/>
        </p:nvSpPr>
        <p:spPr>
          <a:xfrm rot="16200000">
            <a:off x="3498499" y="3841039"/>
            <a:ext cx="2153697" cy="1222548"/>
          </a:xfrm>
          <a:prstGeom prst="rtTriangl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מחבר ישר 20"/>
          <p:cNvCxnSpPr/>
          <p:nvPr/>
        </p:nvCxnSpPr>
        <p:spPr>
          <a:xfrm>
            <a:off x="5144757" y="2289460"/>
            <a:ext cx="0" cy="111536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5144757" y="3404828"/>
            <a:ext cx="0" cy="215369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משולש ישר-זווית 18"/>
          <p:cNvSpPr/>
          <p:nvPr/>
        </p:nvSpPr>
        <p:spPr>
          <a:xfrm rot="10800000">
            <a:off x="4016494" y="2280193"/>
            <a:ext cx="1128263" cy="1095271"/>
          </a:xfrm>
          <a:prstGeom prst="rtTriangl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שולש ישר-זווית 22"/>
          <p:cNvSpPr/>
          <p:nvPr/>
        </p:nvSpPr>
        <p:spPr>
          <a:xfrm rot="16200000" flipV="1">
            <a:off x="2265238" y="3841153"/>
            <a:ext cx="2204064" cy="1193611"/>
          </a:xfrm>
          <a:prstGeom prst="rtTriangl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9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نُنهي ونُجمل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638" y="2032690"/>
            <a:ext cx="9572625" cy="3844925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ar-SA" dirty="0"/>
              <a:t>تعلمّنا اليوم حساب مساحة مثلّث قائم الزاوية ومثلّث حاد الزوايا بطرق متعدّدة</a:t>
            </a:r>
          </a:p>
          <a:p>
            <a:pPr algn="r"/>
            <a:endParaRPr lang="ar-SA" dirty="0"/>
          </a:p>
          <a:p>
            <a:pPr algn="r"/>
            <a:r>
              <a:rPr lang="ar-SA" dirty="0"/>
              <a:t>ستكون هناك تتمة لحساب مساحة قائم الزاوية، مثلّث حاد الزوايا وأيضا مثلث منفرج الزاوية بطرق أخرى </a:t>
            </a:r>
          </a:p>
          <a:p>
            <a:pPr algn="r"/>
            <a:r>
              <a:rPr lang="ar-SA" dirty="0"/>
              <a:t>انتظرونا بسلسلة دروس على نفس الموضوع </a:t>
            </a:r>
            <a:endParaRPr lang="he-IL" dirty="0"/>
          </a:p>
          <a:p>
            <a:pPr lvl="0"/>
            <a:endParaRPr lang="he-IL" dirty="0"/>
          </a:p>
          <a:p>
            <a:pPr lvl="0" algn="r"/>
            <a:br>
              <a:rPr lang="en-US" b="1" dirty="0"/>
            </a:br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740CCC3-3441-6047-99F5-69246B9FE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27203" y="4424747"/>
            <a:ext cx="1695450" cy="2203596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3233940" y="157287"/>
            <a:ext cx="8280000" cy="720000"/>
          </a:xfrm>
        </p:spPr>
        <p:txBody>
          <a:bodyPr/>
          <a:lstStyle/>
          <a:p>
            <a:r>
              <a:rPr lang="ar-SA" dirty="0"/>
              <a:t>مهمّة بيتيّة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5417940" y="1786196"/>
            <a:ext cx="6096000" cy="4355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ar-SA" sz="2400" dirty="0">
                <a:ea typeface="Calibri"/>
              </a:rPr>
              <a:t>أراد عماد أن يبني إطارا لصورة. </a:t>
            </a:r>
            <a:endParaRPr lang="en-US" sz="2400" dirty="0"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ar-SA" sz="2400" dirty="0">
                <a:ea typeface="Calibri"/>
              </a:rPr>
              <a:t>لقد أحضر قطعة من الكرتون على شكل مربع طول ضلعه 6 سم.</a:t>
            </a:r>
            <a:r>
              <a:rPr lang="ar-SA" sz="2400" dirty="0">
                <a:ea typeface="Calibri"/>
                <a:cs typeface="Arial"/>
              </a:rPr>
              <a:t> </a:t>
            </a:r>
            <a:r>
              <a:rPr lang="ar-SA" sz="2400" dirty="0">
                <a:ea typeface="Calibri"/>
              </a:rPr>
              <a:t>ثم قام بقصّ 4 مثلثات قائمة الزاوية ومتطابقة من زواياها الأربعة. </a:t>
            </a:r>
            <a:r>
              <a:rPr lang="ar-SA" sz="2400" b="1" dirty="0">
                <a:ea typeface="Calibri"/>
              </a:rPr>
              <a:t>انظر الرسم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/>
              <a:t>احسب المساحة المتبقية من قطعة الكرتون بعد أن قصّ المثلثات الأربعة (المساحة الرمادية)؟ بيّن طريقة حلك.</a:t>
            </a:r>
            <a:endParaRPr lang="en-US" sz="2400" b="1" dirty="0"/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en-US" sz="24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429"/>
            <a:ext cx="5520490" cy="42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16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ماذا سنتعلّم اليوم؟</a:t>
            </a:r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29BB97-9D9B-B04B-A130-6148BC78D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412743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424242"/>
                </a:solidFill>
              </a:rPr>
              <a:t>   فعّاليّة الافتتاحيّة بإيجاز شديد (أحجيّة/ لعبة)</a:t>
            </a:r>
            <a:endParaRPr lang="he-IL" dirty="0"/>
          </a:p>
          <a:p>
            <a:pPr marL="457200" indent="-457200"/>
            <a:r>
              <a:rPr lang="ar-SA" dirty="0"/>
              <a:t>طرقا متعدّدة لحساب مساحة مثلّث قائم الزاوية ومثلّث حاد الزوايا.</a:t>
            </a:r>
          </a:p>
          <a:p>
            <a:pPr marL="457200" indent="-457200"/>
            <a:r>
              <a:rPr lang="ar-SA" dirty="0"/>
              <a:t>حل أسئلة مساحات مركّبة من مستطيلات ومثلّثات</a:t>
            </a:r>
          </a:p>
          <a:p>
            <a:pPr marL="457200" indent="-457200"/>
            <a:r>
              <a:rPr lang="ar-SA" dirty="0"/>
              <a:t>تلخيص وتحدّي 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  <a:p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4A9B5-C593-0942-BC3B-FDBEFA4B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585" y="5570467"/>
            <a:ext cx="1848622" cy="2100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34307E-0275-6B47-A11B-F281A1993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453" y="6236983"/>
            <a:ext cx="1303258" cy="12797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68CDB7D-7B3E-EF45-982F-5AD11633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ماذا يجب أن نحضّر للحصّة؟ 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C28D9B-BA5F-F04F-8240-A12D83704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3611">
            <a:off x="8976419" y="4575977"/>
            <a:ext cx="1280055" cy="1700579"/>
          </a:xfrm>
          <a:prstGeom prst="rect">
            <a:avLst/>
          </a:prstGeom>
        </p:spPr>
      </p:pic>
      <p:pic>
        <p:nvPicPr>
          <p:cNvPr id="8" name="Picture 3" descr="https://lh5.googleusercontent.com/7xQchnRuOUJbyFAyyHdllavqvQUFOSCV7l5Kzy1Rmeboi9xefgg8yDF0ng5ESkxi3tC9_i9ER1BmBYOOTMhmhaxTzBz8ILJQxn_c__0Qg9cKcVB64VGmWAAtIhTRT7NF">
            <a:extLst>
              <a:ext uri="{FF2B5EF4-FFF2-40B4-BE49-F238E27FC236}">
                <a16:creationId xmlns:a16="http://schemas.microsoft.com/office/drawing/2014/main" id="{A4B69755-66B7-4BD3-B22A-3EF8B5DE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44" y="2439561"/>
            <a:ext cx="937882" cy="14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:a16="http://schemas.microsoft.com/office/drawing/2014/main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59288" y="2855566"/>
            <a:ext cx="1430324" cy="59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s://lh4.googleusercontent.com/8FRkycPXoj7UiB9dvl8WfvE_rPOmNvworJ3hEUUExH908Pyx1w8Shtg70_9YIyrxXZu2Q5tvXMslWX6PBLNTleMKYZ5Wgwd4UNNj4iBwA-K5B6WNBJ5WFRNSOF3busg5">
            <a:extLst>
              <a:ext uri="{FF2B5EF4-FFF2-40B4-BE49-F238E27FC236}">
                <a16:creationId xmlns:a16="http://schemas.microsoft.com/office/drawing/2014/main" id="{A59DF638-BBDF-4FF6-8918-42D9A5F0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9561"/>
            <a:ext cx="962184" cy="15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lh5.googleusercontent.com/ZDoHST6h1OCX-u3R0_z7nNa7SfU7HmVM0D695YAePInfr_qNfjeMwiGEv5CWrEZg9NKaTDrt37AL_GYzZsegn6rlPlFCY3VeGszqUWVyGIQFv4vSJtyKvfOsQffjTrz2">
            <a:extLst>
              <a:ext uri="{FF2B5EF4-FFF2-40B4-BE49-F238E27FC236}">
                <a16:creationId xmlns:a16="http://schemas.microsoft.com/office/drawing/2014/main" id="{6C26243C-31F1-4E05-AA55-1F6FA8AE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52" y="2571267"/>
            <a:ext cx="1098643" cy="13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نبدأ بمتعة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r">
              <a:spcBef>
                <a:spcPts val="0"/>
              </a:spcBef>
            </a:pPr>
            <a:r>
              <a:rPr lang="ar-SA" dirty="0"/>
              <a:t>كيف نحسب مساحة الأشكال المرسومة؟ </a:t>
            </a:r>
            <a:endParaRPr lang="he-I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9C78DC-00E4-CC4A-B3DA-C9C5903C4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66318" y="4514660"/>
            <a:ext cx="1848622" cy="1946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4" name="מחומש 3"/>
          <p:cNvSpPr/>
          <p:nvPr/>
        </p:nvSpPr>
        <p:spPr>
          <a:xfrm>
            <a:off x="8734527" y="3190673"/>
            <a:ext cx="2509736" cy="14688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חץ למעלה 11"/>
          <p:cNvSpPr/>
          <p:nvPr/>
        </p:nvSpPr>
        <p:spPr>
          <a:xfrm>
            <a:off x="1595337" y="2042809"/>
            <a:ext cx="2531282" cy="23443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תרשים זרימה: קלט ידני 12"/>
          <p:cNvSpPr/>
          <p:nvPr/>
        </p:nvSpPr>
        <p:spPr>
          <a:xfrm>
            <a:off x="4805465" y="2723745"/>
            <a:ext cx="2830748" cy="1692613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ما الذي نعرفه من قبلُ؟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ar-SA" dirty="0"/>
              <a:t>نحن نعرف كيف نحسب مساحة المستطيل</a:t>
            </a:r>
          </a:p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r>
              <a:rPr lang="ar-SA" dirty="0"/>
              <a:t>مساحة المستطيل:    40سم</a:t>
            </a:r>
            <a:r>
              <a:rPr lang="ar-SA" sz="2800" dirty="0"/>
              <a:t> مربّع = 5سم </a:t>
            </a:r>
            <a:r>
              <a:rPr lang="en-US" sz="2800" dirty="0"/>
              <a:t>x</a:t>
            </a:r>
            <a:r>
              <a:rPr lang="ar-SA" sz="2800" dirty="0"/>
              <a:t> 8سم</a:t>
            </a:r>
            <a:endParaRPr lang="ar-S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157609" y="2888795"/>
            <a:ext cx="288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6322" y="251946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b="1" dirty="0"/>
              <a:t>8 سم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45598" y="369215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b="1" dirty="0"/>
              <a:t>5 سم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90" y="2519464"/>
            <a:ext cx="3474000" cy="286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9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الآن سنتعلّم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638" y="2032690"/>
            <a:ext cx="9572625" cy="3844925"/>
          </a:xfrm>
        </p:spPr>
        <p:txBody>
          <a:bodyPr/>
          <a:lstStyle/>
          <a:p>
            <a:pPr lvl="0" algn="r"/>
            <a:r>
              <a:rPr lang="ar-SA" b="1" dirty="0"/>
              <a:t>تعرّفنا في الصف الثالث على أنواع المثلّثات بحسب زواياها</a:t>
            </a:r>
          </a:p>
          <a:p>
            <a:pPr lvl="0" algn="r"/>
            <a:endParaRPr lang="ar-SA" b="1" dirty="0"/>
          </a:p>
          <a:p>
            <a:pPr lvl="0" algn="r"/>
            <a:r>
              <a:rPr lang="ar-SA" b="1" dirty="0"/>
              <a:t> </a:t>
            </a:r>
            <a:br>
              <a:rPr lang="en-US" b="1" dirty="0"/>
            </a:br>
            <a:endParaRPr lang="he-I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9C78DC-00E4-CC4A-B3DA-C9C5903C4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66318" y="4514660"/>
            <a:ext cx="1848622" cy="1946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15" y="2886765"/>
            <a:ext cx="7149829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14817" y="3771089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أ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3243" y="2902977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ج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6843" y="4148570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ب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90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الآن سنتعلّم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638" y="2032690"/>
            <a:ext cx="9572625" cy="3844925"/>
          </a:xfrm>
        </p:spPr>
        <p:txBody>
          <a:bodyPr/>
          <a:lstStyle/>
          <a:p>
            <a:pPr lvl="0" algn="r"/>
            <a:r>
              <a:rPr lang="ar-SA" b="1" dirty="0"/>
              <a:t> كيف نحسب مساحة المثلّث؟</a:t>
            </a:r>
          </a:p>
          <a:p>
            <a:pPr lvl="0" algn="r"/>
            <a:r>
              <a:rPr lang="ar-SA" dirty="0"/>
              <a:t>بواسطة عدّ وحدات المساحة:</a:t>
            </a:r>
            <a:br>
              <a:rPr lang="en-US" b="1" dirty="0"/>
            </a:br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00" y="2587237"/>
            <a:ext cx="3560379" cy="292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1991" y="4717915"/>
            <a:ext cx="350195" cy="36965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משולש ישר-זווית 11"/>
          <p:cNvSpPr/>
          <p:nvPr/>
        </p:nvSpPr>
        <p:spPr>
          <a:xfrm>
            <a:off x="3457338" y="4348264"/>
            <a:ext cx="321013" cy="36965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73948" y="2704291"/>
            <a:ext cx="139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ar-SA" sz="2800" dirty="0"/>
              <a:t> 18سم2</a:t>
            </a:r>
          </a:p>
        </p:txBody>
      </p:sp>
    </p:spTree>
    <p:extLst>
      <p:ext uri="{BB962C8B-B14F-4D97-AF65-F5344CB8AC3E}">
        <p14:creationId xmlns:p14="http://schemas.microsoft.com/office/powerpoint/2010/main" val="17550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الآن سنتعلّم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638" y="2032690"/>
            <a:ext cx="9572625" cy="3844925"/>
          </a:xfrm>
        </p:spPr>
        <p:txBody>
          <a:bodyPr>
            <a:normAutofit lnSpcReduction="10000"/>
          </a:bodyPr>
          <a:lstStyle/>
          <a:p>
            <a:pPr lvl="0" algn="r"/>
            <a:r>
              <a:rPr lang="ar-SA" b="1" dirty="0"/>
              <a:t> كيف نحسب مساحة المثلّث؟</a:t>
            </a:r>
          </a:p>
          <a:p>
            <a:pPr lvl="0" algn="r"/>
            <a:r>
              <a:rPr lang="ar-SA" dirty="0"/>
              <a:t>بواسطة إكمال المثلّث لمستطيل</a:t>
            </a:r>
          </a:p>
          <a:p>
            <a:pPr lvl="0" algn="r"/>
            <a:r>
              <a:rPr lang="ar-SA" sz="2800" dirty="0"/>
              <a:t>مساحة المستطيل:  36سم2 = 6سم </a:t>
            </a:r>
            <a:r>
              <a:rPr lang="en-US" sz="2800" dirty="0"/>
              <a:t>x</a:t>
            </a:r>
            <a:r>
              <a:rPr lang="ar-SA" sz="2800" dirty="0"/>
              <a:t> 6سم</a:t>
            </a:r>
          </a:p>
          <a:p>
            <a:pPr lvl="0" algn="r"/>
            <a:r>
              <a:rPr lang="ar-SA" sz="2800" dirty="0"/>
              <a:t>مساحة المثلث تساوي: نصف مساحة المستطيل</a:t>
            </a:r>
          </a:p>
          <a:p>
            <a:pPr lvl="0" algn="r"/>
            <a:r>
              <a:rPr lang="ar-SA" sz="2800" dirty="0"/>
              <a:t>مساحة المثلّث = 18 سم2</a:t>
            </a:r>
          </a:p>
          <a:p>
            <a:pPr lvl="0" algn="r"/>
            <a:br>
              <a:rPr lang="en-US" b="1" dirty="0"/>
            </a:br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06" y="2587237"/>
            <a:ext cx="3560379" cy="292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מחבר ישר 2"/>
          <p:cNvCxnSpPr/>
          <p:nvPr/>
        </p:nvCxnSpPr>
        <p:spPr>
          <a:xfrm>
            <a:off x="4126618" y="2996119"/>
            <a:ext cx="1" cy="20817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H="1">
            <a:off x="2101174" y="2996119"/>
            <a:ext cx="20254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01174" y="4719898"/>
            <a:ext cx="340468" cy="3579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7AA63-1A63-0247-B9BE-332BC3D6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التدرّب</a:t>
            </a:r>
            <a:endParaRPr lang="x-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E29D6-6B9C-0845-A985-F3FBA0590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9438" y="1825625"/>
            <a:ext cx="9364362" cy="4351338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ارسم المثلثات على الدفتر ثم احسب مساحة كل مثلّث بواسطة إكماله لمستطيل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1AB924-977B-C94D-87F0-9032B541A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461" y="5942694"/>
            <a:ext cx="1047545" cy="550181"/>
          </a:xfrm>
          <a:prstGeom prst="rect">
            <a:avLst/>
          </a:prstGeom>
        </p:spPr>
      </p:pic>
      <p:sp>
        <p:nvSpPr>
          <p:cNvPr id="2" name="משולש ישר-זווית 1"/>
          <p:cNvSpPr/>
          <p:nvPr/>
        </p:nvSpPr>
        <p:spPr>
          <a:xfrm>
            <a:off x="7801583" y="2908571"/>
            <a:ext cx="2160000" cy="1080000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74732" y="3443823"/>
            <a:ext cx="68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3 سم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61506" y="4085848"/>
            <a:ext cx="68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6 سم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14689" y="2723905"/>
            <a:ext cx="68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أ.</a:t>
            </a:r>
            <a:endParaRPr lang="en-US" b="1" dirty="0"/>
          </a:p>
        </p:txBody>
      </p:sp>
      <p:sp>
        <p:nvSpPr>
          <p:cNvPr id="11" name="משולש ישר-זווית 10"/>
          <p:cNvSpPr/>
          <p:nvPr/>
        </p:nvSpPr>
        <p:spPr>
          <a:xfrm rot="5400000">
            <a:off x="1943871" y="3813078"/>
            <a:ext cx="2520000" cy="1080000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67200" y="2695824"/>
            <a:ext cx="68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ب.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57403" y="3901182"/>
            <a:ext cx="83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7 سم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62874" y="2695824"/>
            <a:ext cx="68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3 سم</a:t>
            </a:r>
            <a:endParaRPr lang="en-US" b="1" dirty="0"/>
          </a:p>
        </p:txBody>
      </p:sp>
      <p:cxnSp>
        <p:nvCxnSpPr>
          <p:cNvPr id="7" name="מחבר ישר 6"/>
          <p:cNvCxnSpPr/>
          <p:nvPr/>
        </p:nvCxnSpPr>
        <p:spPr>
          <a:xfrm>
            <a:off x="3752326" y="3065156"/>
            <a:ext cx="0" cy="256100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 flipH="1">
            <a:off x="2663871" y="5613078"/>
            <a:ext cx="1080002" cy="2615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 flipH="1">
            <a:off x="9986348" y="2880490"/>
            <a:ext cx="24765" cy="112115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7791038" y="2880490"/>
            <a:ext cx="2220075" cy="2808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05864" y="4966747"/>
            <a:ext cx="301557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مساحة المستطيل: 18سم2</a:t>
            </a:r>
          </a:p>
          <a:p>
            <a:pPr algn="r" rtl="1"/>
            <a:r>
              <a:rPr lang="ar-SA" dirty="0"/>
              <a:t>مساحة المثلّث: 9 سم2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71610" y="4850349"/>
                <a:ext cx="3015574" cy="7855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SA" dirty="0"/>
                  <a:t>مساحة المستطيل: </a:t>
                </a:r>
                <a:r>
                  <a:rPr lang="he-IL" dirty="0"/>
                  <a:t>21</a:t>
                </a:r>
                <a:r>
                  <a:rPr lang="ar-SA" dirty="0"/>
                  <a:t>سم2</a:t>
                </a:r>
              </a:p>
              <a:p>
                <a:pPr algn="r" rtl="1"/>
                <a:r>
                  <a:rPr lang="ar-SA" dirty="0"/>
                  <a:t>مساحة المثلّث: </a:t>
                </a:r>
                <a:r>
                  <a:rPr lang="he-IL" dirty="0"/>
                  <a:t>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e-IL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ar-SA" dirty="0"/>
                  <a:t> سم2</a:t>
                </a:r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610" y="4850349"/>
                <a:ext cx="3015574" cy="785536"/>
              </a:xfrm>
              <a:prstGeom prst="rect">
                <a:avLst/>
              </a:prstGeom>
              <a:blipFill rotWithShape="1">
                <a:blip r:embed="rId4"/>
                <a:stretch>
                  <a:fillRect t="-1481" r="-119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4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התאמה אישית 5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4B2C970292541884C6D2E423F45B9" ma:contentTypeVersion="11" ma:contentTypeDescription="Create a new document." ma:contentTypeScope="" ma:versionID="4f3f6e36b171e087215f6d509548beb9">
  <xsd:schema xmlns:xsd="http://www.w3.org/2001/XMLSchema" xmlns:xs="http://www.w3.org/2001/XMLSchema" xmlns:p="http://schemas.microsoft.com/office/2006/metadata/properties" xmlns:ns3="7de65336-3470-4daf-946b-7619550e553e" xmlns:ns4="6ad565e7-c57f-415f-adfa-5c7854c55faf" targetNamespace="http://schemas.microsoft.com/office/2006/metadata/properties" ma:root="true" ma:fieldsID="6005d5751e642d050b7d13b2165ab4df" ns3:_="" ns4:_="">
    <xsd:import namespace="7de65336-3470-4daf-946b-7619550e553e"/>
    <xsd:import namespace="6ad565e7-c57f-415f-adfa-5c7854c55fa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65336-3470-4daf-946b-7619550e5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565e7-c57f-415f-adfa-5c7854c55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50630D-C162-45BE-9359-8A7E2B414DF1}">
  <ds:schemaRefs>
    <ds:schemaRef ds:uri="http://www.w3.org/XML/1998/namespace"/>
    <ds:schemaRef ds:uri="http://purl.org/dc/terms/"/>
    <ds:schemaRef ds:uri="7de65336-3470-4daf-946b-7619550e553e"/>
    <ds:schemaRef ds:uri="http://schemas.microsoft.com/office/2006/documentManagement/types"/>
    <ds:schemaRef ds:uri="http://schemas.microsoft.com/office/2006/metadata/properties"/>
    <ds:schemaRef ds:uri="http://purl.org/dc/elements/1.1/"/>
    <ds:schemaRef ds:uri="6ad565e7-c57f-415f-adfa-5c7854c55faf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7BCF7D-1411-4C38-96DE-F6E4017D5C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1A918-AE01-4908-8C74-37F9AEEBE7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e65336-3470-4daf-946b-7619550e553e"/>
    <ds:schemaRef ds:uri="6ad565e7-c57f-415f-adfa-5c7854c55f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2194</Words>
  <Application>Microsoft Macintosh PowerPoint</Application>
  <PresentationFormat>מסך רחב</PresentationFormat>
  <Paragraphs>222</Paragraphs>
  <Slides>18</Slides>
  <Notes>18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4" baseType="lpstr">
      <vt:lpstr>Alef</vt:lpstr>
      <vt:lpstr>Arial</vt:lpstr>
      <vt:lpstr>Calibri</vt:lpstr>
      <vt:lpstr>Cambria Math</vt:lpstr>
      <vt:lpstr>Open Sans Hebrew</vt:lpstr>
      <vt:lpstr>Office Theme</vt:lpstr>
      <vt:lpstr>מצגת של PowerPoint‏</vt:lpstr>
      <vt:lpstr>ماذا سنتعلّم اليوم؟</vt:lpstr>
      <vt:lpstr>ماذا يجب أن نحضّر للحصّة؟ </vt:lpstr>
      <vt:lpstr>نبدأ بمتعة</vt:lpstr>
      <vt:lpstr>ما الذي نعرفه من قبلُ؟</vt:lpstr>
      <vt:lpstr>الآن سنتعلّم</vt:lpstr>
      <vt:lpstr>الآن سنتعلّم</vt:lpstr>
      <vt:lpstr>الآن سنتعلّم</vt:lpstr>
      <vt:lpstr>التدرّب</vt:lpstr>
      <vt:lpstr>الآن سنتعلّم</vt:lpstr>
      <vt:lpstr>التدرّب</vt:lpstr>
      <vt:lpstr>تدرّب (بعد ذلك حل على اللوح)</vt:lpstr>
      <vt:lpstr>تتمّة التدرّب</vt:lpstr>
      <vt:lpstr>تتمّة التدرّب</vt:lpstr>
      <vt:lpstr>تتمّة التدرّب</vt:lpstr>
      <vt:lpstr>تتمّة التدرّب</vt:lpstr>
      <vt:lpstr>نُنهي ونُجمل</vt:lpstr>
      <vt:lpstr>مهمّة بيتيّة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Ruthy Betinger</dc:creator>
  <cp:lastModifiedBy>mosa alrabede</cp:lastModifiedBy>
  <cp:revision>103</cp:revision>
  <dcterms:created xsi:type="dcterms:W3CDTF">2020-03-11T07:11:19Z</dcterms:created>
  <dcterms:modified xsi:type="dcterms:W3CDTF">2020-05-13T21:45:44Z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0x0101003A84B2C970292541884C6D2E423F45B9</vt:lpwstr>
  </property>
</Properties>
</file>