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8" r:id="rId3"/>
    <p:sldId id="257" r:id="rId4"/>
    <p:sldId id="262" r:id="rId5"/>
    <p:sldId id="259" r:id="rId6"/>
    <p:sldId id="258" r:id="rId7"/>
    <p:sldId id="260" r:id="rId8"/>
    <p:sldId id="261" r:id="rId9"/>
    <p:sldId id="263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C98F"/>
    <a:srgbClr val="DB37A4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82" d="100"/>
          <a:sy n="82" d="100"/>
        </p:scale>
        <p:origin x="-1014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3F69-4E4E-4610-834A-0C2052B9A5CF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CC0F-6032-49E6-AD0B-B0DBD77073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99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3F69-4E4E-4610-834A-0C2052B9A5CF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CC0F-6032-49E6-AD0B-B0DBD77073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58368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3F69-4E4E-4610-834A-0C2052B9A5CF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CC0F-6032-49E6-AD0B-B0DBD77073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2471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3F69-4E4E-4610-834A-0C2052B9A5CF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CC0F-6032-49E6-AD0B-B0DBD77073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7486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3F69-4E4E-4610-834A-0C2052B9A5CF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CC0F-6032-49E6-AD0B-B0DBD77073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1137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3F69-4E4E-4610-834A-0C2052B9A5CF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CC0F-6032-49E6-AD0B-B0DBD77073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4803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3F69-4E4E-4610-834A-0C2052B9A5CF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CC0F-6032-49E6-AD0B-B0DBD77073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65971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3F69-4E4E-4610-834A-0C2052B9A5CF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CC0F-6032-49E6-AD0B-B0DBD77073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40472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3F69-4E4E-4610-834A-0C2052B9A5CF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CC0F-6032-49E6-AD0B-B0DBD77073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9245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3F69-4E4E-4610-834A-0C2052B9A5CF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CC0F-6032-49E6-AD0B-B0DBD77073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9054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A3F69-4E4E-4610-834A-0C2052B9A5CF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CC0F-6032-49E6-AD0B-B0DBD77073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1305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A3F69-4E4E-4610-834A-0C2052B9A5CF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7CC0F-6032-49E6-AD0B-B0DBD77073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1346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glishexercises.org/makeagame/viewgame.asp?id=2786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en-US" dirty="0" smtClean="0"/>
              <a:t>Can-Can’t</a:t>
            </a:r>
            <a:endParaRPr lang="he-IL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99592" y="1988840"/>
            <a:ext cx="7632848" cy="4392488"/>
          </a:xfrm>
        </p:spPr>
        <p:txBody>
          <a:bodyPr>
            <a:normAutofit fontScale="85000" lnSpcReduction="10000"/>
          </a:bodyPr>
          <a:lstStyle/>
          <a:p>
            <a:pPr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5100" b="1" u="sng" dirty="0" smtClean="0">
                <a:solidFill>
                  <a:srgbClr val="0070C0"/>
                </a:solidFill>
                <a:latin typeface="Trebuchet MS"/>
                <a:ea typeface="Times New Roman"/>
                <a:cs typeface="Arial"/>
              </a:rPr>
              <a:t>The Use:</a:t>
            </a:r>
            <a:endParaRPr lang="en-GB" sz="5100" b="1" u="sng" dirty="0" smtClean="0">
              <a:solidFill>
                <a:srgbClr val="0070C0"/>
              </a:solidFill>
              <a:effectLst/>
              <a:latin typeface="Trebuchet MS"/>
              <a:ea typeface="Times New Roman"/>
              <a:cs typeface="Arial"/>
            </a:endParaRPr>
          </a:p>
          <a:p>
            <a:pPr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b="1" u="sng" dirty="0" smtClean="0">
                <a:solidFill>
                  <a:schemeClr val="accent6">
                    <a:lumMod val="75000"/>
                  </a:schemeClr>
                </a:solidFill>
                <a:effectLst/>
                <a:latin typeface="Trebuchet MS"/>
                <a:ea typeface="Times New Roman"/>
                <a:cs typeface="Arial"/>
              </a:rPr>
              <a:t>We use can to express:</a:t>
            </a:r>
            <a:endParaRPr lang="en-US" dirty="0">
              <a:solidFill>
                <a:schemeClr val="accent6">
                  <a:lumMod val="75000"/>
                </a:schemeClr>
              </a:solidFill>
              <a:ea typeface="Times New Roman"/>
              <a:cs typeface="Arial"/>
            </a:endParaRPr>
          </a:p>
          <a:p>
            <a:pPr marL="342900" lvl="0" indent="-34290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/>
              <a:buChar char=""/>
              <a:tabLst>
                <a:tab pos="114300" algn="l"/>
              </a:tabLst>
            </a:pPr>
            <a:r>
              <a:rPr lang="en-GB" b="1" dirty="0" smtClean="0">
                <a:solidFill>
                  <a:srgbClr val="FF3399"/>
                </a:solidFill>
                <a:effectLst/>
                <a:latin typeface="Trebuchet MS"/>
                <a:ea typeface="Times New Roman"/>
                <a:cs typeface="Arial"/>
              </a:rPr>
              <a:t>ability</a:t>
            </a:r>
            <a:r>
              <a:rPr lang="en-GB" dirty="0" smtClean="0">
                <a:solidFill>
                  <a:schemeClr val="tx1"/>
                </a:solidFill>
                <a:effectLst/>
                <a:latin typeface="Trebuchet MS"/>
                <a:ea typeface="Times New Roman"/>
                <a:cs typeface="Arial"/>
              </a:rPr>
              <a:t> in the </a:t>
            </a:r>
            <a:r>
              <a:rPr lang="en-GB" b="1" dirty="0" smtClean="0">
                <a:solidFill>
                  <a:schemeClr val="tx1"/>
                </a:solidFill>
                <a:effectLst/>
                <a:latin typeface="Trebuchet MS"/>
                <a:ea typeface="Times New Roman"/>
                <a:cs typeface="Arial"/>
              </a:rPr>
              <a:t>present</a:t>
            </a:r>
            <a:r>
              <a:rPr lang="en-GB" dirty="0" smtClean="0">
                <a:solidFill>
                  <a:schemeClr val="tx1"/>
                </a:solidFill>
                <a:effectLst/>
                <a:latin typeface="Trebuchet MS"/>
                <a:ea typeface="Times New Roman"/>
                <a:cs typeface="Arial"/>
              </a:rPr>
              <a:t>: He can speak English.</a:t>
            </a:r>
            <a:endParaRPr lang="en-US" dirty="0">
              <a:solidFill>
                <a:schemeClr val="tx1"/>
              </a:solidFill>
              <a:ea typeface="Times New Roman"/>
              <a:cs typeface="Arial"/>
            </a:endParaRPr>
          </a:p>
          <a:p>
            <a:pPr marL="342900" lvl="0" indent="-34290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/>
              <a:buChar char=""/>
              <a:tabLst>
                <a:tab pos="114300" algn="l"/>
              </a:tabLst>
            </a:pP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rebuchet MS"/>
                <a:ea typeface="Times New Roman"/>
                <a:cs typeface="Arial"/>
              </a:rPr>
              <a:t>permission</a:t>
            </a:r>
            <a:r>
              <a:rPr lang="en-GB" dirty="0" smtClean="0">
                <a:solidFill>
                  <a:schemeClr val="tx1"/>
                </a:solidFill>
                <a:effectLst/>
                <a:latin typeface="Trebuchet MS"/>
                <a:ea typeface="Times New Roman"/>
                <a:cs typeface="Arial"/>
              </a:rPr>
              <a:t>:  </a:t>
            </a:r>
            <a:r>
              <a:rPr lang="en-GB" b="1" dirty="0" smtClean="0">
                <a:solidFill>
                  <a:srgbClr val="FF0000"/>
                </a:solidFill>
                <a:effectLst/>
                <a:latin typeface="Trebuchet MS"/>
                <a:ea typeface="Times New Roman"/>
                <a:cs typeface="Arial"/>
              </a:rPr>
              <a:t>Can</a:t>
            </a:r>
            <a:r>
              <a:rPr lang="en-GB" dirty="0" smtClean="0">
                <a:solidFill>
                  <a:schemeClr val="tx1"/>
                </a:solidFill>
                <a:effectLst/>
                <a:latin typeface="Trebuchet MS"/>
                <a:ea typeface="Times New Roman"/>
                <a:cs typeface="Arial"/>
              </a:rPr>
              <a:t> I go out, Dad? Yes, you </a:t>
            </a:r>
            <a:r>
              <a:rPr lang="en-GB" b="1" dirty="0" smtClean="0">
                <a:solidFill>
                  <a:schemeClr val="tx1"/>
                </a:solidFill>
                <a:effectLst/>
                <a:latin typeface="Trebuchet MS"/>
                <a:ea typeface="Times New Roman"/>
                <a:cs typeface="Arial"/>
              </a:rPr>
              <a:t>can</a:t>
            </a:r>
            <a:r>
              <a:rPr lang="en-GB" dirty="0" smtClean="0">
                <a:solidFill>
                  <a:schemeClr val="tx1"/>
                </a:solidFill>
                <a:effectLst/>
                <a:latin typeface="Trebuchet MS"/>
                <a:ea typeface="Times New Roman"/>
                <a:cs typeface="Arial"/>
              </a:rPr>
              <a:t>./ No, you </a:t>
            </a:r>
            <a:r>
              <a:rPr lang="en-GB" b="1" dirty="0" smtClean="0">
                <a:solidFill>
                  <a:schemeClr val="tx1"/>
                </a:solidFill>
                <a:effectLst/>
                <a:latin typeface="Trebuchet MS"/>
                <a:ea typeface="Times New Roman"/>
                <a:cs typeface="Arial"/>
              </a:rPr>
              <a:t>can’t</a:t>
            </a:r>
            <a:r>
              <a:rPr lang="en-GB" dirty="0" smtClean="0">
                <a:solidFill>
                  <a:schemeClr val="tx1"/>
                </a:solidFill>
                <a:effectLst/>
                <a:latin typeface="Trebuchet MS"/>
                <a:ea typeface="Times New Roman"/>
                <a:cs typeface="Arial"/>
              </a:rPr>
              <a:t>.</a:t>
            </a:r>
            <a:endParaRPr lang="en-US" dirty="0">
              <a:solidFill>
                <a:schemeClr val="tx1"/>
              </a:solidFill>
              <a:ea typeface="Times New Roman"/>
              <a:cs typeface="Arial"/>
            </a:endParaRPr>
          </a:p>
          <a:p>
            <a:pPr marL="342900" lvl="0" indent="-34290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/>
              <a:buChar char=""/>
              <a:tabLst>
                <a:tab pos="114300" algn="l"/>
              </a:tabLst>
            </a:pP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rebuchet MS"/>
                <a:ea typeface="Times New Roman"/>
                <a:cs typeface="Arial"/>
              </a:rPr>
              <a:t>request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effectLst/>
                <a:latin typeface="Trebuchet MS"/>
                <a:ea typeface="Times New Roman"/>
                <a:cs typeface="Arial"/>
              </a:rPr>
              <a:t>: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rebuchet MS"/>
                <a:ea typeface="Times New Roman"/>
                <a:cs typeface="Arial"/>
              </a:rPr>
              <a:t> </a:t>
            </a:r>
            <a:r>
              <a:rPr lang="en-GB" b="1" dirty="0" smtClean="0">
                <a:solidFill>
                  <a:srgbClr val="FF0000"/>
                </a:solidFill>
                <a:effectLst/>
                <a:latin typeface="Trebuchet MS"/>
                <a:ea typeface="Times New Roman"/>
                <a:cs typeface="Arial"/>
              </a:rPr>
              <a:t>Can</a:t>
            </a:r>
            <a:r>
              <a:rPr lang="en-GB" dirty="0" smtClean="0">
                <a:solidFill>
                  <a:srgbClr val="FF0000"/>
                </a:solidFill>
                <a:effectLst/>
                <a:latin typeface="Trebuchet MS"/>
                <a:ea typeface="Times New Roman"/>
                <a:cs typeface="Arial"/>
              </a:rPr>
              <a:t> </a:t>
            </a:r>
            <a:r>
              <a:rPr lang="en-GB" dirty="0" smtClean="0">
                <a:solidFill>
                  <a:schemeClr val="tx1"/>
                </a:solidFill>
                <a:effectLst/>
                <a:latin typeface="Trebuchet MS"/>
                <a:ea typeface="Times New Roman"/>
                <a:cs typeface="Arial"/>
              </a:rPr>
              <a:t>I  have some more tea, please?</a:t>
            </a:r>
            <a:endParaRPr lang="en-US" dirty="0">
              <a:solidFill>
                <a:schemeClr val="tx1"/>
              </a:solidFill>
              <a:ea typeface="Times New Roman"/>
              <a:cs typeface="Arial"/>
            </a:endParaRPr>
          </a:p>
          <a:p>
            <a:pPr marL="342900" lvl="0" indent="-34290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/>
              <a:buChar char=""/>
              <a:tabLst>
                <a:tab pos="114300" algn="l"/>
              </a:tabLst>
            </a:pP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rebuchet MS"/>
                <a:ea typeface="Times New Roman"/>
                <a:cs typeface="Arial"/>
              </a:rPr>
              <a:t>offer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effectLst/>
                <a:latin typeface="Trebuchet MS"/>
                <a:ea typeface="Times New Roman"/>
                <a:cs typeface="Arial"/>
              </a:rPr>
              <a:t>:</a:t>
            </a:r>
            <a:r>
              <a:rPr lang="en-GB" dirty="0" smtClean="0">
                <a:solidFill>
                  <a:schemeClr val="tx1"/>
                </a:solidFill>
                <a:effectLst/>
                <a:latin typeface="Trebuchet MS"/>
                <a:ea typeface="Times New Roman"/>
                <a:cs typeface="Arial"/>
              </a:rPr>
              <a:t> </a:t>
            </a:r>
            <a:r>
              <a:rPr lang="en-GB" b="1" dirty="0" smtClean="0">
                <a:solidFill>
                  <a:srgbClr val="FF0000"/>
                </a:solidFill>
                <a:effectLst/>
                <a:latin typeface="Trebuchet MS"/>
                <a:ea typeface="Times New Roman"/>
                <a:cs typeface="Arial"/>
              </a:rPr>
              <a:t>Can</a:t>
            </a:r>
            <a:r>
              <a:rPr lang="en-GB" dirty="0" smtClean="0">
                <a:solidFill>
                  <a:schemeClr val="tx1"/>
                </a:solidFill>
                <a:effectLst/>
                <a:latin typeface="Trebuchet MS"/>
                <a:ea typeface="Times New Roman"/>
                <a:cs typeface="Arial"/>
              </a:rPr>
              <a:t> you give me a hand?</a:t>
            </a:r>
            <a:endParaRPr lang="en-US" dirty="0">
              <a:solidFill>
                <a:schemeClr val="tx1"/>
              </a:solidFill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796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مستدير الزوايا 4"/>
          <p:cNvSpPr/>
          <p:nvPr/>
        </p:nvSpPr>
        <p:spPr>
          <a:xfrm>
            <a:off x="1331640" y="4005064"/>
            <a:ext cx="590465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1331640" y="2060848"/>
            <a:ext cx="590465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-108520" y="404664"/>
            <a:ext cx="9036496" cy="4946104"/>
          </a:xfrm>
        </p:spPr>
        <p:txBody>
          <a:bodyPr>
            <a:normAutofit fontScale="85000" lnSpcReduction="20000"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Structure</a:t>
            </a:r>
            <a:r>
              <a:rPr lang="ar-SA" sz="4000" b="1" dirty="0">
                <a:solidFill>
                  <a:prstClr val="black"/>
                </a:solidFill>
                <a:cs typeface="Times New Roman"/>
              </a:rPr>
              <a:t/>
            </a:r>
            <a:br>
              <a:rPr lang="ar-SA" sz="4000" b="1" dirty="0">
                <a:solidFill>
                  <a:prstClr val="black"/>
                </a:solidFill>
                <a:cs typeface="Times New Roman"/>
              </a:rPr>
            </a:br>
            <a:endParaRPr lang="ar-SA" sz="4000" b="1" dirty="0" smtClean="0">
              <a:solidFill>
                <a:prstClr val="black"/>
              </a:solidFill>
              <a:cs typeface="Times New Roman"/>
            </a:endParaRPr>
          </a:p>
          <a:p>
            <a:r>
              <a:rPr lang="en-US" sz="4000" dirty="0" smtClean="0">
                <a:solidFill>
                  <a:prstClr val="black"/>
                </a:solidFill>
              </a:rPr>
              <a:t>The </a:t>
            </a:r>
            <a:r>
              <a:rPr lang="en-US" sz="4000" dirty="0">
                <a:solidFill>
                  <a:prstClr val="black"/>
                </a:solidFill>
              </a:rPr>
              <a:t>structure for </a:t>
            </a:r>
            <a:r>
              <a:rPr lang="en-US" sz="4000" b="1" dirty="0">
                <a:solidFill>
                  <a:prstClr val="black"/>
                </a:solidFill>
              </a:rPr>
              <a:t>must </a:t>
            </a:r>
            <a:r>
              <a:rPr lang="en-US" sz="4000" dirty="0">
                <a:solidFill>
                  <a:prstClr val="black"/>
                </a:solidFill>
              </a:rPr>
              <a:t>is:</a:t>
            </a:r>
            <a:r>
              <a:rPr lang="ar-SA" sz="4000" dirty="0">
                <a:solidFill>
                  <a:prstClr val="black"/>
                </a:solidFill>
                <a:cs typeface="Times New Roman"/>
              </a:rPr>
              <a:t/>
            </a:r>
            <a:br>
              <a:rPr lang="ar-SA" sz="4000" dirty="0">
                <a:solidFill>
                  <a:prstClr val="black"/>
                </a:solidFill>
                <a:cs typeface="Times New Roman"/>
              </a:rPr>
            </a:br>
            <a:r>
              <a:rPr lang="ar-SA" sz="4000" dirty="0" smtClean="0">
                <a:solidFill>
                  <a:prstClr val="black"/>
                </a:solidFill>
                <a:cs typeface="Times New Roman"/>
              </a:rPr>
              <a:t/>
            </a:r>
            <a:br>
              <a:rPr lang="ar-SA" sz="4000" dirty="0" smtClean="0">
                <a:solidFill>
                  <a:prstClr val="black"/>
                </a:solidFill>
                <a:cs typeface="Times New Roman"/>
              </a:rPr>
            </a:br>
            <a:r>
              <a:rPr lang="en-US" sz="4000" dirty="0" smtClean="0">
                <a:solidFill>
                  <a:prstClr val="black"/>
                </a:solidFill>
              </a:rPr>
              <a:t>Subject </a:t>
            </a:r>
            <a:r>
              <a:rPr lang="en-US" sz="4000" dirty="0">
                <a:solidFill>
                  <a:prstClr val="black"/>
                </a:solidFill>
              </a:rPr>
              <a:t>+ </a:t>
            </a:r>
            <a:r>
              <a:rPr lang="en-US" sz="4000" b="1" dirty="0">
                <a:solidFill>
                  <a:prstClr val="black"/>
                </a:solidFill>
              </a:rPr>
              <a:t>must </a:t>
            </a:r>
            <a:r>
              <a:rPr lang="en-US" sz="4000" dirty="0" smtClean="0">
                <a:solidFill>
                  <a:prstClr val="black"/>
                </a:solidFill>
              </a:rPr>
              <a:t>+ </a:t>
            </a:r>
            <a:r>
              <a:rPr lang="en-US" sz="4000" dirty="0">
                <a:solidFill>
                  <a:prstClr val="black"/>
                </a:solidFill>
              </a:rPr>
              <a:t>main verb</a:t>
            </a:r>
            <a:r>
              <a:rPr lang="ar-SA" sz="4000" dirty="0">
                <a:solidFill>
                  <a:prstClr val="black"/>
                </a:solidFill>
                <a:cs typeface="Times New Roman"/>
              </a:rPr>
              <a:t/>
            </a:r>
            <a:br>
              <a:rPr lang="ar-SA" sz="4000" dirty="0">
                <a:solidFill>
                  <a:prstClr val="black"/>
                </a:solidFill>
                <a:cs typeface="Times New Roman"/>
              </a:rPr>
            </a:br>
            <a:r>
              <a:rPr lang="ar-SA" sz="4000" dirty="0">
                <a:solidFill>
                  <a:prstClr val="black"/>
                </a:solidFill>
                <a:cs typeface="Times New Roman"/>
              </a:rPr>
              <a:t/>
            </a:r>
            <a:br>
              <a:rPr lang="ar-SA" sz="4000" dirty="0">
                <a:solidFill>
                  <a:prstClr val="black"/>
                </a:solidFill>
                <a:cs typeface="Times New Roman"/>
              </a:rPr>
            </a:br>
            <a:r>
              <a:rPr lang="en-US" sz="4000" dirty="0">
                <a:solidFill>
                  <a:prstClr val="black"/>
                </a:solidFill>
              </a:rPr>
              <a:t>The structure for </a:t>
            </a:r>
            <a:r>
              <a:rPr lang="en-US" sz="4000" b="1" dirty="0">
                <a:solidFill>
                  <a:prstClr val="black"/>
                </a:solidFill>
              </a:rPr>
              <a:t>must not </a:t>
            </a:r>
            <a:r>
              <a:rPr lang="en-US" sz="4000" dirty="0">
                <a:solidFill>
                  <a:prstClr val="black"/>
                </a:solidFill>
              </a:rPr>
              <a:t>is </a:t>
            </a:r>
            <a:endParaRPr lang="en-US" sz="4000" dirty="0" smtClean="0">
              <a:solidFill>
                <a:prstClr val="black"/>
              </a:solidFill>
            </a:endParaRPr>
          </a:p>
          <a:p>
            <a:r>
              <a:rPr lang="en-US" sz="4000" dirty="0" smtClean="0">
                <a:solidFill>
                  <a:prstClr val="black"/>
                </a:solidFill>
              </a:rPr>
              <a:t/>
            </a:r>
            <a:br>
              <a:rPr lang="en-US" sz="4000" dirty="0" smtClean="0">
                <a:solidFill>
                  <a:prstClr val="black"/>
                </a:solidFill>
              </a:rPr>
            </a:br>
            <a:r>
              <a:rPr lang="en-US" sz="4000" dirty="0" smtClean="0">
                <a:solidFill>
                  <a:prstClr val="black"/>
                </a:solidFill>
              </a:rPr>
              <a:t>Subject </a:t>
            </a:r>
            <a:r>
              <a:rPr lang="en-US" sz="4000" dirty="0">
                <a:solidFill>
                  <a:prstClr val="black"/>
                </a:solidFill>
              </a:rPr>
              <a:t>+ </a:t>
            </a:r>
            <a:r>
              <a:rPr lang="en-US" sz="4000" b="1" dirty="0">
                <a:solidFill>
                  <a:prstClr val="black"/>
                </a:solidFill>
              </a:rPr>
              <a:t>must not</a:t>
            </a:r>
            <a:r>
              <a:rPr lang="en-US" sz="4000" dirty="0">
                <a:solidFill>
                  <a:prstClr val="black"/>
                </a:solidFill>
              </a:rPr>
              <a:t> + main verb</a:t>
            </a:r>
            <a:r>
              <a:rPr lang="ar-SA" sz="4000" dirty="0">
                <a:solidFill>
                  <a:prstClr val="black"/>
                </a:solidFill>
                <a:cs typeface="Times New Roman"/>
              </a:rPr>
              <a:t/>
            </a:r>
            <a:br>
              <a:rPr lang="ar-SA" sz="4000" dirty="0">
                <a:solidFill>
                  <a:prstClr val="black"/>
                </a:solidFill>
                <a:cs typeface="Times New Roman"/>
              </a:rPr>
            </a:br>
            <a:r>
              <a:rPr lang="ar-SA" sz="4000" dirty="0">
                <a:solidFill>
                  <a:prstClr val="black"/>
                </a:solidFill>
                <a:cs typeface="Times New Roman"/>
              </a:rPr>
              <a:t/>
            </a:r>
            <a:br>
              <a:rPr lang="ar-SA" sz="4000" dirty="0">
                <a:solidFill>
                  <a:prstClr val="black"/>
                </a:solidFill>
                <a:cs typeface="Times New Roman"/>
              </a:rPr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9577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550924"/>
              </p:ext>
            </p:extLst>
          </p:nvPr>
        </p:nvGraphicFramePr>
        <p:xfrm>
          <a:off x="323528" y="2852936"/>
          <a:ext cx="7675913" cy="2592289"/>
        </p:xfrm>
        <a:graphic>
          <a:graphicData uri="http://schemas.openxmlformats.org/drawingml/2006/table">
            <a:tbl>
              <a:tblPr/>
              <a:tblGrid>
                <a:gridCol w="1199957"/>
                <a:gridCol w="2158652"/>
                <a:gridCol w="2158652"/>
                <a:gridCol w="2158652"/>
              </a:tblGrid>
              <a:tr h="1028284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Subject</a:t>
                      </a:r>
                      <a:endParaRPr lang="en-US" b="1" dirty="0"/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auxiliary </a:t>
                      </a:r>
                      <a:r>
                        <a:rPr lang="en-US" b="1" i="1" dirty="0"/>
                        <a:t>must</a:t>
                      </a:r>
                      <a:r>
                        <a:rPr lang="en-US" b="1" dirty="0"/>
                        <a:t> + not</a:t>
                      </a: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main verb</a:t>
                      </a: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e-IL" b="1" dirty="0"/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133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</a:t>
                      </a: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mustn't</a:t>
                      </a:r>
                      <a:endParaRPr lang="en-US" dirty="0"/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forget</a:t>
                      </a: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my keys.</a:t>
                      </a: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133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You</a:t>
                      </a: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mustn't</a:t>
                      </a: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disturb</a:t>
                      </a: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him.</a:t>
                      </a: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133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Students</a:t>
                      </a: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must not</a:t>
                      </a: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</a:t>
                      </a: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late</a:t>
                      </a: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مستطيل 6"/>
          <p:cNvSpPr/>
          <p:nvPr/>
        </p:nvSpPr>
        <p:spPr>
          <a:xfrm>
            <a:off x="1115616" y="257900"/>
            <a:ext cx="4752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r>
              <a:rPr lang="en-US" sz="36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Look at the examples</a:t>
            </a:r>
            <a:endParaRPr lang="ar-SA" sz="36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سحابة 7"/>
          <p:cNvSpPr/>
          <p:nvPr/>
        </p:nvSpPr>
        <p:spPr>
          <a:xfrm>
            <a:off x="1727684" y="943339"/>
            <a:ext cx="5688632" cy="144016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2843808" y="1196752"/>
            <a:ext cx="34563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l" rtl="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After Can \ Must comes </a:t>
            </a:r>
          </a:p>
          <a:p>
            <a:pPr algn="l" rtl="0"/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the main verb.</a:t>
            </a:r>
            <a:endParaRPr lang="he-IL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0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11560" y="404665"/>
            <a:ext cx="7772400" cy="936104"/>
          </a:xfrm>
        </p:spPr>
        <p:txBody>
          <a:bodyPr>
            <a:normAutofit/>
          </a:bodyPr>
          <a:lstStyle/>
          <a:p>
            <a:pPr algn="l"/>
            <a:r>
              <a:rPr lang="en-US" sz="1800" dirty="0" smtClean="0">
                <a:hlinkClick r:id="rId2"/>
              </a:rPr>
              <a:t>http://www.englishexercises.org/makeagame/viewgame.asp?id=2786</a:t>
            </a:r>
            <a:endParaRPr lang="he-IL" sz="18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9552" y="1556792"/>
            <a:ext cx="7232848" cy="4082008"/>
          </a:xfrm>
        </p:spPr>
        <p:txBody>
          <a:bodyPr/>
          <a:lstStyle/>
          <a:p>
            <a:pPr lvl="0" algn="r"/>
            <a:endParaRPr lang="he-IL" dirty="0">
              <a:solidFill>
                <a:prstClr val="black"/>
              </a:solidFill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1482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en-US" dirty="0" smtClean="0"/>
              <a:t>Can-Can’t</a:t>
            </a:r>
            <a:endParaRPr lang="he-IL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99592" y="1988840"/>
            <a:ext cx="7632848" cy="4392488"/>
          </a:xfrm>
        </p:spPr>
        <p:txBody>
          <a:bodyPr>
            <a:normAutofit fontScale="85000" lnSpcReduction="10000"/>
          </a:bodyPr>
          <a:lstStyle/>
          <a:p>
            <a:pPr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5100" b="1" u="sng" dirty="0" smtClean="0">
                <a:solidFill>
                  <a:srgbClr val="0070C0"/>
                </a:solidFill>
                <a:latin typeface="Trebuchet MS"/>
                <a:ea typeface="Times New Roman"/>
                <a:cs typeface="Arial"/>
              </a:rPr>
              <a:t>The Use:</a:t>
            </a:r>
            <a:endParaRPr lang="en-GB" sz="5100" b="1" u="sng" dirty="0" smtClean="0">
              <a:solidFill>
                <a:srgbClr val="0070C0"/>
              </a:solidFill>
              <a:effectLst/>
              <a:latin typeface="Trebuchet MS"/>
              <a:ea typeface="Times New Roman"/>
              <a:cs typeface="Arial"/>
            </a:endParaRPr>
          </a:p>
          <a:p>
            <a:pPr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b="1" u="sng" dirty="0" smtClean="0">
                <a:solidFill>
                  <a:schemeClr val="accent6">
                    <a:lumMod val="75000"/>
                  </a:schemeClr>
                </a:solidFill>
                <a:effectLst/>
                <a:latin typeface="Trebuchet MS"/>
                <a:ea typeface="Times New Roman"/>
                <a:cs typeface="Arial"/>
              </a:rPr>
              <a:t>We use can to express:</a:t>
            </a:r>
            <a:endParaRPr lang="en-US" dirty="0">
              <a:solidFill>
                <a:schemeClr val="accent6">
                  <a:lumMod val="75000"/>
                </a:schemeClr>
              </a:solidFill>
              <a:ea typeface="Times New Roman"/>
              <a:cs typeface="Arial"/>
            </a:endParaRPr>
          </a:p>
          <a:p>
            <a:pPr marL="342900" lvl="0" indent="-34290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/>
              <a:buChar char=""/>
              <a:tabLst>
                <a:tab pos="114300" algn="l"/>
              </a:tabLst>
            </a:pPr>
            <a:r>
              <a:rPr lang="en-GB" b="1" dirty="0" smtClean="0">
                <a:solidFill>
                  <a:srgbClr val="FF3399"/>
                </a:solidFill>
                <a:effectLst/>
                <a:latin typeface="Trebuchet MS"/>
                <a:ea typeface="Times New Roman"/>
                <a:cs typeface="Arial"/>
              </a:rPr>
              <a:t>ability</a:t>
            </a:r>
            <a:r>
              <a:rPr lang="en-GB" dirty="0" smtClean="0">
                <a:solidFill>
                  <a:schemeClr val="tx1"/>
                </a:solidFill>
                <a:effectLst/>
                <a:latin typeface="Trebuchet MS"/>
                <a:ea typeface="Times New Roman"/>
                <a:cs typeface="Arial"/>
              </a:rPr>
              <a:t> in the </a:t>
            </a:r>
            <a:r>
              <a:rPr lang="en-GB" b="1" dirty="0" smtClean="0">
                <a:solidFill>
                  <a:schemeClr val="tx1"/>
                </a:solidFill>
                <a:effectLst/>
                <a:latin typeface="Trebuchet MS"/>
                <a:ea typeface="Times New Roman"/>
                <a:cs typeface="Arial"/>
              </a:rPr>
              <a:t>present</a:t>
            </a:r>
            <a:r>
              <a:rPr lang="en-GB" dirty="0" smtClean="0">
                <a:solidFill>
                  <a:schemeClr val="tx1"/>
                </a:solidFill>
                <a:effectLst/>
                <a:latin typeface="Trebuchet MS"/>
                <a:ea typeface="Times New Roman"/>
                <a:cs typeface="Arial"/>
              </a:rPr>
              <a:t>: He can speak English.</a:t>
            </a:r>
            <a:endParaRPr lang="en-US" dirty="0">
              <a:solidFill>
                <a:schemeClr val="tx1"/>
              </a:solidFill>
              <a:ea typeface="Times New Roman"/>
              <a:cs typeface="Arial"/>
            </a:endParaRPr>
          </a:p>
          <a:p>
            <a:pPr marL="342900" lvl="0" indent="-34290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/>
              <a:buChar char=""/>
              <a:tabLst>
                <a:tab pos="114300" algn="l"/>
              </a:tabLst>
            </a:pP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rebuchet MS"/>
                <a:ea typeface="Times New Roman"/>
                <a:cs typeface="Arial"/>
              </a:rPr>
              <a:t>permission</a:t>
            </a:r>
            <a:r>
              <a:rPr lang="en-GB" dirty="0" smtClean="0">
                <a:solidFill>
                  <a:schemeClr val="tx1"/>
                </a:solidFill>
                <a:effectLst/>
                <a:latin typeface="Trebuchet MS"/>
                <a:ea typeface="Times New Roman"/>
                <a:cs typeface="Arial"/>
              </a:rPr>
              <a:t>:  </a:t>
            </a:r>
            <a:r>
              <a:rPr lang="en-GB" b="1" dirty="0" smtClean="0">
                <a:solidFill>
                  <a:srgbClr val="FF0000"/>
                </a:solidFill>
                <a:effectLst/>
                <a:latin typeface="Trebuchet MS"/>
                <a:ea typeface="Times New Roman"/>
                <a:cs typeface="Arial"/>
              </a:rPr>
              <a:t>Can</a:t>
            </a:r>
            <a:r>
              <a:rPr lang="en-GB" dirty="0" smtClean="0">
                <a:solidFill>
                  <a:schemeClr val="tx1"/>
                </a:solidFill>
                <a:effectLst/>
                <a:latin typeface="Trebuchet MS"/>
                <a:ea typeface="Times New Roman"/>
                <a:cs typeface="Arial"/>
              </a:rPr>
              <a:t> I go out, Dad? Yes, you </a:t>
            </a:r>
            <a:r>
              <a:rPr lang="en-GB" b="1" dirty="0" smtClean="0">
                <a:solidFill>
                  <a:schemeClr val="tx1"/>
                </a:solidFill>
                <a:effectLst/>
                <a:latin typeface="Trebuchet MS"/>
                <a:ea typeface="Times New Roman"/>
                <a:cs typeface="Arial"/>
              </a:rPr>
              <a:t>can</a:t>
            </a:r>
            <a:r>
              <a:rPr lang="en-GB" dirty="0" smtClean="0">
                <a:solidFill>
                  <a:schemeClr val="tx1"/>
                </a:solidFill>
                <a:effectLst/>
                <a:latin typeface="Trebuchet MS"/>
                <a:ea typeface="Times New Roman"/>
                <a:cs typeface="Arial"/>
              </a:rPr>
              <a:t>./ No, you </a:t>
            </a:r>
            <a:r>
              <a:rPr lang="en-GB" b="1" dirty="0" smtClean="0">
                <a:solidFill>
                  <a:schemeClr val="tx1"/>
                </a:solidFill>
                <a:effectLst/>
                <a:latin typeface="Trebuchet MS"/>
                <a:ea typeface="Times New Roman"/>
                <a:cs typeface="Arial"/>
              </a:rPr>
              <a:t>can’t</a:t>
            </a:r>
            <a:r>
              <a:rPr lang="en-GB" dirty="0" smtClean="0">
                <a:solidFill>
                  <a:schemeClr val="tx1"/>
                </a:solidFill>
                <a:effectLst/>
                <a:latin typeface="Trebuchet MS"/>
                <a:ea typeface="Times New Roman"/>
                <a:cs typeface="Arial"/>
              </a:rPr>
              <a:t>.</a:t>
            </a:r>
            <a:endParaRPr lang="en-US" dirty="0">
              <a:solidFill>
                <a:schemeClr val="tx1"/>
              </a:solidFill>
              <a:ea typeface="Times New Roman"/>
              <a:cs typeface="Arial"/>
            </a:endParaRPr>
          </a:p>
          <a:p>
            <a:pPr marL="342900" lvl="0" indent="-34290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/>
              <a:buChar char=""/>
              <a:tabLst>
                <a:tab pos="114300" algn="l"/>
              </a:tabLst>
            </a:pP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rebuchet MS"/>
                <a:ea typeface="Times New Roman"/>
                <a:cs typeface="Arial"/>
              </a:rPr>
              <a:t>request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effectLst/>
                <a:latin typeface="Trebuchet MS"/>
                <a:ea typeface="Times New Roman"/>
                <a:cs typeface="Arial"/>
              </a:rPr>
              <a:t>: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rebuchet MS"/>
                <a:ea typeface="Times New Roman"/>
                <a:cs typeface="Arial"/>
              </a:rPr>
              <a:t> </a:t>
            </a:r>
            <a:r>
              <a:rPr lang="en-GB" b="1" dirty="0" smtClean="0">
                <a:solidFill>
                  <a:srgbClr val="FF0000"/>
                </a:solidFill>
                <a:effectLst/>
                <a:latin typeface="Trebuchet MS"/>
                <a:ea typeface="Times New Roman"/>
                <a:cs typeface="Arial"/>
              </a:rPr>
              <a:t>Can</a:t>
            </a:r>
            <a:r>
              <a:rPr lang="en-GB" dirty="0" smtClean="0">
                <a:solidFill>
                  <a:srgbClr val="FF0000"/>
                </a:solidFill>
                <a:effectLst/>
                <a:latin typeface="Trebuchet MS"/>
                <a:ea typeface="Times New Roman"/>
                <a:cs typeface="Arial"/>
              </a:rPr>
              <a:t> </a:t>
            </a:r>
            <a:r>
              <a:rPr lang="en-GB" dirty="0" smtClean="0">
                <a:solidFill>
                  <a:schemeClr val="tx1"/>
                </a:solidFill>
                <a:effectLst/>
                <a:latin typeface="Trebuchet MS"/>
                <a:ea typeface="Times New Roman"/>
                <a:cs typeface="Arial"/>
              </a:rPr>
              <a:t>I  have some more tea, please?</a:t>
            </a:r>
            <a:endParaRPr lang="en-US" dirty="0">
              <a:solidFill>
                <a:schemeClr val="tx1"/>
              </a:solidFill>
              <a:ea typeface="Times New Roman"/>
              <a:cs typeface="Arial"/>
            </a:endParaRPr>
          </a:p>
          <a:p>
            <a:pPr marL="342900" lvl="0" indent="-34290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Symbol"/>
              <a:buChar char=""/>
              <a:tabLst>
                <a:tab pos="114300" algn="l"/>
              </a:tabLst>
            </a:pP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rebuchet MS"/>
                <a:ea typeface="Times New Roman"/>
                <a:cs typeface="Arial"/>
              </a:rPr>
              <a:t>offer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effectLst/>
                <a:latin typeface="Trebuchet MS"/>
                <a:ea typeface="Times New Roman"/>
                <a:cs typeface="Arial"/>
              </a:rPr>
              <a:t>:</a:t>
            </a:r>
            <a:r>
              <a:rPr lang="en-GB" dirty="0" smtClean="0">
                <a:solidFill>
                  <a:schemeClr val="tx1"/>
                </a:solidFill>
                <a:effectLst/>
                <a:latin typeface="Trebuchet MS"/>
                <a:ea typeface="Times New Roman"/>
                <a:cs typeface="Arial"/>
              </a:rPr>
              <a:t> </a:t>
            </a:r>
            <a:r>
              <a:rPr lang="en-GB" b="1" dirty="0" smtClean="0">
                <a:solidFill>
                  <a:srgbClr val="FF0000"/>
                </a:solidFill>
                <a:effectLst/>
                <a:latin typeface="Trebuchet MS"/>
                <a:ea typeface="Times New Roman"/>
                <a:cs typeface="Arial"/>
              </a:rPr>
              <a:t>Can</a:t>
            </a:r>
            <a:r>
              <a:rPr lang="en-GB" dirty="0" smtClean="0">
                <a:solidFill>
                  <a:schemeClr val="tx1"/>
                </a:solidFill>
                <a:effectLst/>
                <a:latin typeface="Trebuchet MS"/>
                <a:ea typeface="Times New Roman"/>
                <a:cs typeface="Arial"/>
              </a:rPr>
              <a:t> you give me a hand?</a:t>
            </a:r>
            <a:endParaRPr lang="en-US" dirty="0">
              <a:solidFill>
                <a:schemeClr val="tx1"/>
              </a:solidFill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058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115616" y="1052736"/>
            <a:ext cx="7632848" cy="5256584"/>
          </a:xfrm>
        </p:spPr>
        <p:txBody>
          <a:bodyPr>
            <a:normAutofit/>
          </a:bodyPr>
          <a:lstStyle/>
          <a:p>
            <a:pPr lvl="0" algn="l" rtl="0"/>
            <a:r>
              <a:rPr lang="en-US" sz="4000" b="1" dirty="0" smtClean="0">
                <a:solidFill>
                  <a:srgbClr val="0000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rebuchet MS"/>
                <a:ea typeface="Times New Roman"/>
              </a:rPr>
              <a:t>Affirmative  </a:t>
            </a:r>
          </a:p>
          <a:p>
            <a:pPr lvl="0" algn="l" rtl="0"/>
            <a:r>
              <a:rPr lang="en-US" sz="4000" b="1" dirty="0">
                <a:solidFill>
                  <a:srgbClr val="0000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rebuchet MS"/>
                <a:ea typeface="Times New Roman"/>
              </a:rPr>
              <a:t> </a:t>
            </a:r>
            <a:r>
              <a:rPr lang="en-US" sz="4000" b="1" dirty="0" smtClean="0">
                <a:solidFill>
                  <a:srgbClr val="0000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rebuchet MS"/>
                <a:ea typeface="Times New Roman"/>
              </a:rPr>
              <a:t>                         </a:t>
            </a:r>
            <a:r>
              <a:rPr lang="en-US" sz="2600" dirty="0" smtClean="0">
                <a:solidFill>
                  <a:prstClr val="black">
                    <a:tint val="75000"/>
                  </a:prstClr>
                </a:solidFill>
                <a:latin typeface="Trebuchet MS"/>
                <a:ea typeface="Times New Roman"/>
              </a:rPr>
              <a:t>Examples: </a:t>
            </a:r>
            <a:endParaRPr lang="en-US" sz="2600" dirty="0">
              <a:solidFill>
                <a:prstClr val="black">
                  <a:tint val="75000"/>
                </a:prstClr>
              </a:solidFill>
              <a:latin typeface="Times New Roman"/>
              <a:ea typeface="Times New Roman"/>
            </a:endParaRPr>
          </a:p>
          <a:p>
            <a:pPr algn="l" rtl="0">
              <a:spcAft>
                <a:spcPts val="0"/>
              </a:spcAft>
            </a:pPr>
            <a:r>
              <a:rPr lang="en-US" sz="2600" dirty="0" smtClean="0">
                <a:solidFill>
                  <a:srgbClr val="DB37A4"/>
                </a:solidFill>
                <a:effectLst/>
                <a:latin typeface="Trebuchet MS"/>
                <a:ea typeface="Times New Roman"/>
              </a:rPr>
              <a:t>I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 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effectLst/>
                <a:latin typeface="Trebuchet MS"/>
                <a:ea typeface="Times New Roman"/>
              </a:rPr>
              <a:t>can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 (+</a:t>
            </a:r>
            <a:r>
              <a:rPr lang="en-US" sz="2600" dirty="0" smtClean="0">
                <a:solidFill>
                  <a:srgbClr val="00B050"/>
                </a:solidFill>
                <a:effectLst/>
                <a:latin typeface="Trebuchet MS"/>
                <a:ea typeface="Times New Roman"/>
              </a:rPr>
              <a:t>base verb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)             </a:t>
            </a:r>
            <a:r>
              <a:rPr lang="en-US" sz="2600" dirty="0" smtClean="0">
                <a:solidFill>
                  <a:srgbClr val="DB37A4"/>
                </a:solidFill>
                <a:latin typeface="Trebuchet MS"/>
                <a:ea typeface="Times New Roman"/>
              </a:rPr>
              <a:t> </a:t>
            </a:r>
            <a:r>
              <a:rPr lang="en-US" sz="2600" dirty="0" smtClean="0">
                <a:solidFill>
                  <a:schemeClr val="tx1"/>
                </a:solidFill>
                <a:latin typeface="Trebuchet MS"/>
                <a:ea typeface="Times New Roman"/>
              </a:rPr>
              <a:t>I</a:t>
            </a:r>
            <a:r>
              <a:rPr lang="en-US" sz="2600" dirty="0" smtClean="0">
                <a:solidFill>
                  <a:srgbClr val="DB37A4"/>
                </a:solidFill>
                <a:latin typeface="Trebuchet MS"/>
                <a:ea typeface="Times New Roman"/>
              </a:rPr>
              <a:t> </a:t>
            </a:r>
            <a:r>
              <a:rPr lang="en-US" sz="2600" dirty="0">
                <a:solidFill>
                  <a:srgbClr val="DB37A4"/>
                </a:solidFill>
                <a:latin typeface="Trebuchet MS"/>
                <a:ea typeface="Times New Roman"/>
              </a:rPr>
              <a:t>can run </a:t>
            </a:r>
            <a:r>
              <a:rPr lang="en-US" sz="2600" dirty="0" smtClean="0">
                <a:solidFill>
                  <a:srgbClr val="DB37A4"/>
                </a:solidFill>
                <a:latin typeface="Trebuchet MS"/>
                <a:ea typeface="Times New Roman"/>
              </a:rPr>
              <a:t>fast.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  </a:t>
            </a:r>
            <a:endParaRPr lang="en-US" sz="2600" dirty="0" smtClean="0">
              <a:effectLst/>
              <a:latin typeface="Times New Roman"/>
              <a:ea typeface="Times New Roman"/>
            </a:endParaRPr>
          </a:p>
          <a:p>
            <a:pPr algn="l" rtl="0">
              <a:spcAft>
                <a:spcPts val="0"/>
              </a:spcAft>
            </a:pPr>
            <a:r>
              <a:rPr lang="en-US" sz="2600" dirty="0" smtClean="0">
                <a:solidFill>
                  <a:srgbClr val="DB37A4"/>
                </a:solidFill>
                <a:effectLst/>
                <a:latin typeface="Trebuchet MS"/>
                <a:ea typeface="Times New Roman"/>
              </a:rPr>
              <a:t>You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 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effectLst/>
                <a:latin typeface="Trebuchet MS"/>
                <a:ea typeface="Times New Roman"/>
              </a:rPr>
              <a:t>can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 (+ </a:t>
            </a:r>
            <a:r>
              <a:rPr lang="en-US" sz="2600" dirty="0" smtClean="0">
                <a:solidFill>
                  <a:srgbClr val="00B050"/>
                </a:solidFill>
                <a:effectLst/>
                <a:latin typeface="Trebuchet MS"/>
                <a:ea typeface="Times New Roman"/>
              </a:rPr>
              <a:t>base verb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)         </a:t>
            </a:r>
            <a:r>
              <a:rPr lang="en-US" sz="2600" dirty="0" smtClean="0">
                <a:solidFill>
                  <a:schemeClr val="tx1"/>
                </a:solidFill>
                <a:effectLst/>
                <a:latin typeface="Trebuchet MS"/>
                <a:ea typeface="Times New Roman"/>
              </a:rPr>
              <a:t>You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 </a:t>
            </a:r>
            <a:r>
              <a:rPr lang="en-US" sz="2600" dirty="0" smtClean="0">
                <a:solidFill>
                  <a:srgbClr val="DB37A4"/>
                </a:solidFill>
                <a:latin typeface="Trebuchet MS"/>
                <a:ea typeface="Times New Roman"/>
              </a:rPr>
              <a:t>can </a:t>
            </a:r>
            <a:r>
              <a:rPr lang="en-US" sz="2600" dirty="0">
                <a:solidFill>
                  <a:srgbClr val="DB37A4"/>
                </a:solidFill>
                <a:latin typeface="Trebuchet MS"/>
                <a:ea typeface="Times New Roman"/>
              </a:rPr>
              <a:t>run </a:t>
            </a:r>
            <a:r>
              <a:rPr lang="en-US" sz="2600" dirty="0" smtClean="0">
                <a:solidFill>
                  <a:srgbClr val="DB37A4"/>
                </a:solidFill>
                <a:latin typeface="Trebuchet MS"/>
                <a:ea typeface="Times New Roman"/>
              </a:rPr>
              <a:t>fast.</a:t>
            </a:r>
            <a:r>
              <a:rPr lang="ar-SA" sz="2600" dirty="0" smtClean="0">
                <a:solidFill>
                  <a:srgbClr val="DB37A4"/>
                </a:solidFill>
                <a:latin typeface="Trebuchet MS"/>
                <a:ea typeface="Times New Roman"/>
              </a:rPr>
              <a:t> </a:t>
            </a:r>
            <a:endParaRPr lang="en-US" sz="2600" dirty="0" smtClean="0">
              <a:effectLst/>
              <a:latin typeface="Times New Roman"/>
              <a:ea typeface="Times New Roman"/>
            </a:endParaRPr>
          </a:p>
          <a:p>
            <a:pPr algn="l" rtl="0">
              <a:spcAft>
                <a:spcPts val="0"/>
              </a:spcAft>
            </a:pPr>
            <a:r>
              <a:rPr lang="en-US" sz="2600" dirty="0" smtClean="0">
                <a:solidFill>
                  <a:srgbClr val="DB37A4"/>
                </a:solidFill>
                <a:effectLst/>
                <a:latin typeface="Trebuchet MS"/>
                <a:ea typeface="Times New Roman"/>
              </a:rPr>
              <a:t>He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 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effectLst/>
                <a:latin typeface="Trebuchet MS"/>
                <a:ea typeface="Times New Roman"/>
              </a:rPr>
              <a:t>can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 (+ </a:t>
            </a:r>
            <a:r>
              <a:rPr lang="en-US" sz="2600" dirty="0" smtClean="0">
                <a:solidFill>
                  <a:srgbClr val="00B050"/>
                </a:solidFill>
                <a:effectLst/>
                <a:latin typeface="Trebuchet MS"/>
                <a:ea typeface="Times New Roman"/>
              </a:rPr>
              <a:t>base verb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)          </a:t>
            </a:r>
            <a:r>
              <a:rPr lang="en-US" sz="2600" dirty="0" smtClean="0">
                <a:solidFill>
                  <a:schemeClr val="tx1"/>
                </a:solidFill>
                <a:effectLst/>
                <a:latin typeface="Trebuchet MS"/>
                <a:ea typeface="Times New Roman"/>
              </a:rPr>
              <a:t>He</a:t>
            </a:r>
            <a:r>
              <a:rPr lang="en-US" sz="2600" dirty="0">
                <a:solidFill>
                  <a:srgbClr val="DB37A4"/>
                </a:solidFill>
                <a:latin typeface="Trebuchet MS"/>
                <a:ea typeface="Times New Roman"/>
              </a:rPr>
              <a:t> can run </a:t>
            </a:r>
            <a:r>
              <a:rPr lang="en-US" sz="2600" dirty="0" smtClean="0">
                <a:solidFill>
                  <a:srgbClr val="DB37A4"/>
                </a:solidFill>
                <a:latin typeface="Trebuchet MS"/>
                <a:ea typeface="Times New Roman"/>
              </a:rPr>
              <a:t>fast.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 </a:t>
            </a:r>
            <a:endParaRPr lang="en-US" sz="2600" dirty="0" smtClean="0">
              <a:effectLst/>
              <a:latin typeface="Times New Roman"/>
              <a:ea typeface="Times New Roman"/>
            </a:endParaRPr>
          </a:p>
          <a:p>
            <a:pPr algn="l" rtl="0">
              <a:spcAft>
                <a:spcPts val="0"/>
              </a:spcAft>
            </a:pPr>
            <a:r>
              <a:rPr lang="en-US" sz="2600" dirty="0" smtClean="0">
                <a:solidFill>
                  <a:srgbClr val="DB37A4"/>
                </a:solidFill>
                <a:effectLst/>
                <a:latin typeface="Trebuchet MS"/>
                <a:ea typeface="Times New Roman"/>
              </a:rPr>
              <a:t>She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 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effectLst/>
                <a:latin typeface="Trebuchet MS"/>
                <a:ea typeface="Times New Roman"/>
              </a:rPr>
              <a:t>can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 (+ </a:t>
            </a:r>
            <a:r>
              <a:rPr lang="en-US" sz="2600" dirty="0" smtClean="0">
                <a:solidFill>
                  <a:srgbClr val="00B050"/>
                </a:solidFill>
                <a:effectLst/>
                <a:latin typeface="Trebuchet MS"/>
                <a:ea typeface="Times New Roman"/>
              </a:rPr>
              <a:t>base verb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)         </a:t>
            </a:r>
            <a:r>
              <a:rPr lang="en-US" sz="2600" dirty="0" smtClean="0">
                <a:solidFill>
                  <a:schemeClr val="tx1"/>
                </a:solidFill>
                <a:latin typeface="Trebuchet MS"/>
                <a:ea typeface="Times New Roman"/>
              </a:rPr>
              <a:t>She</a:t>
            </a:r>
            <a:r>
              <a:rPr lang="en-US" sz="2600" dirty="0" smtClean="0">
                <a:latin typeface="Trebuchet MS"/>
                <a:ea typeface="Times New Roman"/>
              </a:rPr>
              <a:t> </a:t>
            </a:r>
            <a:r>
              <a:rPr lang="en-US" sz="2600" dirty="0" smtClean="0">
                <a:solidFill>
                  <a:srgbClr val="DB37A4"/>
                </a:solidFill>
                <a:latin typeface="Trebuchet MS"/>
                <a:ea typeface="Times New Roman"/>
              </a:rPr>
              <a:t>can </a:t>
            </a:r>
            <a:r>
              <a:rPr lang="en-US" sz="2600" dirty="0">
                <a:solidFill>
                  <a:srgbClr val="DB37A4"/>
                </a:solidFill>
                <a:latin typeface="Trebuchet MS"/>
                <a:ea typeface="Times New Roman"/>
              </a:rPr>
              <a:t>run fast</a:t>
            </a:r>
            <a:r>
              <a:rPr lang="ar-SA" sz="2600" dirty="0">
                <a:solidFill>
                  <a:srgbClr val="DB37A4"/>
                </a:solidFill>
                <a:latin typeface="Trebuchet MS"/>
                <a:ea typeface="Times New Roman"/>
              </a:rPr>
              <a:t> </a:t>
            </a:r>
            <a:r>
              <a:rPr lang="ar-SA" sz="2600" dirty="0" smtClean="0">
                <a:solidFill>
                  <a:srgbClr val="DB37A4"/>
                </a:solidFill>
                <a:latin typeface="Trebuchet MS"/>
                <a:ea typeface="Times New Roman"/>
              </a:rPr>
              <a:t>.</a:t>
            </a:r>
            <a:endParaRPr lang="en-US" sz="2600" dirty="0" smtClean="0">
              <a:effectLst/>
              <a:latin typeface="Times New Roman"/>
              <a:ea typeface="Times New Roman"/>
            </a:endParaRPr>
          </a:p>
          <a:p>
            <a:pPr algn="l" rtl="0">
              <a:spcAft>
                <a:spcPts val="0"/>
              </a:spcAft>
            </a:pPr>
            <a:r>
              <a:rPr lang="en-US" sz="2600" dirty="0" smtClean="0">
                <a:solidFill>
                  <a:srgbClr val="DB37A4"/>
                </a:solidFill>
                <a:effectLst/>
                <a:latin typeface="Trebuchet MS"/>
                <a:ea typeface="Times New Roman"/>
              </a:rPr>
              <a:t>It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 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effectLst/>
                <a:latin typeface="Trebuchet MS"/>
                <a:ea typeface="Times New Roman"/>
              </a:rPr>
              <a:t>can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 (+</a:t>
            </a:r>
            <a:r>
              <a:rPr lang="en-US" sz="2600" dirty="0" smtClean="0">
                <a:solidFill>
                  <a:srgbClr val="00B050"/>
                </a:solidFill>
                <a:effectLst/>
                <a:latin typeface="Trebuchet MS"/>
                <a:ea typeface="Times New Roman"/>
              </a:rPr>
              <a:t>base verb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)             </a:t>
            </a:r>
            <a:r>
              <a:rPr lang="en-US" sz="2600" dirty="0" smtClean="0">
                <a:solidFill>
                  <a:schemeClr val="tx1"/>
                </a:solidFill>
                <a:effectLst/>
                <a:latin typeface="Trebuchet MS"/>
                <a:ea typeface="Times New Roman"/>
              </a:rPr>
              <a:t>It</a:t>
            </a:r>
            <a:r>
              <a:rPr lang="en-US" sz="2600" dirty="0" smtClean="0">
                <a:solidFill>
                  <a:srgbClr val="DB37A4"/>
                </a:solidFill>
                <a:latin typeface="Trebuchet MS"/>
                <a:ea typeface="Times New Roman"/>
              </a:rPr>
              <a:t> can </a:t>
            </a:r>
            <a:r>
              <a:rPr lang="en-US" sz="2600" dirty="0">
                <a:solidFill>
                  <a:srgbClr val="DB37A4"/>
                </a:solidFill>
                <a:latin typeface="Trebuchet MS"/>
                <a:ea typeface="Times New Roman"/>
              </a:rPr>
              <a:t>run fast</a:t>
            </a:r>
            <a:r>
              <a:rPr lang="ar-SA" sz="2600" dirty="0">
                <a:solidFill>
                  <a:srgbClr val="DB37A4"/>
                </a:solidFill>
                <a:latin typeface="Trebuchet MS"/>
                <a:ea typeface="Times New Roman"/>
              </a:rPr>
              <a:t> </a:t>
            </a:r>
            <a:r>
              <a:rPr lang="ar-SA" sz="2600" dirty="0" smtClean="0">
                <a:solidFill>
                  <a:srgbClr val="DB37A4"/>
                </a:solidFill>
                <a:latin typeface="Trebuchet MS"/>
                <a:ea typeface="Times New Roman"/>
              </a:rPr>
              <a:t>.</a:t>
            </a:r>
            <a:endParaRPr lang="en-US" sz="2600" dirty="0" smtClean="0">
              <a:effectLst/>
              <a:latin typeface="Times New Roman"/>
              <a:ea typeface="Times New Roman"/>
            </a:endParaRPr>
          </a:p>
          <a:p>
            <a:pPr algn="l" rtl="0">
              <a:spcAft>
                <a:spcPts val="0"/>
              </a:spcAft>
            </a:pPr>
            <a:r>
              <a:rPr lang="en-US" sz="2600" dirty="0" smtClean="0">
                <a:solidFill>
                  <a:srgbClr val="DB37A4"/>
                </a:solidFill>
                <a:effectLst/>
                <a:latin typeface="Trebuchet MS"/>
                <a:ea typeface="Times New Roman"/>
              </a:rPr>
              <a:t>We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 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effectLst/>
                <a:latin typeface="Trebuchet MS"/>
                <a:ea typeface="Times New Roman"/>
              </a:rPr>
              <a:t>can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 (+</a:t>
            </a:r>
            <a:r>
              <a:rPr lang="en-US" sz="2600" dirty="0" smtClean="0">
                <a:solidFill>
                  <a:srgbClr val="00B050"/>
                </a:solidFill>
                <a:effectLst/>
                <a:latin typeface="Trebuchet MS"/>
                <a:ea typeface="Times New Roman"/>
              </a:rPr>
              <a:t>base verb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)          </a:t>
            </a:r>
            <a:r>
              <a:rPr lang="en-US" sz="2600" dirty="0" smtClean="0">
                <a:solidFill>
                  <a:schemeClr val="tx1"/>
                </a:solidFill>
                <a:effectLst/>
                <a:latin typeface="Trebuchet MS"/>
                <a:ea typeface="Times New Roman"/>
              </a:rPr>
              <a:t>We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 </a:t>
            </a:r>
            <a:r>
              <a:rPr lang="en-US" sz="2600" dirty="0" smtClean="0">
                <a:solidFill>
                  <a:srgbClr val="DB37A4"/>
                </a:solidFill>
                <a:latin typeface="Trebuchet MS"/>
                <a:ea typeface="Times New Roman"/>
              </a:rPr>
              <a:t>can </a:t>
            </a:r>
            <a:r>
              <a:rPr lang="en-US" sz="2600" dirty="0">
                <a:solidFill>
                  <a:srgbClr val="DB37A4"/>
                </a:solidFill>
                <a:latin typeface="Trebuchet MS"/>
                <a:ea typeface="Times New Roman"/>
              </a:rPr>
              <a:t>run fast</a:t>
            </a:r>
            <a:r>
              <a:rPr lang="ar-SA" sz="2600" dirty="0">
                <a:solidFill>
                  <a:srgbClr val="DB37A4"/>
                </a:solidFill>
                <a:latin typeface="Trebuchet MS"/>
                <a:ea typeface="Times New Roman"/>
              </a:rPr>
              <a:t> </a:t>
            </a:r>
            <a:r>
              <a:rPr lang="ar-SA" sz="2600" dirty="0" smtClean="0">
                <a:solidFill>
                  <a:srgbClr val="DB37A4"/>
                </a:solidFill>
                <a:latin typeface="Trebuchet MS"/>
                <a:ea typeface="Times New Roman"/>
              </a:rPr>
              <a:t>.</a:t>
            </a:r>
            <a:endParaRPr lang="en-US" sz="2600" dirty="0" smtClean="0">
              <a:solidFill>
                <a:srgbClr val="DB37A4"/>
              </a:solidFill>
              <a:latin typeface="Trebuchet MS"/>
              <a:ea typeface="Times New Roman"/>
            </a:endParaRPr>
          </a:p>
          <a:p>
            <a:pPr algn="l" rtl="0">
              <a:spcAft>
                <a:spcPts val="0"/>
              </a:spcAft>
            </a:pPr>
            <a:r>
              <a:rPr lang="en-US" sz="2600" dirty="0" smtClean="0">
                <a:solidFill>
                  <a:srgbClr val="DB37A4"/>
                </a:solidFill>
                <a:effectLst/>
                <a:latin typeface="Trebuchet MS"/>
                <a:ea typeface="Times New Roman"/>
              </a:rPr>
              <a:t>They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 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effectLst/>
                <a:latin typeface="Trebuchet MS"/>
                <a:ea typeface="Times New Roman"/>
              </a:rPr>
              <a:t>can 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(+</a:t>
            </a:r>
            <a:r>
              <a:rPr lang="en-US" sz="2600" dirty="0" smtClean="0">
                <a:solidFill>
                  <a:srgbClr val="00B050"/>
                </a:solidFill>
                <a:effectLst/>
                <a:latin typeface="Trebuchet MS"/>
                <a:ea typeface="Times New Roman"/>
              </a:rPr>
              <a:t>base verb</a:t>
            </a:r>
            <a:r>
              <a:rPr lang="en-US" sz="2600" dirty="0" smtClean="0">
                <a:effectLst/>
                <a:latin typeface="Trebuchet MS"/>
                <a:ea typeface="Times New Roman"/>
              </a:rPr>
              <a:t>)      </a:t>
            </a:r>
            <a:r>
              <a:rPr lang="en-US" sz="2600" dirty="0" smtClean="0">
                <a:solidFill>
                  <a:srgbClr val="DB37A4"/>
                </a:solidFill>
                <a:latin typeface="Trebuchet MS"/>
                <a:ea typeface="Times New Roman"/>
              </a:rPr>
              <a:t> </a:t>
            </a:r>
            <a:r>
              <a:rPr lang="en-US" sz="2600" dirty="0" smtClean="0">
                <a:solidFill>
                  <a:schemeClr val="tx1"/>
                </a:solidFill>
                <a:latin typeface="Trebuchet MS"/>
                <a:ea typeface="Times New Roman"/>
              </a:rPr>
              <a:t>They</a:t>
            </a:r>
            <a:r>
              <a:rPr lang="en-US" sz="2600" dirty="0" smtClean="0">
                <a:solidFill>
                  <a:srgbClr val="DB37A4"/>
                </a:solidFill>
                <a:latin typeface="Trebuchet MS"/>
                <a:ea typeface="Times New Roman"/>
              </a:rPr>
              <a:t> can </a:t>
            </a:r>
            <a:r>
              <a:rPr lang="en-US" sz="2600" dirty="0">
                <a:solidFill>
                  <a:srgbClr val="DB37A4"/>
                </a:solidFill>
                <a:latin typeface="Trebuchet MS"/>
                <a:ea typeface="Times New Roman"/>
              </a:rPr>
              <a:t>run </a:t>
            </a:r>
            <a:r>
              <a:rPr lang="en-US" sz="2600" dirty="0" smtClean="0">
                <a:solidFill>
                  <a:srgbClr val="DB37A4"/>
                </a:solidFill>
                <a:latin typeface="Trebuchet MS"/>
                <a:ea typeface="Times New Roman"/>
              </a:rPr>
              <a:t>fast</a:t>
            </a:r>
            <a:endParaRPr lang="he-IL" sz="2600" dirty="0">
              <a:latin typeface="Trebuchet MS"/>
              <a:ea typeface="Times New Roman"/>
            </a:endParaRPr>
          </a:p>
          <a:p>
            <a:pPr algn="l" rtl="0"/>
            <a:endParaRPr lang="ar-SA" dirty="0" smtClean="0"/>
          </a:p>
          <a:p>
            <a:pPr algn="l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0105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764705"/>
            <a:ext cx="7237557" cy="4602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561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404664"/>
            <a:ext cx="6400800" cy="5234136"/>
          </a:xfrm>
        </p:spPr>
        <p:txBody>
          <a:bodyPr>
            <a:normAutofit fontScale="92500" lnSpcReduction="20000"/>
          </a:bodyPr>
          <a:lstStyle/>
          <a:p>
            <a:r>
              <a:rPr lang="en-US" sz="4000" b="1" dirty="0" smtClean="0">
                <a:solidFill>
                  <a:srgbClr val="008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rebuchet MS"/>
                <a:ea typeface="Times New Roman"/>
              </a:rPr>
              <a:t>Negative</a:t>
            </a:r>
            <a:endParaRPr lang="en-US" sz="3600" dirty="0" smtClean="0">
              <a:effectLst/>
              <a:latin typeface="Times New Roman"/>
              <a:ea typeface="Times New Roman"/>
            </a:endParaRPr>
          </a:p>
          <a:p>
            <a:r>
              <a:rPr lang="en-US" sz="4000" b="1" u="sng" dirty="0" smtClean="0">
                <a:solidFill>
                  <a:srgbClr val="339966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rebuchet MS"/>
                <a:ea typeface="Times New Roman"/>
              </a:rPr>
              <a:t>Long Form           Short form</a:t>
            </a:r>
            <a:endParaRPr lang="en-US" sz="3600" dirty="0" smtClean="0">
              <a:effectLst/>
              <a:latin typeface="Times New Roman"/>
              <a:ea typeface="Times New Roman"/>
            </a:endParaRPr>
          </a:p>
          <a:p>
            <a:pPr algn="l"/>
            <a:r>
              <a:rPr lang="en-US" dirty="0" smtClean="0">
                <a:effectLst/>
                <a:latin typeface="Trebuchet MS"/>
                <a:ea typeface="Times New Roman"/>
              </a:rPr>
              <a:t>I cannot(+ verb)            I can’t</a:t>
            </a:r>
            <a:endParaRPr lang="en-US" sz="3600" dirty="0" smtClean="0">
              <a:effectLst/>
              <a:latin typeface="Times New Roman"/>
              <a:ea typeface="Times New Roman"/>
            </a:endParaRPr>
          </a:p>
          <a:p>
            <a:pPr algn="l"/>
            <a:r>
              <a:rPr lang="en-US" dirty="0" smtClean="0">
                <a:effectLst/>
                <a:latin typeface="Trebuchet MS"/>
                <a:ea typeface="Times New Roman"/>
              </a:rPr>
              <a:t>You cannot(+ verb)        You can’t</a:t>
            </a:r>
            <a:endParaRPr lang="en-US" sz="3600" dirty="0" smtClean="0">
              <a:effectLst/>
              <a:latin typeface="Times New Roman"/>
              <a:ea typeface="Times New Roman"/>
            </a:endParaRPr>
          </a:p>
          <a:p>
            <a:pPr algn="l"/>
            <a:r>
              <a:rPr lang="en-US" dirty="0" smtClean="0">
                <a:effectLst/>
                <a:latin typeface="Trebuchet MS"/>
                <a:ea typeface="Times New Roman"/>
              </a:rPr>
              <a:t>He cannot(+ verb)         He can’t</a:t>
            </a:r>
            <a:endParaRPr lang="en-US" sz="3600" dirty="0" smtClean="0">
              <a:effectLst/>
              <a:latin typeface="Times New Roman"/>
              <a:ea typeface="Times New Roman"/>
            </a:endParaRPr>
          </a:p>
          <a:p>
            <a:pPr algn="l"/>
            <a:r>
              <a:rPr lang="en-US" dirty="0" smtClean="0">
                <a:effectLst/>
                <a:latin typeface="Trebuchet MS"/>
                <a:ea typeface="Times New Roman"/>
              </a:rPr>
              <a:t>She cannot(+ verb)       She can’t</a:t>
            </a:r>
            <a:endParaRPr lang="en-US" sz="3600" dirty="0" smtClean="0">
              <a:effectLst/>
              <a:latin typeface="Times New Roman"/>
              <a:ea typeface="Times New Roman"/>
            </a:endParaRPr>
          </a:p>
          <a:p>
            <a:pPr algn="l"/>
            <a:r>
              <a:rPr lang="en-US" dirty="0" smtClean="0">
                <a:effectLst/>
                <a:latin typeface="Trebuchet MS"/>
                <a:ea typeface="Times New Roman"/>
              </a:rPr>
              <a:t>It cannot(+ verb)          It can’t</a:t>
            </a:r>
            <a:endParaRPr lang="en-US" sz="3600" dirty="0" smtClean="0">
              <a:effectLst/>
              <a:latin typeface="Times New Roman"/>
              <a:ea typeface="Times New Roman"/>
            </a:endParaRPr>
          </a:p>
          <a:p>
            <a:pPr algn="l"/>
            <a:r>
              <a:rPr lang="en-US" dirty="0" smtClean="0">
                <a:effectLst/>
                <a:latin typeface="Trebuchet MS"/>
                <a:ea typeface="Times New Roman"/>
              </a:rPr>
              <a:t> </a:t>
            </a:r>
            <a:endParaRPr lang="en-US" sz="3600" dirty="0" smtClean="0">
              <a:effectLst/>
              <a:latin typeface="Times New Roman"/>
              <a:ea typeface="Times New Roman"/>
            </a:endParaRPr>
          </a:p>
          <a:p>
            <a:pPr algn="l"/>
            <a:r>
              <a:rPr lang="en-US" dirty="0" smtClean="0">
                <a:effectLst/>
                <a:latin typeface="Trebuchet MS"/>
                <a:ea typeface="Times New Roman"/>
              </a:rPr>
              <a:t>We cannot(+ verb)        We can’t</a:t>
            </a:r>
            <a:endParaRPr lang="en-US" sz="3600" dirty="0" smtClean="0">
              <a:effectLst/>
              <a:latin typeface="Times New Roman"/>
              <a:ea typeface="Times New Roman"/>
            </a:endParaRPr>
          </a:p>
          <a:p>
            <a:pPr algn="l"/>
            <a:r>
              <a:rPr lang="en-US" dirty="0" smtClean="0">
                <a:effectLst/>
                <a:latin typeface="Trebuchet MS"/>
                <a:ea typeface="Times New Roman"/>
              </a:rPr>
              <a:t>You cannot(+ verb)       You can’t</a:t>
            </a:r>
            <a:endParaRPr lang="en-US" sz="3600" dirty="0" smtClean="0">
              <a:effectLst/>
              <a:latin typeface="Times New Roman"/>
              <a:ea typeface="Times New Roman"/>
            </a:endParaRPr>
          </a:p>
          <a:p>
            <a:pPr algn="l">
              <a:spcAft>
                <a:spcPts val="0"/>
              </a:spcAft>
            </a:pPr>
            <a:r>
              <a:rPr lang="en-US" dirty="0" smtClean="0">
                <a:effectLst/>
                <a:latin typeface="Trebuchet MS"/>
                <a:ea typeface="Times New Roman"/>
              </a:rPr>
              <a:t>They cannot(+ verb)     They can’t</a:t>
            </a:r>
            <a:endParaRPr lang="en-US" sz="3600" dirty="0" smtClean="0">
              <a:effectLst/>
              <a:latin typeface="Times New Roman"/>
              <a:ea typeface="Times New Roman"/>
            </a:endParaRPr>
          </a:p>
          <a:p>
            <a:pPr algn="l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0526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27584" y="476672"/>
            <a:ext cx="6944816" cy="5472608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0"/>
              </a:spcAft>
            </a:pPr>
            <a:r>
              <a:rPr lang="en-US" sz="4000" b="1" dirty="0" smtClean="0">
                <a:solidFill>
                  <a:srgbClr val="80008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rebuchet MS"/>
                <a:ea typeface="Times New Roman"/>
              </a:rPr>
              <a:t>Interrogative</a:t>
            </a:r>
            <a:endParaRPr lang="en-US" sz="3600" dirty="0" smtClean="0">
              <a:effectLst/>
              <a:latin typeface="Times New Roman"/>
              <a:ea typeface="Times New Roman"/>
            </a:endParaRPr>
          </a:p>
          <a:p>
            <a:pPr algn="l">
              <a:spcAft>
                <a:spcPts val="0"/>
              </a:spcAft>
            </a:pPr>
            <a:r>
              <a:rPr lang="en-US" dirty="0" smtClean="0">
                <a:effectLst/>
                <a:latin typeface="Trebuchet MS"/>
                <a:ea typeface="Times New Roman"/>
              </a:rPr>
              <a:t>Can I (+ base verb)?</a:t>
            </a:r>
            <a:endParaRPr lang="en-US" sz="3600" dirty="0" smtClean="0">
              <a:effectLst/>
              <a:latin typeface="Times New Roman"/>
              <a:ea typeface="Times New Roman"/>
            </a:endParaRPr>
          </a:p>
          <a:p>
            <a:pPr algn="l">
              <a:spcAft>
                <a:spcPts val="0"/>
              </a:spcAft>
            </a:pPr>
            <a:r>
              <a:rPr lang="en-US" dirty="0" smtClean="0">
                <a:effectLst/>
                <a:latin typeface="Trebuchet MS"/>
                <a:ea typeface="Times New Roman"/>
              </a:rPr>
              <a:t>Can you(base verb?</a:t>
            </a:r>
            <a:endParaRPr lang="en-US" sz="3600" dirty="0" smtClean="0">
              <a:effectLst/>
              <a:latin typeface="Times New Roman"/>
              <a:ea typeface="Times New Roman"/>
            </a:endParaRPr>
          </a:p>
          <a:p>
            <a:pPr algn="l">
              <a:spcAft>
                <a:spcPts val="0"/>
              </a:spcAft>
            </a:pPr>
            <a:r>
              <a:rPr lang="en-US" dirty="0" smtClean="0">
                <a:effectLst/>
                <a:latin typeface="Trebuchet MS"/>
                <a:ea typeface="Times New Roman"/>
              </a:rPr>
              <a:t>Can he (+ base verb)?</a:t>
            </a:r>
            <a:endParaRPr lang="en-US" sz="3600" dirty="0" smtClean="0">
              <a:effectLst/>
              <a:latin typeface="Times New Roman"/>
              <a:ea typeface="Times New Roman"/>
            </a:endParaRPr>
          </a:p>
          <a:p>
            <a:pPr algn="l">
              <a:spcAft>
                <a:spcPts val="0"/>
              </a:spcAft>
            </a:pPr>
            <a:r>
              <a:rPr lang="en-US" dirty="0" smtClean="0">
                <a:effectLst/>
                <a:latin typeface="Trebuchet MS"/>
                <a:ea typeface="Times New Roman"/>
              </a:rPr>
              <a:t>Can she (+ base verb)?</a:t>
            </a:r>
            <a:endParaRPr lang="en-US" sz="3600" dirty="0" smtClean="0">
              <a:effectLst/>
              <a:latin typeface="Times New Roman"/>
              <a:ea typeface="Times New Roman"/>
            </a:endParaRPr>
          </a:p>
          <a:p>
            <a:pPr algn="l">
              <a:spcAft>
                <a:spcPts val="0"/>
              </a:spcAft>
            </a:pPr>
            <a:r>
              <a:rPr lang="en-US" dirty="0" smtClean="0">
                <a:effectLst/>
                <a:latin typeface="Trebuchet MS"/>
                <a:ea typeface="Times New Roman"/>
              </a:rPr>
              <a:t>Can it (+ base verb)? </a:t>
            </a:r>
            <a:endParaRPr lang="en-US" sz="3600" dirty="0" smtClean="0">
              <a:effectLst/>
              <a:latin typeface="Times New Roman"/>
              <a:ea typeface="Times New Roman"/>
            </a:endParaRPr>
          </a:p>
          <a:p>
            <a:pPr algn="l">
              <a:spcAft>
                <a:spcPts val="0"/>
              </a:spcAft>
            </a:pPr>
            <a:r>
              <a:rPr lang="en-US" dirty="0" smtClean="0">
                <a:effectLst/>
                <a:latin typeface="Trebuchet MS"/>
                <a:ea typeface="Times New Roman"/>
              </a:rPr>
              <a:t> </a:t>
            </a:r>
            <a:endParaRPr lang="en-US" sz="3600" dirty="0" smtClean="0">
              <a:effectLst/>
              <a:latin typeface="Times New Roman"/>
              <a:ea typeface="Times New Roman"/>
            </a:endParaRPr>
          </a:p>
          <a:p>
            <a:pPr algn="l">
              <a:spcAft>
                <a:spcPts val="0"/>
              </a:spcAft>
            </a:pPr>
            <a:r>
              <a:rPr lang="en-US" dirty="0" smtClean="0">
                <a:effectLst/>
                <a:latin typeface="Trebuchet MS"/>
                <a:ea typeface="Times New Roman"/>
              </a:rPr>
              <a:t>Can we (+base verb)?</a:t>
            </a:r>
            <a:endParaRPr lang="en-US" sz="3600" dirty="0" smtClean="0">
              <a:effectLst/>
              <a:latin typeface="Times New Roman"/>
              <a:ea typeface="Times New Roman"/>
            </a:endParaRPr>
          </a:p>
          <a:p>
            <a:pPr algn="l">
              <a:spcAft>
                <a:spcPts val="0"/>
              </a:spcAft>
            </a:pPr>
            <a:r>
              <a:rPr lang="en-US" dirty="0" smtClean="0">
                <a:effectLst/>
                <a:latin typeface="Trebuchet MS"/>
                <a:ea typeface="Times New Roman"/>
              </a:rPr>
              <a:t>Can you (+base verb)?</a:t>
            </a:r>
            <a:endParaRPr lang="en-US" sz="3600" dirty="0" smtClean="0">
              <a:effectLst/>
              <a:latin typeface="Times New Roman"/>
              <a:ea typeface="Times New Roman"/>
            </a:endParaRPr>
          </a:p>
          <a:p>
            <a:pPr algn="l">
              <a:spcAft>
                <a:spcPts val="0"/>
              </a:spcAft>
            </a:pPr>
            <a:r>
              <a:rPr lang="en-US" dirty="0" smtClean="0">
                <a:effectLst/>
                <a:latin typeface="Trebuchet MS"/>
                <a:ea typeface="Times New Roman"/>
              </a:rPr>
              <a:t>Can they (+base verb)?</a:t>
            </a:r>
            <a:endParaRPr lang="en-US" sz="3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GB" sz="3600" dirty="0" smtClean="0">
                <a:effectLst/>
                <a:latin typeface="Trebuchet MS"/>
                <a:ea typeface="Times New Roman"/>
              </a:rPr>
              <a:t> </a:t>
            </a:r>
            <a:endParaRPr lang="en-US" sz="3600" dirty="0" smtClean="0">
              <a:effectLst/>
              <a:latin typeface="Times New Roman"/>
              <a:ea typeface="Times New Roman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0090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6911" y="645388"/>
            <a:ext cx="12169352" cy="5447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مربع نص 4"/>
          <p:cNvSpPr txBox="1"/>
          <p:nvPr/>
        </p:nvSpPr>
        <p:spPr>
          <a:xfrm>
            <a:off x="179511" y="1052736"/>
            <a:ext cx="2268253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>
              <a:spcAft>
                <a:spcPts val="0"/>
              </a:spcAft>
            </a:pPr>
            <a:r>
              <a:rPr lang="en-GB" sz="2000" b="1" dirty="0" smtClean="0">
                <a:effectLst/>
                <a:latin typeface="Comic Sans MS" panose="030F0702030302020204" pitchFamily="66" charset="0"/>
                <a:ea typeface="Times New Roman"/>
              </a:rPr>
              <a:t>Look at the table and write CAN or </a:t>
            </a:r>
            <a:r>
              <a:rPr lang="en-US" sz="2000" b="1" dirty="0" smtClean="0">
                <a:latin typeface="Comic Sans MS" panose="030F0702030302020204" pitchFamily="66" charset="0"/>
                <a:ea typeface="Times New Roman"/>
              </a:rPr>
              <a:t>C</a:t>
            </a:r>
            <a:r>
              <a:rPr lang="en-GB" sz="2000" b="1" dirty="0" smtClean="0">
                <a:effectLst/>
                <a:latin typeface="Comic Sans MS" panose="030F0702030302020204" pitchFamily="66" charset="0"/>
                <a:ea typeface="Times New Roman"/>
              </a:rPr>
              <a:t>AN'T</a:t>
            </a:r>
            <a:r>
              <a:rPr lang="en-GB" b="1" dirty="0" smtClean="0">
                <a:effectLst/>
                <a:latin typeface="Comic Sans MS" panose="030F0702030302020204" pitchFamily="66" charset="0"/>
                <a:ea typeface="Times New Roman"/>
              </a:rPr>
              <a:t>.</a:t>
            </a:r>
            <a:endParaRPr lang="en-US" sz="2000" dirty="0">
              <a:effectLst/>
              <a:latin typeface="Comic Sans MS" panose="030F0702030302020204" pitchFamily="66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5432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620688"/>
            <a:ext cx="6800800" cy="5616624"/>
          </a:xfrm>
        </p:spPr>
        <p:txBody>
          <a:bodyPr>
            <a:normAutofit fontScale="47500" lnSpcReduction="20000"/>
          </a:bodyPr>
          <a:lstStyle/>
          <a:p>
            <a:pPr indent="-76200" algn="l">
              <a:lnSpc>
                <a:spcPct val="170000"/>
              </a:lnSpc>
              <a:spcAft>
                <a:spcPts val="0"/>
              </a:spcAft>
            </a:pPr>
            <a:r>
              <a:rPr lang="en-US" b="1" dirty="0" smtClean="0">
                <a:solidFill>
                  <a:schemeClr val="tx1"/>
                </a:solidFill>
                <a:effectLst/>
                <a:latin typeface="Trebuchet MS"/>
                <a:ea typeface="Times New Roman"/>
              </a:rPr>
              <a:t>1.</a:t>
            </a:r>
            <a:r>
              <a:rPr lang="en-US" dirty="0" smtClean="0">
                <a:solidFill>
                  <a:schemeClr val="tx1"/>
                </a:solidFill>
                <a:effectLst/>
                <a:latin typeface="Trebuchet MS"/>
                <a:ea typeface="Times New Roman"/>
              </a:rPr>
              <a:t>Mary ___________ride a bike and she ________ swim, too. She ___________ speak French. Also she ___________ sing and she _______________ play tennis.</a:t>
            </a:r>
            <a:endParaRPr lang="en-US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algn="l">
              <a:lnSpc>
                <a:spcPct val="170000"/>
              </a:lnSpc>
              <a:spcAft>
                <a:spcPts val="0"/>
              </a:spcAft>
            </a:pPr>
            <a:r>
              <a:rPr lang="en-US" dirty="0" smtClean="0">
                <a:solidFill>
                  <a:schemeClr val="tx1"/>
                </a:solidFill>
                <a:effectLst/>
                <a:latin typeface="Trebuchet MS"/>
                <a:ea typeface="Times New Roman"/>
              </a:rPr>
              <a:t> </a:t>
            </a:r>
            <a:endParaRPr lang="en-US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algn="l">
              <a:lnSpc>
                <a:spcPct val="170000"/>
              </a:lnSpc>
              <a:spcAft>
                <a:spcPts val="0"/>
              </a:spcAft>
            </a:pPr>
            <a:r>
              <a:rPr lang="en-US" b="1" dirty="0" smtClean="0">
                <a:solidFill>
                  <a:schemeClr val="tx1"/>
                </a:solidFill>
                <a:effectLst/>
                <a:latin typeface="Trebuchet MS"/>
                <a:ea typeface="Times New Roman"/>
              </a:rPr>
              <a:t>2</a:t>
            </a:r>
            <a:r>
              <a:rPr lang="en-US" dirty="0" smtClean="0">
                <a:solidFill>
                  <a:schemeClr val="tx1"/>
                </a:solidFill>
                <a:effectLst/>
                <a:latin typeface="Trebuchet MS"/>
                <a:ea typeface="Times New Roman"/>
              </a:rPr>
              <a:t>.  Tom __________________ play tennis and he ___________ sing. He ______________ also ride a bike and he ____________ swim but he __________ speak French.</a:t>
            </a:r>
            <a:endParaRPr lang="en-US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algn="l">
              <a:lnSpc>
                <a:spcPct val="170000"/>
              </a:lnSpc>
              <a:spcAft>
                <a:spcPts val="0"/>
              </a:spcAft>
            </a:pPr>
            <a:r>
              <a:rPr lang="en-US" dirty="0" smtClean="0">
                <a:solidFill>
                  <a:schemeClr val="tx1"/>
                </a:solidFill>
                <a:effectLst/>
                <a:latin typeface="Trebuchet MS"/>
                <a:ea typeface="Times New Roman"/>
              </a:rPr>
              <a:t> </a:t>
            </a:r>
            <a:endParaRPr lang="en-US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algn="l">
              <a:lnSpc>
                <a:spcPct val="170000"/>
              </a:lnSpc>
              <a:spcAft>
                <a:spcPts val="0"/>
              </a:spcAft>
            </a:pPr>
            <a:r>
              <a:rPr lang="en-US" b="1" dirty="0" smtClean="0">
                <a:solidFill>
                  <a:schemeClr val="tx1"/>
                </a:solidFill>
                <a:effectLst/>
                <a:latin typeface="Trebuchet MS"/>
                <a:ea typeface="Times New Roman"/>
              </a:rPr>
              <a:t>3</a:t>
            </a:r>
            <a:r>
              <a:rPr lang="en-US" dirty="0" smtClean="0">
                <a:solidFill>
                  <a:schemeClr val="tx1"/>
                </a:solidFill>
                <a:effectLst/>
                <a:latin typeface="Trebuchet MS"/>
                <a:ea typeface="Times New Roman"/>
              </a:rPr>
              <a:t>.  Lisa _____________ play tennis but she _______________ ride a bike. She ________________ swim and she __________________  sing but she _________________  speak  French. </a:t>
            </a:r>
            <a:endParaRPr lang="en-US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algn="l">
              <a:lnSpc>
                <a:spcPct val="170000"/>
              </a:lnSpc>
              <a:spcAft>
                <a:spcPts val="0"/>
              </a:spcAft>
            </a:pPr>
            <a:r>
              <a:rPr lang="en-US" dirty="0" smtClean="0">
                <a:solidFill>
                  <a:schemeClr val="tx1"/>
                </a:solidFill>
                <a:effectLst/>
                <a:latin typeface="Trebuchet MS"/>
                <a:ea typeface="Times New Roman"/>
              </a:rPr>
              <a:t> </a:t>
            </a:r>
            <a:endParaRPr lang="en-US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algn="l">
              <a:lnSpc>
                <a:spcPct val="170000"/>
              </a:lnSpc>
              <a:spcAft>
                <a:spcPts val="0"/>
              </a:spcAft>
            </a:pPr>
            <a:r>
              <a:rPr lang="en-US" b="1" dirty="0" smtClean="0">
                <a:solidFill>
                  <a:schemeClr val="tx1"/>
                </a:solidFill>
                <a:effectLst/>
                <a:latin typeface="Trebuchet MS"/>
                <a:ea typeface="Times New Roman"/>
              </a:rPr>
              <a:t>4</a:t>
            </a:r>
            <a:r>
              <a:rPr lang="en-US" dirty="0" smtClean="0">
                <a:solidFill>
                  <a:schemeClr val="tx1"/>
                </a:solidFill>
                <a:effectLst/>
                <a:latin typeface="Trebuchet MS"/>
                <a:ea typeface="Times New Roman"/>
              </a:rPr>
              <a:t>. Jack _______________   swim but he _________________   play tennis. He _________________   sing and he _________________   speak French but he ____________________   ride a bike</a:t>
            </a:r>
            <a:endParaRPr lang="en-US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algn="l">
              <a:lnSpc>
                <a:spcPct val="170000"/>
              </a:lnSpc>
            </a:pP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87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27584" y="332656"/>
            <a:ext cx="7344816" cy="5306144"/>
          </a:xfrm>
        </p:spPr>
        <p:txBody>
          <a:bodyPr>
            <a:normAutofit fontScale="85000" lnSpcReduction="20000"/>
          </a:bodyPr>
          <a:lstStyle/>
          <a:p>
            <a:r>
              <a:rPr lang="en-US" sz="5200" dirty="0" smtClean="0">
                <a:solidFill>
                  <a:srgbClr val="49C98F"/>
                </a:solidFill>
              </a:rPr>
              <a:t>Must</a:t>
            </a:r>
            <a:endParaRPr lang="ar-SA" sz="5200" dirty="0" smtClean="0">
              <a:solidFill>
                <a:srgbClr val="49C98F"/>
              </a:solidFill>
            </a:endParaRPr>
          </a:p>
          <a:p>
            <a:pPr algn="l"/>
            <a:r>
              <a:rPr lang="en-US" dirty="0" smtClean="0"/>
              <a:t>The Use:</a:t>
            </a:r>
          </a:p>
          <a:p>
            <a:pPr marL="457200" indent="-457200" algn="l" rtl="0">
              <a:spcAft>
                <a:spcPts val="0"/>
              </a:spcAft>
              <a:buAutoNum type="arabicPeriod"/>
            </a:pPr>
            <a:r>
              <a:rPr lang="en-GB" sz="2400" dirty="0" smtClean="0">
                <a:effectLst/>
                <a:latin typeface="Arial"/>
                <a:ea typeface="MS Mincho"/>
              </a:rPr>
              <a:t>Deduction or certainty. </a:t>
            </a:r>
            <a:r>
              <a:rPr lang="en-GB" sz="2400" b="1" dirty="0" smtClean="0">
                <a:solidFill>
                  <a:srgbClr val="E36C0A"/>
                </a:solidFill>
                <a:effectLst/>
                <a:latin typeface="Arial"/>
                <a:ea typeface="MS Mincho"/>
              </a:rPr>
              <a:t>That must be true.</a:t>
            </a:r>
          </a:p>
          <a:p>
            <a:pPr algn="l" rtl="0"/>
            <a:r>
              <a:rPr lang="en-GB" sz="2400" dirty="0" smtClean="0">
                <a:solidFill>
                  <a:srgbClr val="E36C0A"/>
                </a:solidFill>
                <a:effectLst/>
                <a:latin typeface="Arial"/>
                <a:ea typeface="MS Mincho"/>
              </a:rPr>
              <a:t>2.</a:t>
            </a:r>
            <a:r>
              <a:rPr lang="en-GB" sz="2400" dirty="0" smtClean="0">
                <a:effectLst/>
                <a:latin typeface="Arial"/>
                <a:ea typeface="MS Mincho"/>
              </a:rPr>
              <a:t>   Obligation (“must” involves the speaker’s</a:t>
            </a:r>
          </a:p>
          <a:p>
            <a:pPr algn="l" rtl="0"/>
            <a:r>
              <a:rPr lang="en-GB" sz="2400" dirty="0">
                <a:latin typeface="Arial"/>
                <a:ea typeface="MS Mincho"/>
              </a:rPr>
              <a:t> </a:t>
            </a:r>
            <a:r>
              <a:rPr lang="en-GB" sz="2400" dirty="0" smtClean="0">
                <a:latin typeface="Arial"/>
                <a:ea typeface="MS Mincho"/>
              </a:rPr>
              <a:t>      </a:t>
            </a:r>
            <a:r>
              <a:rPr lang="en-GB" sz="2400" dirty="0" smtClean="0">
                <a:effectLst/>
                <a:latin typeface="Arial"/>
                <a:ea typeface="MS Mincho"/>
              </a:rPr>
              <a:t>authority or opinion) </a:t>
            </a:r>
            <a:r>
              <a:rPr lang="en-GB" sz="2400" b="1" dirty="0" smtClean="0">
                <a:solidFill>
                  <a:srgbClr val="E36C0A"/>
                </a:solidFill>
                <a:effectLst/>
                <a:latin typeface="Arial"/>
                <a:ea typeface="MS Mincho"/>
              </a:rPr>
              <a:t>You must do your   </a:t>
            </a:r>
          </a:p>
          <a:p>
            <a:pPr algn="l" rtl="0"/>
            <a:r>
              <a:rPr lang="en-GB" sz="2400" b="1" dirty="0">
                <a:solidFill>
                  <a:srgbClr val="E36C0A"/>
                </a:solidFill>
                <a:latin typeface="Arial"/>
                <a:ea typeface="MS Mincho"/>
              </a:rPr>
              <a:t> </a:t>
            </a:r>
            <a:r>
              <a:rPr lang="en-GB" sz="2400" b="1" dirty="0" smtClean="0">
                <a:solidFill>
                  <a:srgbClr val="E36C0A"/>
                </a:solidFill>
                <a:latin typeface="Arial"/>
                <a:ea typeface="MS Mincho"/>
              </a:rPr>
              <a:t>       </a:t>
            </a:r>
            <a:r>
              <a:rPr lang="en-GB" sz="2400" b="1" dirty="0" smtClean="0">
                <a:solidFill>
                  <a:srgbClr val="E36C0A"/>
                </a:solidFill>
                <a:effectLst/>
                <a:latin typeface="Arial"/>
                <a:ea typeface="MS Mincho"/>
              </a:rPr>
              <a:t>homework, your father said.</a:t>
            </a:r>
          </a:p>
          <a:p>
            <a:pPr algn="l" rtl="0"/>
            <a:endParaRPr lang="en-GB" sz="2400" b="1" dirty="0">
              <a:solidFill>
                <a:srgbClr val="E36C0A"/>
              </a:solidFill>
              <a:latin typeface="Arial"/>
              <a:ea typeface="MS Mincho"/>
            </a:endParaRPr>
          </a:p>
          <a:p>
            <a:pPr algn="l" rtl="0"/>
            <a:r>
              <a:rPr lang="en-GB" sz="2300" b="1" dirty="0" smtClean="0">
                <a:solidFill>
                  <a:srgbClr val="E36C0A"/>
                </a:solidFill>
                <a:effectLst/>
                <a:latin typeface="Arial"/>
                <a:ea typeface="MS Mincho"/>
              </a:rPr>
              <a:t>Example:</a:t>
            </a:r>
          </a:p>
          <a:p>
            <a:pPr algn="l" rtl="0"/>
            <a:r>
              <a:rPr lang="en-GB" sz="2300" b="1" dirty="0" smtClean="0">
                <a:solidFill>
                  <a:srgbClr val="E36C0A"/>
                </a:solidFill>
                <a:effectLst/>
                <a:latin typeface="Arial"/>
                <a:ea typeface="MS Mincho"/>
              </a:rPr>
              <a:t> You mustn’t ride a bike without a helmet.</a:t>
            </a:r>
            <a:endParaRPr lang="en-US" sz="2300" dirty="0" smtClean="0">
              <a:effectLst/>
              <a:latin typeface="Times New Roman"/>
              <a:ea typeface="MS Mincho"/>
            </a:endParaRPr>
          </a:p>
          <a:p>
            <a:pPr rtl="0"/>
            <a:r>
              <a:rPr lang="en-US" sz="5200" dirty="0" smtClean="0">
                <a:solidFill>
                  <a:srgbClr val="49C98F"/>
                </a:solidFill>
              </a:rPr>
              <a:t>Mustn’t</a:t>
            </a:r>
          </a:p>
          <a:p>
            <a:pPr algn="l"/>
            <a:r>
              <a:rPr lang="en-GB" sz="2400" b="1" dirty="0" smtClean="0">
                <a:solidFill>
                  <a:srgbClr val="49C98F"/>
                </a:solidFill>
                <a:effectLst/>
                <a:latin typeface="Arial"/>
                <a:ea typeface="MS Mincho"/>
              </a:rPr>
              <a:t>1</a:t>
            </a:r>
            <a:r>
              <a:rPr lang="en-GB" sz="2400" dirty="0" smtClean="0">
                <a:solidFill>
                  <a:srgbClr val="49C98F"/>
                </a:solidFill>
                <a:effectLst/>
                <a:latin typeface="Times New Roman"/>
                <a:ea typeface="MS Mincho"/>
              </a:rPr>
              <a:t>. </a:t>
            </a:r>
            <a:r>
              <a:rPr lang="en-US" sz="2400" dirty="0" smtClean="0"/>
              <a:t>We use </a:t>
            </a:r>
            <a:r>
              <a:rPr lang="en-US" sz="2400" b="1" dirty="0" smtClean="0"/>
              <a:t>must not</a:t>
            </a:r>
            <a:r>
              <a:rPr lang="en-US" sz="2400" dirty="0" smtClean="0"/>
              <a:t> to say that something is not </a:t>
            </a:r>
            <a:endParaRPr lang="ar-SA" sz="2400" dirty="0" smtClean="0"/>
          </a:p>
          <a:p>
            <a:pPr algn="l"/>
            <a:r>
              <a:rPr lang="en-US" sz="2400" dirty="0" smtClean="0"/>
              <a:t>or allowed,</a:t>
            </a:r>
          </a:p>
          <a:p>
            <a:pPr algn="l"/>
            <a:r>
              <a:rPr lang="en-US" sz="2400" dirty="0" smtClean="0"/>
              <a:t> for example:</a:t>
            </a:r>
          </a:p>
          <a:p>
            <a:pPr algn="l"/>
            <a:r>
              <a:rPr lang="ar-SA" sz="2400" dirty="0" smtClean="0"/>
              <a:t>    </a:t>
            </a:r>
            <a:r>
              <a:rPr lang="en-US" sz="2400" dirty="0" smtClean="0"/>
              <a:t>                      Passengers </a:t>
            </a:r>
            <a:r>
              <a:rPr lang="en-US" sz="2400" b="1" dirty="0" smtClean="0"/>
              <a:t>must not</a:t>
            </a:r>
            <a:r>
              <a:rPr lang="en-US" sz="2400" dirty="0" smtClean="0"/>
              <a:t> talk to the driver.</a:t>
            </a:r>
          </a:p>
          <a:p>
            <a:pPr algn="l" rtl="0"/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92041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2243</TotalTime>
  <Words>425</Words>
  <Application>Microsoft Office PowerPoint</Application>
  <PresentationFormat>‫הצגה על המסך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3" baseType="lpstr">
      <vt:lpstr>نسق Office</vt:lpstr>
      <vt:lpstr>Can-Can’t</vt:lpstr>
      <vt:lpstr>Can-Can’t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http://www.englishexercises.org/makeagame/viewgame.asp?id=2786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Can-Can’t</dc:title>
  <dc:creator>Arabic</dc:creator>
  <cp:lastModifiedBy>user-a</cp:lastModifiedBy>
  <cp:revision>15</cp:revision>
  <dcterms:created xsi:type="dcterms:W3CDTF">2014-05-16T13:45:50Z</dcterms:created>
  <dcterms:modified xsi:type="dcterms:W3CDTF">2020-03-30T09:03:58Z</dcterms:modified>
</cp:coreProperties>
</file>