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7" r:id="rId4"/>
  </p:sldMasterIdLst>
  <p:notesMasterIdLst>
    <p:notesMasterId r:id="rId47"/>
  </p:notesMasterIdLst>
  <p:sldIdLst>
    <p:sldId id="299" r:id="rId5"/>
    <p:sldId id="300" r:id="rId6"/>
    <p:sldId id="350" r:id="rId7"/>
    <p:sldId id="303" r:id="rId8"/>
    <p:sldId id="304" r:id="rId9"/>
    <p:sldId id="308" r:id="rId10"/>
    <p:sldId id="309" r:id="rId11"/>
    <p:sldId id="336" r:id="rId12"/>
    <p:sldId id="307" r:id="rId13"/>
    <p:sldId id="325" r:id="rId14"/>
    <p:sldId id="338" r:id="rId15"/>
    <p:sldId id="339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10" r:id="rId24"/>
    <p:sldId id="340" r:id="rId25"/>
    <p:sldId id="341" r:id="rId26"/>
    <p:sldId id="314" r:id="rId27"/>
    <p:sldId id="323" r:id="rId28"/>
    <p:sldId id="342" r:id="rId29"/>
    <p:sldId id="312" r:id="rId30"/>
    <p:sldId id="306" r:id="rId31"/>
    <p:sldId id="346" r:id="rId32"/>
    <p:sldId id="373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43" r:id="rId42"/>
    <p:sldId id="345" r:id="rId43"/>
    <p:sldId id="349" r:id="rId44"/>
    <p:sldId id="347" r:id="rId45"/>
    <p:sldId id="348" r:id="rId46"/>
  </p:sldIdLst>
  <p:sldSz cx="9144000" cy="5143500" type="screen16x9"/>
  <p:notesSz cx="6858000" cy="9144000"/>
  <p:embeddedFontLst>
    <p:embeddedFont>
      <p:font typeface="Guttman Yad-Brush" panose="02010401010101010101" pitchFamily="2" charset="-79"/>
      <p:regular r:id="rId48"/>
    </p:embeddedFont>
    <p:embeddedFont>
      <p:font typeface="Lateef" panose="020B0604020202020204" charset="-78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2"/>
    <a:srgbClr val="FB2265"/>
    <a:srgbClr val="1152C9"/>
    <a:srgbClr val="FFC000"/>
    <a:srgbClr val="FFFFFF"/>
    <a:srgbClr val="E0B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65" autoAdjust="0"/>
    <p:restoredTop sz="68513" autoAdjust="0"/>
  </p:normalViewPr>
  <p:slideViewPr>
    <p:cSldViewPr snapToGrid="0">
      <p:cViewPr varScale="1">
        <p:scale>
          <a:sx n="99" d="100"/>
          <a:sy n="99" d="100"/>
        </p:scale>
        <p:origin x="2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6.fntdata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1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2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79417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sz="1200" b="1"/>
              <a:t>משך השקף: 2 דקות</a:t>
            </a:r>
            <a:endParaRPr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</a:endParaRPr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sz="1200">
                <a:solidFill>
                  <a:schemeClr val="dk1"/>
                </a:solidFill>
              </a:rPr>
              <a:t>הציגו את עצמכם ואת מהלך השיעור:</a:t>
            </a:r>
            <a:endParaRPr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</a:endParaRPr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sz="1200">
                <a:solidFill>
                  <a:schemeClr val="dk1"/>
                </a:solidFill>
              </a:rPr>
              <a:t>מוזמנים לפנות בצורה אישית לתלמידים:</a:t>
            </a:r>
            <a:r>
              <a:rPr lang="x-none" sz="1200"/>
              <a:t/>
            </a:r>
            <a:br>
              <a:rPr lang="x-none" sz="1200"/>
            </a:br>
            <a:r>
              <a:rPr lang="x-none" sz="1200">
                <a:solidFill>
                  <a:srgbClr val="2F5496"/>
                </a:solidFill>
              </a:rPr>
              <a:t>דוגמה לטקסט שייאמר בעל פה: "שלום, שמי___. אני מורה ל____ ממקום בארץ____. מה שלומכם? אני שמח/ה שהצטרפתם אליי", וכו'.</a:t>
            </a:r>
            <a:endParaRPr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</a:endParaRPr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sz="1200">
                <a:solidFill>
                  <a:schemeClr val="dk1"/>
                </a:solidFill>
              </a:rPr>
              <a:t>נושא השיעור ומה מטרתו:</a:t>
            </a:r>
            <a:br>
              <a:rPr lang="x-none" sz="1200">
                <a:solidFill>
                  <a:schemeClr val="dk1"/>
                </a:solidFill>
              </a:rPr>
            </a:br>
            <a:r>
              <a:rPr lang="x-none" sz="1200">
                <a:solidFill>
                  <a:srgbClr val="2F5496"/>
                </a:solidFill>
              </a:rPr>
              <a:t>דוגמה לטקסט שייאמר בעל פה: "בשיעור הזה נלמד על_________. הצטרפו אליי ויהיה לנו כיף. מוכנים? מתחילים!"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/>
          </a:p>
          <a:p>
            <a:pPr marL="13335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x-none" sz="1200" b="1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נתחיל ב…. </a:t>
            </a:r>
            <a:r>
              <a:rPr lang="x-none" sz="1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(שלב פתיח השיעור)</a:t>
            </a:r>
            <a:endParaRPr/>
          </a:p>
          <a:p>
            <a:pPr marL="13335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נמשיך בלגלות</a:t>
            </a:r>
            <a:r>
              <a:rPr lang="x-none" sz="1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(שלב הלימוד / הקניה - כתבו כאן שאלה מסקרנת שתיתן מענה על מטרת השיעור) </a:t>
            </a:r>
            <a:endParaRPr/>
          </a:p>
          <a:p>
            <a:pPr marL="13335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נתנסה ב… </a:t>
            </a:r>
            <a:r>
              <a:rPr lang="x-none" sz="1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(שלב התרגול / התנסות)</a:t>
            </a:r>
            <a:r>
              <a:rPr lang="x-none" sz="1200" b="1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endParaRPr/>
          </a:p>
          <a:p>
            <a:pPr marL="13335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נסכם  </a:t>
            </a:r>
            <a:r>
              <a:rPr lang="x-none" sz="1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(שלב סיכום השיעור)</a:t>
            </a:r>
            <a:endParaRPr/>
          </a:p>
        </p:txBody>
      </p:sp>
      <p:sp>
        <p:nvSpPr>
          <p:cNvPr id="246" name="Google Shape;24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2351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20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20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20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20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20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20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20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346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6694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9736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x-none"/>
              <a:t>למחוק שקופית זו אם אין בה צורך.</a:t>
            </a:r>
            <a:endParaRPr/>
          </a:p>
          <a:p>
            <a:pPr marL="15875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/>
          </a:p>
          <a:p>
            <a:pPr marL="15875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x-none" sz="1200" b="1"/>
              <a:t>משך השקף: דקה</a:t>
            </a:r>
            <a:endParaRPr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sz="1200"/>
              <a:t>בשקף זה ודאו שכולם הצטיידו בעזרים הנדרשים (מומלץ שעזרים אלו יהיו גם אצלכם עבור הדגמה).</a:t>
            </a:r>
            <a:endParaRPr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 sz="1200">
                <a:solidFill>
                  <a:srgbClr val="FF0000"/>
                </a:solidFill>
              </a:rPr>
              <a:t>מחקו את המיותר או הוסיפו במידת הצורך (הקפידו על זכויות היוצרים).</a:t>
            </a:r>
            <a:endParaRPr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FF0000"/>
              </a:solidFill>
            </a:endParaRPr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 sz="1200">
                <a:solidFill>
                  <a:srgbClr val="FF0000"/>
                </a:solidFill>
              </a:rPr>
              <a:t>זה הזמן להציג את </a:t>
            </a:r>
            <a:r>
              <a:rPr lang="x-non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כללי ההתנהגות בשיעור: בקשו מהלומדים לסגור חלונות של יישומים אחרים במחשב, להרחיק אמצעים מסיחים, להתיישב בחדר שקט, להניח כוס מים לידם, ובעיקר להתמקד במפגש.</a:t>
            </a:r>
            <a:endParaRPr/>
          </a:p>
        </p:txBody>
      </p:sp>
      <p:sp>
        <p:nvSpPr>
          <p:cNvPr id="255" name="Google Shape;25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5949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485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416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431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539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539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539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5396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5396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539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539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63868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5396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5396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539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9454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76852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04200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54824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0095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847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004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2493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5951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7723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/>
              <a:t>משך השקף: עד 2 דקות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>
                <a:solidFill>
                  <a:srgbClr val="FF0000"/>
                </a:solidFill>
              </a:rPr>
              <a:t>דוגמה לחידה:</a:t>
            </a:r>
            <a:br>
              <a:rPr lang="x-none">
                <a:solidFill>
                  <a:srgbClr val="FF0000"/>
                </a:solidFill>
              </a:rPr>
            </a:br>
            <a:r>
              <a:rPr lang="x-none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>
                <a:solidFill>
                  <a:srgbClr val="FF0000"/>
                </a:solidFill>
              </a:rPr>
              <a:t>מה הקשר בין………….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032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="" xmlns:a16="http://schemas.microsoft.com/office/drawing/2014/main" id="{C4692FF9-9816-1A41-9F19-64AC89C4FE77}"/>
              </a:ext>
            </a:extLst>
          </p:cNvPr>
          <p:cNvSpPr/>
          <p:nvPr/>
        </p:nvSpPr>
        <p:spPr>
          <a:xfrm>
            <a:off x="2503183" y="484931"/>
            <a:ext cx="4104977" cy="4104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1C76A5A-A9C6-4148-9667-BA78FBEC1DC5}"/>
              </a:ext>
            </a:extLst>
          </p:cNvPr>
          <p:cNvSpPr/>
          <p:nvPr/>
        </p:nvSpPr>
        <p:spPr>
          <a:xfrm>
            <a:off x="2215456" y="3174480"/>
            <a:ext cx="4713089" cy="929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5656235-C025-B341-B125-6E522FFD6056}"/>
              </a:ext>
            </a:extLst>
          </p:cNvPr>
          <p:cNvGrpSpPr/>
          <p:nvPr/>
        </p:nvGrpSpPr>
        <p:grpSpPr>
          <a:xfrm>
            <a:off x="269041" y="214122"/>
            <a:ext cx="2934932" cy="379745"/>
            <a:chOff x="358720" y="285496"/>
            <a:chExt cx="3913243" cy="50632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3740DB9B-9ABC-1E4F-9E76-DE21BB134995}"/>
                </a:ext>
              </a:extLst>
            </p:cNvPr>
            <p:cNvCxnSpPr>
              <a:cxnSpLocks/>
            </p:cNvCxnSpPr>
            <p:nvPr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AC0021A-4563-F644-839C-3313EE112D9E}"/>
                </a:ext>
              </a:extLst>
            </p:cNvPr>
            <p:cNvSpPr/>
            <p:nvPr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35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984F002-0837-5347-8BEB-C54BD7228FB1}"/>
                </a:ext>
              </a:extLst>
            </p:cNvPr>
            <p:cNvSpPr/>
            <p:nvPr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35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706" y="1446626"/>
            <a:ext cx="8154590" cy="16517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he-IL" dirty="0"/>
              <a:t>השיעור הבא</a:t>
            </a:r>
          </a:p>
          <a:p>
            <a:pPr lvl="0"/>
            <a:r>
              <a:rPr lang="he-IL" dirty="0"/>
              <a:t>יתחיל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0473E13-CEF0-6945-8210-1865616E9834}"/>
              </a:ext>
            </a:extLst>
          </p:cNvPr>
          <p:cNvCxnSpPr>
            <a:cxnSpLocks/>
          </p:cNvCxnSpPr>
          <p:nvPr/>
        </p:nvCxnSpPr>
        <p:spPr>
          <a:xfrm>
            <a:off x="1782790" y="4538052"/>
            <a:ext cx="103941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50204A12-6CF4-3D47-B903-96181A4FAD7A}"/>
              </a:ext>
            </a:extLst>
          </p:cNvPr>
          <p:cNvCxnSpPr>
            <a:cxnSpLocks/>
          </p:cNvCxnSpPr>
          <p:nvPr/>
        </p:nvCxnSpPr>
        <p:spPr>
          <a:xfrm>
            <a:off x="306371" y="4689730"/>
            <a:ext cx="211160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2617BD7-5381-4D41-92AE-B0043113B420}"/>
              </a:ext>
            </a:extLst>
          </p:cNvPr>
          <p:cNvGrpSpPr/>
          <p:nvPr/>
        </p:nvGrpSpPr>
        <p:grpSpPr>
          <a:xfrm rot="10800000">
            <a:off x="8611615" y="105186"/>
            <a:ext cx="452027" cy="432995"/>
            <a:chOff x="781297" y="5586292"/>
            <a:chExt cx="602703" cy="577326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87FD482-59E1-C04B-9AF0-F8141BE66FDD}"/>
                </a:ext>
              </a:extLst>
            </p:cNvPr>
            <p:cNvSpPr/>
            <p:nvPr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E9A766D-D5BD-3E4B-AE40-5EF4614445A8}"/>
                </a:ext>
              </a:extLst>
            </p:cNvPr>
            <p:cNvSpPr/>
            <p:nvPr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35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4D5014CE-6431-0D4C-BAFF-39612F414400}"/>
              </a:ext>
            </a:extLst>
          </p:cNvPr>
          <p:cNvCxnSpPr>
            <a:cxnSpLocks/>
          </p:cNvCxnSpPr>
          <p:nvPr/>
        </p:nvCxnSpPr>
        <p:spPr>
          <a:xfrm>
            <a:off x="-509047" y="4842311"/>
            <a:ext cx="259152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4BD310FA-D564-9240-BAF3-B9933A5C61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3568" y="3411171"/>
            <a:ext cx="3496865" cy="614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בשעה 09:00</a:t>
            </a:r>
            <a:endParaRPr lang="x-none" dirty="0"/>
          </a:p>
        </p:txBody>
      </p:sp>
      <p:sp>
        <p:nvSpPr>
          <p:cNvPr id="20" name="Oval 4">
            <a:extLst>
              <a:ext uri="{FF2B5EF4-FFF2-40B4-BE49-F238E27FC236}">
                <a16:creationId xmlns="" xmlns:a16="http://schemas.microsoft.com/office/drawing/2014/main" id="{F542D1EF-DB0F-4CAD-B4EE-1669EFCE10D1}"/>
              </a:ext>
            </a:extLst>
          </p:cNvPr>
          <p:cNvSpPr/>
          <p:nvPr userDrawn="1"/>
        </p:nvSpPr>
        <p:spPr>
          <a:xfrm>
            <a:off x="2503183" y="484931"/>
            <a:ext cx="4104977" cy="4104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50"/>
          </a:p>
        </p:txBody>
      </p:sp>
      <p:sp>
        <p:nvSpPr>
          <p:cNvPr id="22" name="Rectangle 18">
            <a:extLst>
              <a:ext uri="{FF2B5EF4-FFF2-40B4-BE49-F238E27FC236}">
                <a16:creationId xmlns="" xmlns:a16="http://schemas.microsoft.com/office/drawing/2014/main" id="{87C9B1FE-A9DC-43B4-A03C-A8BB6223CEC0}"/>
              </a:ext>
            </a:extLst>
          </p:cNvPr>
          <p:cNvSpPr/>
          <p:nvPr userDrawn="1"/>
        </p:nvSpPr>
        <p:spPr>
          <a:xfrm>
            <a:off x="2215456" y="3174480"/>
            <a:ext cx="4713089" cy="929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50"/>
          </a:p>
        </p:txBody>
      </p:sp>
      <p:grpSp>
        <p:nvGrpSpPr>
          <p:cNvPr id="23" name="Group 1">
            <a:extLst>
              <a:ext uri="{FF2B5EF4-FFF2-40B4-BE49-F238E27FC236}">
                <a16:creationId xmlns="" xmlns:a16="http://schemas.microsoft.com/office/drawing/2014/main" id="{0AF5033B-E7CC-44A0-9059-7B4781C7660D}"/>
              </a:ext>
            </a:extLst>
          </p:cNvPr>
          <p:cNvGrpSpPr/>
          <p:nvPr userDrawn="1"/>
        </p:nvGrpSpPr>
        <p:grpSpPr>
          <a:xfrm>
            <a:off x="269041" y="214122"/>
            <a:ext cx="2934932" cy="379745"/>
            <a:chOff x="358720" y="285496"/>
            <a:chExt cx="3913243" cy="506326"/>
          </a:xfrm>
        </p:grpSpPr>
        <p:cxnSp>
          <p:nvCxnSpPr>
            <p:cNvPr id="24" name="Straight Connector 17">
              <a:extLst>
                <a:ext uri="{FF2B5EF4-FFF2-40B4-BE49-F238E27FC236}">
                  <a16:creationId xmlns="" xmlns:a16="http://schemas.microsoft.com/office/drawing/2014/main" id="{CD3B7D5A-C546-488F-8EDD-3CA8CBED5B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11">
              <a:extLst>
                <a:ext uri="{FF2B5EF4-FFF2-40B4-BE49-F238E27FC236}">
                  <a16:creationId xmlns="" xmlns:a16="http://schemas.microsoft.com/office/drawing/2014/main" id="{29D5656E-78A2-4767-BA7D-2896FD7BAAAE}"/>
                </a:ext>
              </a:extLst>
            </p:cNvPr>
            <p:cNvSpPr/>
            <p:nvPr userDrawn="1"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050" dirty="0"/>
            </a:p>
          </p:txBody>
        </p:sp>
        <p:sp>
          <p:nvSpPr>
            <p:cNvPr id="26" name="Rectangle 15">
              <a:extLst>
                <a:ext uri="{FF2B5EF4-FFF2-40B4-BE49-F238E27FC236}">
                  <a16:creationId xmlns="" xmlns:a16="http://schemas.microsoft.com/office/drawing/2014/main" id="{76E6F950-6E60-4640-AD6B-0248E65297C1}"/>
                </a:ext>
              </a:extLst>
            </p:cNvPr>
            <p:cNvSpPr/>
            <p:nvPr userDrawn="1"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050"/>
            </a:p>
          </p:txBody>
        </p:sp>
      </p:grpSp>
      <p:cxnSp>
        <p:nvCxnSpPr>
          <p:cNvPr id="27" name="Straight Connector 14">
            <a:extLst>
              <a:ext uri="{FF2B5EF4-FFF2-40B4-BE49-F238E27FC236}">
                <a16:creationId xmlns="" xmlns:a16="http://schemas.microsoft.com/office/drawing/2014/main" id="{CF9A5D2E-239E-4F28-921F-DA873B6E93CE}"/>
              </a:ext>
            </a:extLst>
          </p:cNvPr>
          <p:cNvCxnSpPr>
            <a:cxnSpLocks/>
          </p:cNvCxnSpPr>
          <p:nvPr userDrawn="1"/>
        </p:nvCxnSpPr>
        <p:spPr>
          <a:xfrm>
            <a:off x="1782790" y="4538052"/>
            <a:ext cx="103941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9">
            <a:extLst>
              <a:ext uri="{FF2B5EF4-FFF2-40B4-BE49-F238E27FC236}">
                <a16:creationId xmlns="" xmlns:a16="http://schemas.microsoft.com/office/drawing/2014/main" id="{214270DF-A4B6-445C-BF3C-5F4E56EA592F}"/>
              </a:ext>
            </a:extLst>
          </p:cNvPr>
          <p:cNvCxnSpPr>
            <a:cxnSpLocks/>
          </p:cNvCxnSpPr>
          <p:nvPr userDrawn="1"/>
        </p:nvCxnSpPr>
        <p:spPr>
          <a:xfrm>
            <a:off x="306371" y="4689730"/>
            <a:ext cx="211160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6">
            <a:extLst>
              <a:ext uri="{FF2B5EF4-FFF2-40B4-BE49-F238E27FC236}">
                <a16:creationId xmlns="" xmlns:a16="http://schemas.microsoft.com/office/drawing/2014/main" id="{79F90364-1817-43C7-8937-82F344BBEDC9}"/>
              </a:ext>
            </a:extLst>
          </p:cNvPr>
          <p:cNvGrpSpPr/>
          <p:nvPr userDrawn="1"/>
        </p:nvGrpSpPr>
        <p:grpSpPr>
          <a:xfrm rot="10800000">
            <a:off x="8611615" y="105186"/>
            <a:ext cx="452027" cy="432995"/>
            <a:chOff x="781297" y="5586292"/>
            <a:chExt cx="602703" cy="577326"/>
          </a:xfrm>
        </p:grpSpPr>
        <p:sp>
          <p:nvSpPr>
            <p:cNvPr id="30" name="Rectangle 10">
              <a:extLst>
                <a:ext uri="{FF2B5EF4-FFF2-40B4-BE49-F238E27FC236}">
                  <a16:creationId xmlns="" xmlns:a16="http://schemas.microsoft.com/office/drawing/2014/main" id="{C131AE2E-6EE8-4A17-B1C3-09325CFC4561}"/>
                </a:ext>
              </a:extLst>
            </p:cNvPr>
            <p:cNvSpPr/>
            <p:nvPr userDrawn="1"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050" dirty="0"/>
            </a:p>
          </p:txBody>
        </p:sp>
        <p:sp>
          <p:nvSpPr>
            <p:cNvPr id="31" name="Rectangle 12">
              <a:extLst>
                <a:ext uri="{FF2B5EF4-FFF2-40B4-BE49-F238E27FC236}">
                  <a16:creationId xmlns="" xmlns:a16="http://schemas.microsoft.com/office/drawing/2014/main" id="{52F8C515-519C-4CE4-B214-DA3B056016B2}"/>
                </a:ext>
              </a:extLst>
            </p:cNvPr>
            <p:cNvSpPr/>
            <p:nvPr userDrawn="1"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050"/>
            </a:p>
          </p:txBody>
        </p:sp>
      </p:grpSp>
      <p:cxnSp>
        <p:nvCxnSpPr>
          <p:cNvPr id="32" name="Straight Connector 16">
            <a:extLst>
              <a:ext uri="{FF2B5EF4-FFF2-40B4-BE49-F238E27FC236}">
                <a16:creationId xmlns="" xmlns:a16="http://schemas.microsoft.com/office/drawing/2014/main" id="{6521091C-6CE5-471E-B4E7-305803960AB2}"/>
              </a:ext>
            </a:extLst>
          </p:cNvPr>
          <p:cNvCxnSpPr>
            <a:cxnSpLocks/>
          </p:cNvCxnSpPr>
          <p:nvPr userDrawn="1"/>
        </p:nvCxnSpPr>
        <p:spPr>
          <a:xfrm>
            <a:off x="-509047" y="4842311"/>
            <a:ext cx="259152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4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62000" y="579366"/>
            <a:ext cx="7692184" cy="3389650"/>
          </a:xfrm>
          <a:prstGeom prst="rect">
            <a:avLst/>
          </a:prstGeom>
        </p:spPr>
        <p:txBody>
          <a:bodyPr/>
          <a:lstStyle>
            <a:lvl1pPr marL="0" marR="0" indent="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328176" y="4157654"/>
            <a:ext cx="8564078" cy="72638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כדי לערוך סגנון כותרת 2 תחתית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A71DC45-F5DE-3647-89D7-00EEC394272E}"/>
              </a:ext>
            </a:extLst>
          </p:cNvPr>
          <p:cNvGrpSpPr/>
          <p:nvPr/>
        </p:nvGrpSpPr>
        <p:grpSpPr>
          <a:xfrm>
            <a:off x="585973" y="267702"/>
            <a:ext cx="8329427" cy="379745"/>
            <a:chOff x="781297" y="356936"/>
            <a:chExt cx="11105903" cy="5063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0251AD8C-F052-0A4D-8544-F35BEF541172}"/>
                </a:ext>
              </a:extLst>
            </p:cNvPr>
            <p:cNvCxnSpPr>
              <a:cxnSpLocks/>
            </p:cNvCxnSpPr>
            <p:nvPr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FBD9106F-7FCF-814E-B547-22DB88E10AD6}"/>
                </a:ext>
              </a:extLst>
            </p:cNvPr>
            <p:cNvSpPr/>
            <p:nvPr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35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8E4A6A2-22FD-E640-B0BE-FFDB210AA70A}"/>
                </a:ext>
              </a:extLst>
            </p:cNvPr>
            <p:cNvSpPr/>
            <p:nvPr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35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B9B5FED-02E7-474D-B6B7-AF695B5A45B0}"/>
              </a:ext>
            </a:extLst>
          </p:cNvPr>
          <p:cNvSpPr/>
          <p:nvPr/>
        </p:nvSpPr>
        <p:spPr>
          <a:xfrm rot="10800000">
            <a:off x="8836142" y="367123"/>
            <a:ext cx="158516" cy="15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0" eaLnBrk="1" latinLnBrk="0" hangingPunct="1"/>
            <a:endParaRPr lang="x-none" sz="1350"/>
          </a:p>
        </p:txBody>
      </p:sp>
    </p:spTree>
    <p:extLst>
      <p:ext uri="{BB962C8B-B14F-4D97-AF65-F5344CB8AC3E}">
        <p14:creationId xmlns:p14="http://schemas.microsoft.com/office/powerpoint/2010/main" val="1269313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43211" y="1156325"/>
            <a:ext cx="7692184" cy="3389650"/>
          </a:xfrm>
          <a:prstGeom prst="rect">
            <a:avLst/>
          </a:prstGeom>
        </p:spPr>
        <p:txBody>
          <a:bodyPr/>
          <a:lstStyle>
            <a:lvl1pPr marL="0" marR="0" indent="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-28422" y="284252"/>
            <a:ext cx="8564078" cy="726389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כדי לערוך סגנון כותרת 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E2EBC84-43F8-574B-B641-E38F11E343AF}"/>
              </a:ext>
            </a:extLst>
          </p:cNvPr>
          <p:cNvGrpSpPr/>
          <p:nvPr/>
        </p:nvGrpSpPr>
        <p:grpSpPr>
          <a:xfrm>
            <a:off x="-1841363" y="109874"/>
            <a:ext cx="10909092" cy="4905858"/>
            <a:chOff x="-2455150" y="146499"/>
            <a:chExt cx="14545456" cy="6541144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5DB5F7D-0835-C146-BC9D-B30515AA8B6A}"/>
                </a:ext>
              </a:extLst>
            </p:cNvPr>
            <p:cNvSpPr/>
            <p:nvPr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35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C0EA71EF-79A8-3646-BBDE-A1B8320FAEFB}"/>
                </a:ext>
              </a:extLst>
            </p:cNvPr>
            <p:cNvCxnSpPr>
              <a:cxnSpLocks/>
            </p:cNvCxnSpPr>
            <p:nvPr/>
          </p:nvCxnSpPr>
          <p:spPr>
            <a:xfrm>
              <a:off x="-2455150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4FFAC583-20CC-AD46-AF43-64CD61DC3D58}"/>
                </a:ext>
              </a:extLst>
            </p:cNvPr>
            <p:cNvGrpSpPr/>
            <p:nvPr/>
          </p:nvGrpSpPr>
          <p:grpSpPr>
            <a:xfrm rot="10800000">
              <a:off x="8177063" y="6181317"/>
              <a:ext cx="3913243" cy="506326"/>
              <a:chOff x="358720" y="6187719"/>
              <a:chExt cx="3913243" cy="50632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7FFC6B5D-55D1-324B-B8E3-F96F62F3AA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046" y="6434480"/>
                <a:ext cx="3406917" cy="1280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F8AA9893-4A9A-FB4F-BC48-9141DC495FE4}"/>
                  </a:ext>
                </a:extLst>
              </p:cNvPr>
              <p:cNvSpPr/>
              <p:nvPr/>
            </p:nvSpPr>
            <p:spPr>
              <a:xfrm rot="162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685800" rtl="1" eaLnBrk="1" latinLnBrk="0" hangingPunct="1"/>
                <a:endParaRPr lang="x-none" sz="135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5BBF761E-B3AD-8C4C-B469-DEC8A7F1D9C4}"/>
                  </a:ext>
                </a:extLst>
              </p:cNvPr>
              <p:cNvSpPr/>
              <p:nvPr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685800" rtl="1" eaLnBrk="1" latinLnBrk="0" hangingPunct="1"/>
                <a:endParaRPr lang="x-none" sz="1350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80BB7CC1-E08E-854B-AAC6-1DE02C2A331A}"/>
                </a:ext>
              </a:extLst>
            </p:cNvPr>
            <p:cNvSpPr/>
            <p:nvPr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BDDB156F-CF22-B549-81C6-C9743EEAD8C4}"/>
                </a:ext>
              </a:extLst>
            </p:cNvPr>
            <p:cNvSpPr/>
            <p:nvPr/>
          </p:nvSpPr>
          <p:spPr>
            <a:xfrm rot="10800000">
              <a:off x="831188" y="6339703"/>
              <a:ext cx="241158" cy="2411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350"/>
            </a:p>
          </p:txBody>
        </p:sp>
      </p:grpSp>
    </p:spTree>
    <p:extLst>
      <p:ext uri="{BB962C8B-B14F-4D97-AF65-F5344CB8AC3E}">
        <p14:creationId xmlns:p14="http://schemas.microsoft.com/office/powerpoint/2010/main" val="34309521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40776" y="676319"/>
            <a:ext cx="7939985" cy="4261289"/>
          </a:xfrm>
          <a:prstGeom prst="rect">
            <a:avLst/>
          </a:prstGeom>
        </p:spPr>
        <p:txBody>
          <a:bodyPr/>
          <a:lstStyle>
            <a:lvl1pPr marL="0" marR="0" indent="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11EE242-3A2B-9B46-87B2-AC191ECB6960}"/>
              </a:ext>
            </a:extLst>
          </p:cNvPr>
          <p:cNvGrpSpPr/>
          <p:nvPr/>
        </p:nvGrpSpPr>
        <p:grpSpPr>
          <a:xfrm>
            <a:off x="585973" y="267702"/>
            <a:ext cx="8329427" cy="379745"/>
            <a:chOff x="781297" y="356936"/>
            <a:chExt cx="11105903" cy="506326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C0C7E103-ACCC-DA43-9E9D-6FB906FA4F2D}"/>
                </a:ext>
              </a:extLst>
            </p:cNvPr>
            <p:cNvCxnSpPr>
              <a:cxnSpLocks/>
            </p:cNvCxnSpPr>
            <p:nvPr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4E9F80F-CF67-664D-B4F4-0CA7DCACB628}"/>
                </a:ext>
              </a:extLst>
            </p:cNvPr>
            <p:cNvSpPr/>
            <p:nvPr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35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1FEACB6-175B-044B-8C0D-3451E638ABE1}"/>
                </a:ext>
              </a:extLst>
            </p:cNvPr>
            <p:cNvSpPr/>
            <p:nvPr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35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FC3CB68-EE0C-7E46-A86B-DBBE43BD0866}"/>
              </a:ext>
            </a:extLst>
          </p:cNvPr>
          <p:cNvGrpSpPr/>
          <p:nvPr/>
        </p:nvGrpSpPr>
        <p:grpSpPr>
          <a:xfrm>
            <a:off x="-6117147" y="4531570"/>
            <a:ext cx="7746404" cy="125624"/>
            <a:chOff x="10668248" y="5893696"/>
            <a:chExt cx="10328539" cy="16749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128185FB-96F6-194C-96FC-5664DB14E13D}"/>
                </a:ext>
              </a:extLst>
            </p:cNvPr>
            <p:cNvCxnSpPr>
              <a:cxnSpLocks/>
            </p:cNvCxnSpPr>
            <p:nvPr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1E94E79-9670-0743-916C-74F7BDE1C276}"/>
                </a:ext>
              </a:extLst>
            </p:cNvPr>
            <p:cNvSpPr/>
            <p:nvPr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35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EAD82FA-6CD0-454D-9BDB-225121E5526F}"/>
              </a:ext>
            </a:extLst>
          </p:cNvPr>
          <p:cNvSpPr/>
          <p:nvPr/>
        </p:nvSpPr>
        <p:spPr>
          <a:xfrm rot="10800000">
            <a:off x="8635094" y="541005"/>
            <a:ext cx="176789" cy="176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x-none" sz="1350"/>
          </a:p>
        </p:txBody>
      </p:sp>
    </p:spTree>
    <p:extLst>
      <p:ext uri="{BB962C8B-B14F-4D97-AF65-F5344CB8AC3E}">
        <p14:creationId xmlns:p14="http://schemas.microsoft.com/office/powerpoint/2010/main" val="65017726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="" xmlns:a16="http://schemas.microsoft.com/office/drawing/2014/main" id="{C4692FF9-9816-1A41-9F19-64AC89C4FE77}"/>
              </a:ext>
            </a:extLst>
          </p:cNvPr>
          <p:cNvSpPr/>
          <p:nvPr userDrawn="1"/>
        </p:nvSpPr>
        <p:spPr>
          <a:xfrm>
            <a:off x="2503183" y="484931"/>
            <a:ext cx="4104977" cy="4104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5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1C76A5A-A9C6-4148-9667-BA78FBEC1DC5}"/>
              </a:ext>
            </a:extLst>
          </p:cNvPr>
          <p:cNvSpPr/>
          <p:nvPr userDrawn="1"/>
        </p:nvSpPr>
        <p:spPr>
          <a:xfrm>
            <a:off x="2215456" y="3174480"/>
            <a:ext cx="4713089" cy="929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5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5656235-C025-B341-B125-6E522FFD6056}"/>
              </a:ext>
            </a:extLst>
          </p:cNvPr>
          <p:cNvGrpSpPr/>
          <p:nvPr userDrawn="1"/>
        </p:nvGrpSpPr>
        <p:grpSpPr>
          <a:xfrm>
            <a:off x="269041" y="214122"/>
            <a:ext cx="2934932" cy="379745"/>
            <a:chOff x="358720" y="285496"/>
            <a:chExt cx="3913243" cy="50632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3740DB9B-9ABC-1E4F-9E76-DE21BB1349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AC0021A-4563-F644-839C-3313EE112D9E}"/>
                </a:ext>
              </a:extLst>
            </p:cNvPr>
            <p:cNvSpPr/>
            <p:nvPr userDrawn="1"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05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984F002-0837-5347-8BEB-C54BD7228FB1}"/>
                </a:ext>
              </a:extLst>
            </p:cNvPr>
            <p:cNvSpPr/>
            <p:nvPr userDrawn="1"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05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706" y="1446626"/>
            <a:ext cx="8154590" cy="16517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he-IL" dirty="0"/>
              <a:t>השיעור הבא</a:t>
            </a:r>
          </a:p>
          <a:p>
            <a:pPr lvl="0"/>
            <a:r>
              <a:rPr lang="he-IL" dirty="0"/>
              <a:t>יתחיל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1782790" y="4538052"/>
            <a:ext cx="103941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50204A12-6CF4-3D47-B903-96181A4FAD7A}"/>
              </a:ext>
            </a:extLst>
          </p:cNvPr>
          <p:cNvCxnSpPr>
            <a:cxnSpLocks/>
          </p:cNvCxnSpPr>
          <p:nvPr userDrawn="1"/>
        </p:nvCxnSpPr>
        <p:spPr>
          <a:xfrm>
            <a:off x="306371" y="4689730"/>
            <a:ext cx="211160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2617BD7-5381-4D41-92AE-B0043113B420}"/>
              </a:ext>
            </a:extLst>
          </p:cNvPr>
          <p:cNvGrpSpPr/>
          <p:nvPr userDrawn="1"/>
        </p:nvGrpSpPr>
        <p:grpSpPr>
          <a:xfrm rot="10800000">
            <a:off x="8611615" y="105186"/>
            <a:ext cx="452027" cy="432995"/>
            <a:chOff x="781297" y="5586292"/>
            <a:chExt cx="602703" cy="577326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87FD482-59E1-C04B-9AF0-F8141BE66FDD}"/>
                </a:ext>
              </a:extLst>
            </p:cNvPr>
            <p:cNvSpPr/>
            <p:nvPr userDrawn="1"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0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E9A766D-D5BD-3E4B-AE40-5EF4614445A8}"/>
                </a:ext>
              </a:extLst>
            </p:cNvPr>
            <p:cNvSpPr/>
            <p:nvPr userDrawn="1"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05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4D5014CE-6431-0D4C-BAFF-39612F414400}"/>
              </a:ext>
            </a:extLst>
          </p:cNvPr>
          <p:cNvCxnSpPr>
            <a:cxnSpLocks/>
          </p:cNvCxnSpPr>
          <p:nvPr userDrawn="1"/>
        </p:nvCxnSpPr>
        <p:spPr>
          <a:xfrm>
            <a:off x="-509047" y="4842311"/>
            <a:ext cx="259152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4BD310FA-D564-9240-BAF3-B9933A5C61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3568" y="3411171"/>
            <a:ext cx="3496865" cy="614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בשעה 09:00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39239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7735FA8-E872-6D4B-B736-9D885CF8FF10}"/>
              </a:ext>
            </a:extLst>
          </p:cNvPr>
          <p:cNvSpPr/>
          <p:nvPr userDrawn="1"/>
        </p:nvSpPr>
        <p:spPr>
          <a:xfrm>
            <a:off x="807259" y="1318167"/>
            <a:ext cx="7529483" cy="2537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x-none" sz="105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740DB9B-9ABC-1E4F-9E76-DE21BB134995}"/>
              </a:ext>
            </a:extLst>
          </p:cNvPr>
          <p:cNvCxnSpPr>
            <a:cxnSpLocks/>
          </p:cNvCxnSpPr>
          <p:nvPr userDrawn="1"/>
        </p:nvCxnSpPr>
        <p:spPr>
          <a:xfrm>
            <a:off x="648785" y="399193"/>
            <a:ext cx="2555188" cy="96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AC0021A-4563-F644-839C-3313EE112D9E}"/>
              </a:ext>
            </a:extLst>
          </p:cNvPr>
          <p:cNvSpPr/>
          <p:nvPr userDrawn="1"/>
        </p:nvSpPr>
        <p:spPr>
          <a:xfrm rot="16200000">
            <a:off x="269040" y="214122"/>
            <a:ext cx="379745" cy="3797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x-none" sz="105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984F002-0837-5347-8BEB-C54BD7228FB1}"/>
              </a:ext>
            </a:extLst>
          </p:cNvPr>
          <p:cNvSpPr/>
          <p:nvPr userDrawn="1"/>
        </p:nvSpPr>
        <p:spPr>
          <a:xfrm>
            <a:off x="585973" y="341182"/>
            <a:ext cx="125624" cy="125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x-none" sz="105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7852" y="1290746"/>
            <a:ext cx="6388298" cy="260704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6000"/>
              </a:lnSpc>
              <a:buNone/>
              <a:defRPr sz="5625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he-IL" dirty="0"/>
              <a:t>השיעור הבא יתחיל בשעה 09:00</a:t>
            </a:r>
            <a:endParaRPr lang="x-non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594746" y="4130045"/>
            <a:ext cx="103941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5893CC5-0B99-AA48-8797-A1AE8B9BB25D}"/>
              </a:ext>
            </a:extLst>
          </p:cNvPr>
          <p:cNvSpPr/>
          <p:nvPr userDrawn="1"/>
        </p:nvSpPr>
        <p:spPr>
          <a:xfrm rot="10800000">
            <a:off x="8179182" y="1714666"/>
            <a:ext cx="315119" cy="3151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0" eaLnBrk="1" latinLnBrk="0" hangingPunct="1"/>
            <a:endParaRPr lang="x-none" sz="105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FB79051-D1F8-DB4C-8CE2-B840C1367395}"/>
              </a:ext>
            </a:extLst>
          </p:cNvPr>
          <p:cNvCxnSpPr>
            <a:cxnSpLocks/>
          </p:cNvCxnSpPr>
          <p:nvPr userDrawn="1"/>
        </p:nvCxnSpPr>
        <p:spPr>
          <a:xfrm>
            <a:off x="306371" y="4689730"/>
            <a:ext cx="211160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E418D07-B679-C54B-9CD1-5F261DF50C67}"/>
              </a:ext>
            </a:extLst>
          </p:cNvPr>
          <p:cNvCxnSpPr>
            <a:cxnSpLocks/>
          </p:cNvCxnSpPr>
          <p:nvPr userDrawn="1"/>
        </p:nvCxnSpPr>
        <p:spPr>
          <a:xfrm>
            <a:off x="-509047" y="4842311"/>
            <a:ext cx="259152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770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E8959C-707A-374D-A37D-F0431F277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23714" y="-2344681"/>
            <a:ext cx="3784257" cy="3771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8B22E21-BB18-2544-AECC-B480F0F96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7032467" y="3240927"/>
            <a:ext cx="3784257" cy="37716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F42AF29-C2E4-5241-B09A-733B3FF46F39}"/>
              </a:ext>
            </a:extLst>
          </p:cNvPr>
          <p:cNvSpPr/>
          <p:nvPr userDrawn="1"/>
        </p:nvSpPr>
        <p:spPr>
          <a:xfrm>
            <a:off x="1567898" y="2176816"/>
            <a:ext cx="6477617" cy="91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x-none" sz="1050"/>
          </a:p>
        </p:txBody>
      </p:sp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1729408" y="2247330"/>
            <a:ext cx="5972976" cy="682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dirty="0"/>
              <a:t>שיעור חשבון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F167144-500B-6B43-A0D9-9E945F02D9D4}"/>
              </a:ext>
            </a:extLst>
          </p:cNvPr>
          <p:cNvSpPr/>
          <p:nvPr userDrawn="1"/>
        </p:nvSpPr>
        <p:spPr>
          <a:xfrm>
            <a:off x="4452999" y="1373627"/>
            <a:ext cx="3784256" cy="8031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x-none" sz="105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7A11115-3ABB-BD40-ABED-D5A33218D3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0964" y="1530871"/>
            <a:ext cx="3324428" cy="5116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כיתה באוויר</a:t>
            </a:r>
            <a:endParaRPr lang="x-non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BDC1C0A-BE24-6F44-ADAB-0EC767C7CF08}"/>
              </a:ext>
            </a:extLst>
          </p:cNvPr>
          <p:cNvCxnSpPr>
            <a:cxnSpLocks/>
          </p:cNvCxnSpPr>
          <p:nvPr userDrawn="1"/>
        </p:nvCxnSpPr>
        <p:spPr>
          <a:xfrm>
            <a:off x="5367130" y="1229967"/>
            <a:ext cx="300410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62B7691-554F-C24E-A7EF-FBB6A779C84F}"/>
              </a:ext>
            </a:extLst>
          </p:cNvPr>
          <p:cNvSpPr/>
          <p:nvPr userDrawn="1"/>
        </p:nvSpPr>
        <p:spPr>
          <a:xfrm rot="16200000">
            <a:off x="8160044" y="1562852"/>
            <a:ext cx="154422" cy="154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x-none" sz="105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9DFC2ED4-6C90-1140-B96A-262D896828AC}"/>
              </a:ext>
            </a:extLst>
          </p:cNvPr>
          <p:cNvCxnSpPr>
            <a:cxnSpLocks/>
          </p:cNvCxnSpPr>
          <p:nvPr userDrawn="1"/>
        </p:nvCxnSpPr>
        <p:spPr>
          <a:xfrm>
            <a:off x="1567899" y="3742238"/>
            <a:ext cx="300410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AA1BCFA8-C968-6447-9D33-CA59F5C36F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7899" y="3300093"/>
            <a:ext cx="2958703" cy="3358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</a:lstStyle>
          <a:p>
            <a:pPr lvl="0"/>
            <a:r>
              <a:rPr lang="he-IL" dirty="0"/>
              <a:t>כיתה א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74060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C9F09B1-B123-264A-B4B1-2D4D5FCB7462}"/>
              </a:ext>
            </a:extLst>
          </p:cNvPr>
          <p:cNvGrpSpPr/>
          <p:nvPr userDrawn="1"/>
        </p:nvGrpSpPr>
        <p:grpSpPr>
          <a:xfrm>
            <a:off x="1253729" y="358209"/>
            <a:ext cx="7685305" cy="760810"/>
            <a:chOff x="1671638" y="314325"/>
            <a:chExt cx="10247073" cy="1014413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15B54867-73E4-6D4E-8275-68525957959A}"/>
                </a:ext>
              </a:extLst>
            </p:cNvPr>
            <p:cNvSpPr/>
            <p:nvPr userDrawn="1"/>
          </p:nvSpPr>
          <p:spPr>
            <a:xfrm>
              <a:off x="1671638" y="314325"/>
              <a:ext cx="10144125" cy="10144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0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3CC66965-9479-AB40-A1AD-3AFCE0BDB4B6}"/>
                </a:ext>
              </a:extLst>
            </p:cNvPr>
            <p:cNvSpPr/>
            <p:nvPr userDrawn="1"/>
          </p:nvSpPr>
          <p:spPr>
            <a:xfrm rot="16200000">
              <a:off x="11712815" y="516179"/>
              <a:ext cx="205896" cy="2058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05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269041" y="4640789"/>
            <a:ext cx="2934932" cy="379745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05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0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e-IL" sz="3300" dirty="0"/>
              <a:t>לחץ כדי לערוך סגנון כותרת 2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5BD9B8B-E13B-EB49-B17F-97A61BE20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3729" y="1446610"/>
            <a:ext cx="7179469" cy="2883694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45346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3B52AA-B68F-5F48-BD97-85E1AACA7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4020" y="342900"/>
            <a:ext cx="2949178" cy="1200150"/>
          </a:xfrm>
        </p:spPr>
        <p:txBody>
          <a:bodyPr anchor="b">
            <a:normAutofit/>
          </a:bodyPr>
          <a:lstStyle>
            <a:lvl1pPr>
              <a:defRPr sz="2100" b="1"/>
            </a:lvl1pPr>
          </a:lstStyle>
          <a:p>
            <a:r>
              <a:rPr lang="he-IL" dirty="0"/>
              <a:t>לחץ כדי לערוך סגנון כותרת 3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434C056-24D3-4D4F-B71D-0A6FFF91C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6887" y="740569"/>
            <a:ext cx="4629150" cy="3655219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x-none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80D92DD-D2C5-574D-9D42-6312801F9656}"/>
              </a:ext>
            </a:extLst>
          </p:cNvPr>
          <p:cNvGrpSpPr/>
          <p:nvPr userDrawn="1"/>
        </p:nvGrpSpPr>
        <p:grpSpPr>
          <a:xfrm>
            <a:off x="8115487" y="4716738"/>
            <a:ext cx="7746404" cy="125624"/>
            <a:chOff x="10668248" y="5893696"/>
            <a:chExt cx="10328539" cy="167498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0EEDDC44-041B-2548-896F-7D3F244033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912C7192-3B93-954D-8551-A0AB54EA33AF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05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AFCFFBE-CA3C-4545-A48D-BF28B4BE9510}"/>
              </a:ext>
            </a:extLst>
          </p:cNvPr>
          <p:cNvGrpSpPr/>
          <p:nvPr userDrawn="1"/>
        </p:nvGrpSpPr>
        <p:grpSpPr>
          <a:xfrm>
            <a:off x="269041" y="50260"/>
            <a:ext cx="2934932" cy="379745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CCCA527-9EA3-D945-B442-A5A2AE48F0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995CCE9C-95DF-E348-9022-889DF2969112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05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FC30387-F518-A84F-A9D6-7E7AEC6A166E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050"/>
            </a:p>
          </p:txBody>
        </p:sp>
      </p:grpSp>
      <p:sp>
        <p:nvSpPr>
          <p:cNvPr id="15" name="Text Placeholder 5">
            <a:extLst>
              <a:ext uri="{FF2B5EF4-FFF2-40B4-BE49-F238E27FC236}">
                <a16:creationId xmlns="" xmlns:a16="http://schemas.microsoft.com/office/drawing/2014/main" id="{80D7566E-F057-DA40-B83B-F46A0CA49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4020" y="1656642"/>
            <a:ext cx="2949178" cy="2739146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32745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62000" y="579366"/>
            <a:ext cx="7692184" cy="3389650"/>
          </a:xfrm>
          <a:prstGeom prst="rect">
            <a:avLst/>
          </a:prstGeom>
        </p:spPr>
        <p:txBody>
          <a:bodyPr/>
          <a:lstStyle>
            <a:lvl1pPr marL="0" marR="0" indent="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328176" y="4157654"/>
            <a:ext cx="8564078" cy="72638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כדי לערוך סגנון כותרת 2 תחתית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A71DC45-F5DE-3647-89D7-00EEC394272E}"/>
              </a:ext>
            </a:extLst>
          </p:cNvPr>
          <p:cNvGrpSpPr/>
          <p:nvPr userDrawn="1"/>
        </p:nvGrpSpPr>
        <p:grpSpPr>
          <a:xfrm>
            <a:off x="585973" y="267702"/>
            <a:ext cx="8329427" cy="379745"/>
            <a:chOff x="781297" y="356936"/>
            <a:chExt cx="11105903" cy="5063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0251AD8C-F052-0A4D-8544-F35BEF5411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FBD9106F-7FCF-814E-B547-22DB88E10AD6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05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8E4A6A2-22FD-E640-B0BE-FFDB210AA70A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05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B9B5FED-02E7-474D-B6B7-AF695B5A45B0}"/>
              </a:ext>
            </a:extLst>
          </p:cNvPr>
          <p:cNvSpPr/>
          <p:nvPr userDrawn="1"/>
        </p:nvSpPr>
        <p:spPr>
          <a:xfrm rot="10800000">
            <a:off x="8836142" y="367123"/>
            <a:ext cx="158516" cy="15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0" eaLnBrk="1" latinLnBrk="0" hangingPunct="1"/>
            <a:endParaRPr lang="x-none" sz="1050"/>
          </a:p>
        </p:txBody>
      </p:sp>
    </p:spTree>
    <p:extLst>
      <p:ext uri="{BB962C8B-B14F-4D97-AF65-F5344CB8AC3E}">
        <p14:creationId xmlns:p14="http://schemas.microsoft.com/office/powerpoint/2010/main" val="1982203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43211" y="1156325"/>
            <a:ext cx="7692184" cy="3389650"/>
          </a:xfrm>
          <a:prstGeom prst="rect">
            <a:avLst/>
          </a:prstGeom>
        </p:spPr>
        <p:txBody>
          <a:bodyPr/>
          <a:lstStyle>
            <a:lvl1pPr marL="0" marR="0" indent="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-28422" y="284252"/>
            <a:ext cx="8564078" cy="726389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כדי לערוך סגנון כותרת 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E2EBC84-43F8-574B-B641-E38F11E343AF}"/>
              </a:ext>
            </a:extLst>
          </p:cNvPr>
          <p:cNvGrpSpPr/>
          <p:nvPr userDrawn="1"/>
        </p:nvGrpSpPr>
        <p:grpSpPr>
          <a:xfrm>
            <a:off x="-1841363" y="109874"/>
            <a:ext cx="10909092" cy="4905858"/>
            <a:chOff x="-2455150" y="146499"/>
            <a:chExt cx="14545456" cy="6541144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5DB5F7D-0835-C146-BC9D-B30515AA8B6A}"/>
                </a:ext>
              </a:extLst>
            </p:cNvPr>
            <p:cNvSpPr/>
            <p:nvPr userDrawn="1"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05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C0EA71EF-79A8-3646-BBDE-A1B8320FAE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55150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4FFAC583-20CC-AD46-AF43-64CD61DC3D58}"/>
                </a:ext>
              </a:extLst>
            </p:cNvPr>
            <p:cNvGrpSpPr/>
            <p:nvPr userDrawn="1"/>
          </p:nvGrpSpPr>
          <p:grpSpPr>
            <a:xfrm rot="10800000">
              <a:off x="8177063" y="6181317"/>
              <a:ext cx="3913243" cy="506326"/>
              <a:chOff x="358720" y="6187719"/>
              <a:chExt cx="3913243" cy="50632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7FFC6B5D-55D1-324B-B8E3-F96F62F3AA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65046" y="6434480"/>
                <a:ext cx="3406917" cy="1280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F8AA9893-4A9A-FB4F-BC48-9141DC495FE4}"/>
                  </a:ext>
                </a:extLst>
              </p:cNvPr>
              <p:cNvSpPr/>
              <p:nvPr userDrawn="1"/>
            </p:nvSpPr>
            <p:spPr>
              <a:xfrm rot="162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685800" rtl="1" eaLnBrk="1" latinLnBrk="0" hangingPunct="1"/>
                <a:endParaRPr lang="x-none" sz="105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5BBF761E-B3AD-8C4C-B469-DEC8A7F1D9C4}"/>
                  </a:ext>
                </a:extLst>
              </p:cNvPr>
              <p:cNvSpPr/>
              <p:nvPr userDrawn="1"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685800" rtl="1" eaLnBrk="1" latinLnBrk="0" hangingPunct="1"/>
                <a:endParaRPr lang="x-none" sz="1050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80BB7CC1-E08E-854B-AAC6-1DE02C2A331A}"/>
                </a:ext>
              </a:extLst>
            </p:cNvPr>
            <p:cNvSpPr/>
            <p:nvPr userDrawn="1"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0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BDDB156F-CF22-B549-81C6-C9743EEAD8C4}"/>
                </a:ext>
              </a:extLst>
            </p:cNvPr>
            <p:cNvSpPr/>
            <p:nvPr userDrawn="1"/>
          </p:nvSpPr>
          <p:spPr>
            <a:xfrm rot="10800000">
              <a:off x="831188" y="6339703"/>
              <a:ext cx="241158" cy="2411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050"/>
            </a:p>
          </p:txBody>
        </p:sp>
      </p:grpSp>
    </p:spTree>
    <p:extLst>
      <p:ext uri="{BB962C8B-B14F-4D97-AF65-F5344CB8AC3E}">
        <p14:creationId xmlns:p14="http://schemas.microsoft.com/office/powerpoint/2010/main" val="426526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7735FA8-E872-6D4B-B736-9D885CF8FF10}"/>
              </a:ext>
            </a:extLst>
          </p:cNvPr>
          <p:cNvSpPr/>
          <p:nvPr/>
        </p:nvSpPr>
        <p:spPr>
          <a:xfrm>
            <a:off x="807259" y="1318167"/>
            <a:ext cx="7529483" cy="2537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x-none" sz="135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740DB9B-9ABC-1E4F-9E76-DE21BB134995}"/>
              </a:ext>
            </a:extLst>
          </p:cNvPr>
          <p:cNvCxnSpPr>
            <a:cxnSpLocks/>
          </p:cNvCxnSpPr>
          <p:nvPr/>
        </p:nvCxnSpPr>
        <p:spPr>
          <a:xfrm>
            <a:off x="648785" y="399193"/>
            <a:ext cx="2555188" cy="96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AC0021A-4563-F644-839C-3313EE112D9E}"/>
              </a:ext>
            </a:extLst>
          </p:cNvPr>
          <p:cNvSpPr/>
          <p:nvPr/>
        </p:nvSpPr>
        <p:spPr>
          <a:xfrm rot="16200000">
            <a:off x="269040" y="214122"/>
            <a:ext cx="379745" cy="3797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x-none" sz="135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984F002-0837-5347-8BEB-C54BD7228FB1}"/>
              </a:ext>
            </a:extLst>
          </p:cNvPr>
          <p:cNvSpPr/>
          <p:nvPr/>
        </p:nvSpPr>
        <p:spPr>
          <a:xfrm>
            <a:off x="585973" y="341182"/>
            <a:ext cx="125624" cy="125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x-none" sz="135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7852" y="1290746"/>
            <a:ext cx="6388298" cy="2607045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6000"/>
              </a:lnSpc>
              <a:buNone/>
              <a:defRPr sz="5625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he-IL" dirty="0"/>
              <a:t>השיעור הבא יתחיל בשעה 09:00</a:t>
            </a:r>
            <a:endParaRPr lang="x-non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0473E13-CEF0-6945-8210-1865616E9834}"/>
              </a:ext>
            </a:extLst>
          </p:cNvPr>
          <p:cNvCxnSpPr>
            <a:cxnSpLocks/>
          </p:cNvCxnSpPr>
          <p:nvPr/>
        </p:nvCxnSpPr>
        <p:spPr>
          <a:xfrm>
            <a:off x="594746" y="4130045"/>
            <a:ext cx="103941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5893CC5-0B99-AA48-8797-A1AE8B9BB25D}"/>
              </a:ext>
            </a:extLst>
          </p:cNvPr>
          <p:cNvSpPr/>
          <p:nvPr/>
        </p:nvSpPr>
        <p:spPr>
          <a:xfrm rot="10800000">
            <a:off x="8179182" y="1714666"/>
            <a:ext cx="315119" cy="3151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0" eaLnBrk="1" latinLnBrk="0" hangingPunct="1"/>
            <a:endParaRPr lang="x-none" sz="135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FB79051-D1F8-DB4C-8CE2-B840C1367395}"/>
              </a:ext>
            </a:extLst>
          </p:cNvPr>
          <p:cNvCxnSpPr>
            <a:cxnSpLocks/>
          </p:cNvCxnSpPr>
          <p:nvPr/>
        </p:nvCxnSpPr>
        <p:spPr>
          <a:xfrm>
            <a:off x="306371" y="4689730"/>
            <a:ext cx="211160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E418D07-B679-C54B-9CD1-5F261DF50C67}"/>
              </a:ext>
            </a:extLst>
          </p:cNvPr>
          <p:cNvCxnSpPr>
            <a:cxnSpLocks/>
          </p:cNvCxnSpPr>
          <p:nvPr/>
        </p:nvCxnSpPr>
        <p:spPr>
          <a:xfrm>
            <a:off x="-509047" y="4842311"/>
            <a:ext cx="259152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6">
            <a:extLst>
              <a:ext uri="{FF2B5EF4-FFF2-40B4-BE49-F238E27FC236}">
                <a16:creationId xmlns="" xmlns:a16="http://schemas.microsoft.com/office/drawing/2014/main" id="{ACF51A43-0D68-4445-AF01-2CC2C88A9010}"/>
              </a:ext>
            </a:extLst>
          </p:cNvPr>
          <p:cNvSpPr/>
          <p:nvPr userDrawn="1"/>
        </p:nvSpPr>
        <p:spPr>
          <a:xfrm>
            <a:off x="807259" y="1318167"/>
            <a:ext cx="7529483" cy="2537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x-none" sz="1050"/>
          </a:p>
        </p:txBody>
      </p:sp>
      <p:cxnSp>
        <p:nvCxnSpPr>
          <p:cNvPr id="19" name="Straight Connector 17">
            <a:extLst>
              <a:ext uri="{FF2B5EF4-FFF2-40B4-BE49-F238E27FC236}">
                <a16:creationId xmlns="" xmlns:a16="http://schemas.microsoft.com/office/drawing/2014/main" id="{6E0C1B9A-64BD-43C3-A04B-50491053B73B}"/>
              </a:ext>
            </a:extLst>
          </p:cNvPr>
          <p:cNvCxnSpPr>
            <a:cxnSpLocks/>
          </p:cNvCxnSpPr>
          <p:nvPr userDrawn="1"/>
        </p:nvCxnSpPr>
        <p:spPr>
          <a:xfrm>
            <a:off x="648785" y="399193"/>
            <a:ext cx="2555188" cy="96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1">
            <a:extLst>
              <a:ext uri="{FF2B5EF4-FFF2-40B4-BE49-F238E27FC236}">
                <a16:creationId xmlns="" xmlns:a16="http://schemas.microsoft.com/office/drawing/2014/main" id="{C0C5389E-7968-44D7-A607-156C54B4BEF4}"/>
              </a:ext>
            </a:extLst>
          </p:cNvPr>
          <p:cNvSpPr/>
          <p:nvPr userDrawn="1"/>
        </p:nvSpPr>
        <p:spPr>
          <a:xfrm rot="16200000">
            <a:off x="269040" y="214122"/>
            <a:ext cx="379745" cy="3797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x-none" sz="1050" dirty="0"/>
          </a:p>
        </p:txBody>
      </p:sp>
      <p:sp>
        <p:nvSpPr>
          <p:cNvPr id="21" name="Rectangle 15">
            <a:extLst>
              <a:ext uri="{FF2B5EF4-FFF2-40B4-BE49-F238E27FC236}">
                <a16:creationId xmlns="" xmlns:a16="http://schemas.microsoft.com/office/drawing/2014/main" id="{760C02A0-4147-4206-ADEF-20666BB68CB6}"/>
              </a:ext>
            </a:extLst>
          </p:cNvPr>
          <p:cNvSpPr/>
          <p:nvPr userDrawn="1"/>
        </p:nvSpPr>
        <p:spPr>
          <a:xfrm>
            <a:off x="585973" y="341182"/>
            <a:ext cx="125624" cy="125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x-none" sz="1050"/>
          </a:p>
        </p:txBody>
      </p:sp>
      <p:cxnSp>
        <p:nvCxnSpPr>
          <p:cNvPr id="22" name="Straight Connector 14">
            <a:extLst>
              <a:ext uri="{FF2B5EF4-FFF2-40B4-BE49-F238E27FC236}">
                <a16:creationId xmlns="" xmlns:a16="http://schemas.microsoft.com/office/drawing/2014/main" id="{DB2FADF7-25B7-4AEB-8D6C-9F1DC8FDA285}"/>
              </a:ext>
            </a:extLst>
          </p:cNvPr>
          <p:cNvCxnSpPr>
            <a:cxnSpLocks/>
          </p:cNvCxnSpPr>
          <p:nvPr userDrawn="1"/>
        </p:nvCxnSpPr>
        <p:spPr>
          <a:xfrm>
            <a:off x="594746" y="4130045"/>
            <a:ext cx="103941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9">
            <a:extLst>
              <a:ext uri="{FF2B5EF4-FFF2-40B4-BE49-F238E27FC236}">
                <a16:creationId xmlns="" xmlns:a16="http://schemas.microsoft.com/office/drawing/2014/main" id="{8413500C-B774-4027-9DCF-ED9DDE1A22EF}"/>
              </a:ext>
            </a:extLst>
          </p:cNvPr>
          <p:cNvSpPr/>
          <p:nvPr userDrawn="1"/>
        </p:nvSpPr>
        <p:spPr>
          <a:xfrm rot="10800000">
            <a:off x="8179182" y="1714666"/>
            <a:ext cx="315119" cy="3151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0" eaLnBrk="1" latinLnBrk="0" hangingPunct="1"/>
            <a:endParaRPr lang="x-none" sz="1050"/>
          </a:p>
        </p:txBody>
      </p:sp>
      <p:cxnSp>
        <p:nvCxnSpPr>
          <p:cNvPr id="24" name="Straight Connector 10">
            <a:extLst>
              <a:ext uri="{FF2B5EF4-FFF2-40B4-BE49-F238E27FC236}">
                <a16:creationId xmlns="" xmlns:a16="http://schemas.microsoft.com/office/drawing/2014/main" id="{44804F9C-D560-4315-87E4-B10FE1D7E2EF}"/>
              </a:ext>
            </a:extLst>
          </p:cNvPr>
          <p:cNvCxnSpPr>
            <a:cxnSpLocks/>
          </p:cNvCxnSpPr>
          <p:nvPr userDrawn="1"/>
        </p:nvCxnSpPr>
        <p:spPr>
          <a:xfrm>
            <a:off x="306371" y="4689730"/>
            <a:ext cx="211160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2">
            <a:extLst>
              <a:ext uri="{FF2B5EF4-FFF2-40B4-BE49-F238E27FC236}">
                <a16:creationId xmlns="" xmlns:a16="http://schemas.microsoft.com/office/drawing/2014/main" id="{4E596B58-7854-4D1F-B179-C15C84362DBB}"/>
              </a:ext>
            </a:extLst>
          </p:cNvPr>
          <p:cNvCxnSpPr>
            <a:cxnSpLocks/>
          </p:cNvCxnSpPr>
          <p:nvPr userDrawn="1"/>
        </p:nvCxnSpPr>
        <p:spPr>
          <a:xfrm>
            <a:off x="-509047" y="4842311"/>
            <a:ext cx="259152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82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40776" y="676319"/>
            <a:ext cx="7939985" cy="4261289"/>
          </a:xfrm>
          <a:prstGeom prst="rect">
            <a:avLst/>
          </a:prstGeom>
        </p:spPr>
        <p:txBody>
          <a:bodyPr/>
          <a:lstStyle>
            <a:lvl1pPr marL="0" marR="0" indent="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11EE242-3A2B-9B46-87B2-AC191ECB6960}"/>
              </a:ext>
            </a:extLst>
          </p:cNvPr>
          <p:cNvGrpSpPr/>
          <p:nvPr userDrawn="1"/>
        </p:nvGrpSpPr>
        <p:grpSpPr>
          <a:xfrm>
            <a:off x="585973" y="267702"/>
            <a:ext cx="8329427" cy="379745"/>
            <a:chOff x="781297" y="356936"/>
            <a:chExt cx="11105903" cy="506326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C0C7E103-ACCC-DA43-9E9D-6FB906FA4F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4E9F80F-CF67-664D-B4F4-0CA7DCACB628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05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1FEACB6-175B-044B-8C0D-3451E638ABE1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05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FC3CB68-EE0C-7E46-A86B-DBBE43BD0866}"/>
              </a:ext>
            </a:extLst>
          </p:cNvPr>
          <p:cNvGrpSpPr/>
          <p:nvPr userDrawn="1"/>
        </p:nvGrpSpPr>
        <p:grpSpPr>
          <a:xfrm>
            <a:off x="-6117147" y="4531570"/>
            <a:ext cx="7746404" cy="125624"/>
            <a:chOff x="10668248" y="5893696"/>
            <a:chExt cx="10328539" cy="16749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128185FB-96F6-194C-96FC-5664DB14E1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1E94E79-9670-0743-916C-74F7BDE1C276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05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EAD82FA-6CD0-454D-9BDB-225121E5526F}"/>
              </a:ext>
            </a:extLst>
          </p:cNvPr>
          <p:cNvSpPr/>
          <p:nvPr userDrawn="1"/>
        </p:nvSpPr>
        <p:spPr>
          <a:xfrm rot="10800000">
            <a:off x="8635094" y="541005"/>
            <a:ext cx="176789" cy="176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x-none" sz="1050"/>
          </a:p>
        </p:txBody>
      </p:sp>
    </p:spTree>
    <p:extLst>
      <p:ext uri="{BB962C8B-B14F-4D97-AF65-F5344CB8AC3E}">
        <p14:creationId xmlns:p14="http://schemas.microsoft.com/office/powerpoint/2010/main" val="268908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הביא לשיעור?">
  <p:cSld name="מה להביא לשיעור?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1"/>
          </p:nvPr>
        </p:nvSpPr>
        <p:spPr>
          <a:xfrm>
            <a:off x="629842" y="1306259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1950">
                <a:latin typeface="Calibri"/>
                <a:ea typeface="Calibri"/>
                <a:cs typeface="Calibri"/>
                <a:sym typeface="Calibri"/>
              </a:defRPr>
            </a:lvl1pPr>
            <a:lvl2pPr marL="685800" lvl="1" indent="-257175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2"/>
          </p:nvPr>
        </p:nvSpPr>
        <p:spPr>
          <a:xfrm>
            <a:off x="4629150" y="1306259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1950">
                <a:latin typeface="Calibri"/>
                <a:ea typeface="Calibri"/>
                <a:cs typeface="Calibri"/>
                <a:sym typeface="Calibri"/>
              </a:defRPr>
            </a:lvl1pPr>
            <a:lvl2pPr marL="685800" lvl="1" indent="-257175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6" name="Google Shape;46;p28"/>
          <p:cNvGrpSpPr/>
          <p:nvPr/>
        </p:nvGrpSpPr>
        <p:grpSpPr>
          <a:xfrm>
            <a:off x="676968" y="136179"/>
            <a:ext cx="8266616" cy="379745"/>
            <a:chOff x="865046" y="356936"/>
            <a:chExt cx="11022154" cy="506326"/>
          </a:xfrm>
        </p:grpSpPr>
        <p:cxnSp>
          <p:nvCxnSpPr>
            <p:cNvPr id="47" name="Google Shape;47;p28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8" name="Google Shape;48;p28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Google Shape;49;p28"/>
          <p:cNvSpPr/>
          <p:nvPr/>
        </p:nvSpPr>
        <p:spPr>
          <a:xfrm rot="10800000">
            <a:off x="8864326" y="235600"/>
            <a:ext cx="158516" cy="15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883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קניית ידע">
  <p:cSld name="הקניית ידע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9"/>
          <p:cNvPicPr preferRelativeResize="0"/>
          <p:nvPr/>
        </p:nvPicPr>
        <p:blipFill rotWithShape="1">
          <a:blip r:embed="rId2">
            <a:alphaModFix/>
          </a:blip>
          <a:srcRect t="12244" b="63870"/>
          <a:stretch/>
        </p:blipFill>
        <p:spPr>
          <a:xfrm>
            <a:off x="0" y="0"/>
            <a:ext cx="9144000" cy="1228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oogle Shape;52;p29"/>
          <p:cNvGrpSpPr/>
          <p:nvPr/>
        </p:nvGrpSpPr>
        <p:grpSpPr>
          <a:xfrm>
            <a:off x="269041" y="4640789"/>
            <a:ext cx="2934932" cy="379745"/>
            <a:chOff x="358720" y="6187719"/>
            <a:chExt cx="3913243" cy="506326"/>
          </a:xfrm>
        </p:grpSpPr>
        <p:cxnSp>
          <p:nvCxnSpPr>
            <p:cNvPr id="53" name="Google Shape;53;p29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4" name="Google Shape;54;p29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9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29"/>
          <p:cNvSpPr txBox="1">
            <a:spLocks noGrp="1"/>
          </p:cNvSpPr>
          <p:nvPr>
            <p:ph type="title"/>
          </p:nvPr>
        </p:nvSpPr>
        <p:spPr>
          <a:xfrm>
            <a:off x="2311193" y="497345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1"/>
          </p:nvPr>
        </p:nvSpPr>
        <p:spPr>
          <a:xfrm>
            <a:off x="1253729" y="1446610"/>
            <a:ext cx="7179469" cy="288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ct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marL="685800" lvl="1" indent="-171450" algn="ct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028700" lvl="2" indent="-171450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371600" lvl="3" indent="-171450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1714500" lvl="4" indent="-171450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/>
          <p:nvPr/>
        </p:nvSpPr>
        <p:spPr>
          <a:xfrm rot="-5400000">
            <a:off x="8499585" y="626400"/>
            <a:ext cx="132436" cy="132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7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E8959C-707A-374D-A37D-F0431F277F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23714" y="-2344681"/>
            <a:ext cx="3784257" cy="3771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8B22E21-BB18-2544-AECC-B480F0F96A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7032467" y="3240927"/>
            <a:ext cx="3784257" cy="37716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F42AF29-C2E4-5241-B09A-733B3FF46F39}"/>
              </a:ext>
            </a:extLst>
          </p:cNvPr>
          <p:cNvSpPr/>
          <p:nvPr/>
        </p:nvSpPr>
        <p:spPr>
          <a:xfrm>
            <a:off x="1567898" y="2176816"/>
            <a:ext cx="6477617" cy="91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x-none" sz="1350"/>
          </a:p>
        </p:txBody>
      </p:sp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1729408" y="2247330"/>
            <a:ext cx="5972976" cy="682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dirty="0"/>
              <a:t>שיעור חשבון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F167144-500B-6B43-A0D9-9E945F02D9D4}"/>
              </a:ext>
            </a:extLst>
          </p:cNvPr>
          <p:cNvSpPr/>
          <p:nvPr/>
        </p:nvSpPr>
        <p:spPr>
          <a:xfrm>
            <a:off x="4452999" y="1373627"/>
            <a:ext cx="3784256" cy="8031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x-none" sz="135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7A11115-3ABB-BD40-ABED-D5A33218D3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0964" y="1530871"/>
            <a:ext cx="3324428" cy="5116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כיתה באוויר</a:t>
            </a:r>
            <a:endParaRPr lang="x-non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BDC1C0A-BE24-6F44-ADAB-0EC767C7CF08}"/>
              </a:ext>
            </a:extLst>
          </p:cNvPr>
          <p:cNvCxnSpPr>
            <a:cxnSpLocks/>
          </p:cNvCxnSpPr>
          <p:nvPr/>
        </p:nvCxnSpPr>
        <p:spPr>
          <a:xfrm>
            <a:off x="5367130" y="1229967"/>
            <a:ext cx="300410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62B7691-554F-C24E-A7EF-FBB6A779C84F}"/>
              </a:ext>
            </a:extLst>
          </p:cNvPr>
          <p:cNvSpPr/>
          <p:nvPr/>
        </p:nvSpPr>
        <p:spPr>
          <a:xfrm rot="16200000">
            <a:off x="8160044" y="1562852"/>
            <a:ext cx="154422" cy="154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x-none" sz="135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9DFC2ED4-6C90-1140-B96A-262D896828AC}"/>
              </a:ext>
            </a:extLst>
          </p:cNvPr>
          <p:cNvCxnSpPr>
            <a:cxnSpLocks/>
          </p:cNvCxnSpPr>
          <p:nvPr/>
        </p:nvCxnSpPr>
        <p:spPr>
          <a:xfrm>
            <a:off x="1567899" y="3742238"/>
            <a:ext cx="300410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AA1BCFA8-C968-6447-9D33-CA59F5C36F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7899" y="3300093"/>
            <a:ext cx="2958703" cy="33585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</a:lstStyle>
          <a:p>
            <a:pPr lvl="0"/>
            <a:r>
              <a:rPr lang="he-IL" dirty="0"/>
              <a:t>כיתה א</a:t>
            </a:r>
            <a:endParaRPr lang="x-none" dirty="0"/>
          </a:p>
        </p:txBody>
      </p:sp>
      <p:pic>
        <p:nvPicPr>
          <p:cNvPr id="17" name="Picture 13">
            <a:extLst>
              <a:ext uri="{FF2B5EF4-FFF2-40B4-BE49-F238E27FC236}">
                <a16:creationId xmlns="" xmlns:a16="http://schemas.microsoft.com/office/drawing/2014/main" id="{3C080396-6E28-49B2-A64F-F3364FAD5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23714" y="-2344681"/>
            <a:ext cx="3784257" cy="3771685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="" xmlns:a16="http://schemas.microsoft.com/office/drawing/2014/main" id="{03C3FE68-26F0-422D-9CCC-B387E6CF5F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7032467" y="3240927"/>
            <a:ext cx="3784257" cy="3771685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E5838C49-EAF6-4583-8FF9-9BEA6E5D8831}"/>
              </a:ext>
            </a:extLst>
          </p:cNvPr>
          <p:cNvSpPr/>
          <p:nvPr userDrawn="1"/>
        </p:nvSpPr>
        <p:spPr>
          <a:xfrm>
            <a:off x="1567898" y="2176816"/>
            <a:ext cx="6477617" cy="91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x-none" sz="1050"/>
          </a:p>
        </p:txBody>
      </p:sp>
      <p:sp>
        <p:nvSpPr>
          <p:cNvPr id="21" name="Rectangle 11">
            <a:extLst>
              <a:ext uri="{FF2B5EF4-FFF2-40B4-BE49-F238E27FC236}">
                <a16:creationId xmlns="" xmlns:a16="http://schemas.microsoft.com/office/drawing/2014/main" id="{950E84AA-A09F-4066-B7E5-7D1B286130CF}"/>
              </a:ext>
            </a:extLst>
          </p:cNvPr>
          <p:cNvSpPr/>
          <p:nvPr userDrawn="1"/>
        </p:nvSpPr>
        <p:spPr>
          <a:xfrm>
            <a:off x="4452999" y="1373627"/>
            <a:ext cx="3784256" cy="8031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x-none" sz="1050"/>
          </a:p>
        </p:txBody>
      </p:sp>
      <p:cxnSp>
        <p:nvCxnSpPr>
          <p:cNvPr id="22" name="Straight Connector 12">
            <a:extLst>
              <a:ext uri="{FF2B5EF4-FFF2-40B4-BE49-F238E27FC236}">
                <a16:creationId xmlns="" xmlns:a16="http://schemas.microsoft.com/office/drawing/2014/main" id="{C316B8ED-242A-4FC1-9E1F-CABD7A278226}"/>
              </a:ext>
            </a:extLst>
          </p:cNvPr>
          <p:cNvCxnSpPr>
            <a:cxnSpLocks/>
          </p:cNvCxnSpPr>
          <p:nvPr userDrawn="1"/>
        </p:nvCxnSpPr>
        <p:spPr>
          <a:xfrm>
            <a:off x="5367130" y="1229967"/>
            <a:ext cx="300410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4">
            <a:extLst>
              <a:ext uri="{FF2B5EF4-FFF2-40B4-BE49-F238E27FC236}">
                <a16:creationId xmlns="" xmlns:a16="http://schemas.microsoft.com/office/drawing/2014/main" id="{B53E5FD2-85CC-4C32-97C5-4953ED357CB6}"/>
              </a:ext>
            </a:extLst>
          </p:cNvPr>
          <p:cNvSpPr/>
          <p:nvPr userDrawn="1"/>
        </p:nvSpPr>
        <p:spPr>
          <a:xfrm rot="16200000">
            <a:off x="8160044" y="1562852"/>
            <a:ext cx="154422" cy="154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x-none" sz="1050"/>
          </a:p>
        </p:txBody>
      </p:sp>
      <p:cxnSp>
        <p:nvCxnSpPr>
          <p:cNvPr id="24" name="Straight Connector 15">
            <a:extLst>
              <a:ext uri="{FF2B5EF4-FFF2-40B4-BE49-F238E27FC236}">
                <a16:creationId xmlns="" xmlns:a16="http://schemas.microsoft.com/office/drawing/2014/main" id="{E349CB71-234D-488F-9BE0-5E2F56C5C5E9}"/>
              </a:ext>
            </a:extLst>
          </p:cNvPr>
          <p:cNvCxnSpPr>
            <a:cxnSpLocks/>
          </p:cNvCxnSpPr>
          <p:nvPr userDrawn="1"/>
        </p:nvCxnSpPr>
        <p:spPr>
          <a:xfrm>
            <a:off x="1567899" y="3742238"/>
            <a:ext cx="300410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42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19FF2F-AD99-8940-B3DB-80EE856E3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r">
              <a:defRPr sz="4875">
                <a:solidFill>
                  <a:schemeClr val="accent1"/>
                </a:solidFill>
              </a:defRPr>
            </a:lvl1pPr>
          </a:lstStyle>
          <a:p>
            <a:r>
              <a:rPr lang="he-IL" dirty="0"/>
              <a:t>לחץ כדי לערוך סגנון כותרת 1 של תבנית בסיס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119D81D-1706-9941-B45F-F0F533FFFF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DB58097-F302-3649-B2E1-029008F6561C}"/>
              </a:ext>
            </a:extLst>
          </p:cNvPr>
          <p:cNvCxnSpPr>
            <a:cxnSpLocks/>
          </p:cNvCxnSpPr>
          <p:nvPr/>
        </p:nvCxnSpPr>
        <p:spPr>
          <a:xfrm>
            <a:off x="-656248" y="4822181"/>
            <a:ext cx="300410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999AA46-1CB5-874E-9A29-A46F83C4265B}"/>
              </a:ext>
            </a:extLst>
          </p:cNvPr>
          <p:cNvGrpSpPr/>
          <p:nvPr/>
        </p:nvGrpSpPr>
        <p:grpSpPr>
          <a:xfrm>
            <a:off x="585973" y="267702"/>
            <a:ext cx="8329427" cy="379745"/>
            <a:chOff x="781297" y="356936"/>
            <a:chExt cx="11105903" cy="506326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3E848D2-E902-8E48-8E39-E234837A5A9A}"/>
                </a:ext>
              </a:extLst>
            </p:cNvPr>
            <p:cNvCxnSpPr>
              <a:cxnSpLocks/>
            </p:cNvCxnSpPr>
            <p:nvPr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5CECEF66-2D66-5B47-8C7C-C84EB3E17317}"/>
                </a:ext>
              </a:extLst>
            </p:cNvPr>
            <p:cNvSpPr/>
            <p:nvPr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35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C83E5EA1-0D3D-AF48-B7D6-9CBBB2978A34}"/>
                </a:ext>
              </a:extLst>
            </p:cNvPr>
            <p:cNvSpPr/>
            <p:nvPr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35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1C499B5-5ABC-AD4E-8DEE-B3E41AD11667}"/>
              </a:ext>
            </a:extLst>
          </p:cNvPr>
          <p:cNvGrpSpPr/>
          <p:nvPr/>
        </p:nvGrpSpPr>
        <p:grpSpPr>
          <a:xfrm>
            <a:off x="5764489" y="4808041"/>
            <a:ext cx="3379511" cy="361003"/>
            <a:chOff x="5231876" y="2677211"/>
            <a:chExt cx="4506014" cy="481337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8F7E6D63-6B3C-C547-8E28-4EDC165F5AD7}"/>
                </a:ext>
              </a:extLst>
            </p:cNvPr>
            <p:cNvSpPr/>
            <p:nvPr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EB5C1F07-896D-A04A-BB42-4C33B5448FED}"/>
                </a:ext>
              </a:extLst>
            </p:cNvPr>
            <p:cNvSpPr/>
            <p:nvPr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350"/>
            </a:p>
          </p:txBody>
        </p:sp>
      </p:grpSp>
    </p:spTree>
    <p:extLst>
      <p:ext uri="{BB962C8B-B14F-4D97-AF65-F5344CB8AC3E}">
        <p14:creationId xmlns:p14="http://schemas.microsoft.com/office/powerpoint/2010/main" val="59081327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6FAD2F-8484-6F41-A7DB-68F52EBF0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e-IL" sz="3300" dirty="0"/>
              <a:t>לחץ כדי לערוך סגנון כותרת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40BC21-AC41-C940-AECD-AA7CACFED78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e-IL" dirty="0"/>
              <a:t>לחץ כדי לערוך סגנון טקסט עם בולט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F17BF2D-5C56-2347-98A3-34A4F9603254}"/>
              </a:ext>
            </a:extLst>
          </p:cNvPr>
          <p:cNvGrpSpPr/>
          <p:nvPr/>
        </p:nvGrpSpPr>
        <p:grpSpPr>
          <a:xfrm>
            <a:off x="269041" y="4640789"/>
            <a:ext cx="2934932" cy="379745"/>
            <a:chOff x="358720" y="6187719"/>
            <a:chExt cx="3913243" cy="506326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AEDD64D-1669-CC4D-A40D-F4C1654A152C}"/>
                </a:ext>
              </a:extLst>
            </p:cNvPr>
            <p:cNvCxnSpPr>
              <a:cxnSpLocks/>
            </p:cNvCxnSpPr>
            <p:nvPr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71EEFE9A-A5D8-E143-B1EA-0A48F46D9FBA}"/>
                </a:ext>
              </a:extLst>
            </p:cNvPr>
            <p:cNvSpPr/>
            <p:nvPr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35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8E9E340-F138-444F-A3A8-C621C8A24CE1}"/>
                </a:ext>
              </a:extLst>
            </p:cNvPr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35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D763B7A-9108-A148-9406-56F54986D02B}"/>
              </a:ext>
            </a:extLst>
          </p:cNvPr>
          <p:cNvGrpSpPr/>
          <p:nvPr/>
        </p:nvGrpSpPr>
        <p:grpSpPr>
          <a:xfrm rot="10800000">
            <a:off x="6132798" y="79679"/>
            <a:ext cx="2934932" cy="379745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CF173E8D-1DC7-EA46-A2CF-77F707D4A43D}"/>
                </a:ext>
              </a:extLst>
            </p:cNvPr>
            <p:cNvCxnSpPr>
              <a:cxnSpLocks/>
            </p:cNvCxnSpPr>
            <p:nvPr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C61244C7-240F-A94A-B142-2E9C0513EF6E}"/>
                </a:ext>
              </a:extLst>
            </p:cNvPr>
            <p:cNvSpPr/>
            <p:nvPr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35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D1914BA5-ACCC-6D44-863F-9400125B1812}"/>
                </a:ext>
              </a:extLst>
            </p:cNvPr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48165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C9F09B1-B123-264A-B4B1-2D4D5FCB7462}"/>
              </a:ext>
            </a:extLst>
          </p:cNvPr>
          <p:cNvGrpSpPr/>
          <p:nvPr/>
        </p:nvGrpSpPr>
        <p:grpSpPr>
          <a:xfrm>
            <a:off x="1253729" y="358209"/>
            <a:ext cx="7685305" cy="760810"/>
            <a:chOff x="1671638" y="314325"/>
            <a:chExt cx="10247073" cy="1014413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15B54867-73E4-6D4E-8275-68525957959A}"/>
                </a:ext>
              </a:extLst>
            </p:cNvPr>
            <p:cNvSpPr/>
            <p:nvPr/>
          </p:nvSpPr>
          <p:spPr>
            <a:xfrm>
              <a:off x="1671638" y="314325"/>
              <a:ext cx="10144125" cy="10144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3CC66965-9479-AB40-A1AD-3AFCE0BDB4B6}"/>
                </a:ext>
              </a:extLst>
            </p:cNvPr>
            <p:cNvSpPr/>
            <p:nvPr/>
          </p:nvSpPr>
          <p:spPr>
            <a:xfrm rot="16200000">
              <a:off x="11712815" y="516179"/>
              <a:ext cx="205896" cy="2058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35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F9495AA-1719-C54F-A2B2-87C6465A7079}"/>
              </a:ext>
            </a:extLst>
          </p:cNvPr>
          <p:cNvGrpSpPr/>
          <p:nvPr/>
        </p:nvGrpSpPr>
        <p:grpSpPr>
          <a:xfrm>
            <a:off x="269041" y="4640789"/>
            <a:ext cx="2934932" cy="379745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6BABF9-7B82-D145-A1D5-BD487BC4353D}"/>
                </a:ext>
              </a:extLst>
            </p:cNvPr>
            <p:cNvSpPr/>
            <p:nvPr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35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35F94E0-6697-AF4E-BBFD-30ABCB3C4440}"/>
                </a:ext>
              </a:extLst>
            </p:cNvPr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e-IL" sz="3300" dirty="0"/>
              <a:t>לחץ כדי לערוך סגנון כותרת 2</a:t>
            </a:r>
            <a:r>
              <a:rPr lang="he-IL" dirty="0"/>
              <a:t> 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 marL="171450" marR="0" indent="-17145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</a:p>
          <a:p>
            <a:pPr marL="171450" marR="0" lvl="0" indent="-17145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171450" marR="0" lvl="0" indent="-17145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 marL="171450" marR="0" indent="-17145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</a:p>
          <a:p>
            <a:pPr marL="171450" marR="0" lvl="0" indent="-17145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171450" marR="0" lvl="0" indent="-17145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8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C9F09B1-B123-264A-B4B1-2D4D5FCB7462}"/>
              </a:ext>
            </a:extLst>
          </p:cNvPr>
          <p:cNvGrpSpPr/>
          <p:nvPr/>
        </p:nvGrpSpPr>
        <p:grpSpPr>
          <a:xfrm>
            <a:off x="1253729" y="358209"/>
            <a:ext cx="7685305" cy="760810"/>
            <a:chOff x="1671638" y="314325"/>
            <a:chExt cx="10247073" cy="1014413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15B54867-73E4-6D4E-8275-68525957959A}"/>
                </a:ext>
              </a:extLst>
            </p:cNvPr>
            <p:cNvSpPr/>
            <p:nvPr/>
          </p:nvSpPr>
          <p:spPr>
            <a:xfrm>
              <a:off x="1671638" y="314325"/>
              <a:ext cx="10144125" cy="10144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3CC66965-9479-AB40-A1AD-3AFCE0BDB4B6}"/>
                </a:ext>
              </a:extLst>
            </p:cNvPr>
            <p:cNvSpPr/>
            <p:nvPr/>
          </p:nvSpPr>
          <p:spPr>
            <a:xfrm rot="16200000">
              <a:off x="11712815" y="516179"/>
              <a:ext cx="205896" cy="2058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35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F9495AA-1719-C54F-A2B2-87C6465A7079}"/>
              </a:ext>
            </a:extLst>
          </p:cNvPr>
          <p:cNvGrpSpPr/>
          <p:nvPr/>
        </p:nvGrpSpPr>
        <p:grpSpPr>
          <a:xfrm>
            <a:off x="269041" y="4640789"/>
            <a:ext cx="2934932" cy="379745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6BABF9-7B82-D145-A1D5-BD487BC4353D}"/>
                </a:ext>
              </a:extLst>
            </p:cNvPr>
            <p:cNvSpPr/>
            <p:nvPr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35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35F94E0-6697-AF4E-BBFD-30ABCB3C4440}"/>
                </a:ext>
              </a:extLst>
            </p:cNvPr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e-IL" sz="3300" dirty="0"/>
              <a:t>לחץ כדי לערוך סגנון כותרת 2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5BD9B8B-E13B-EB49-B17F-97A61BE20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3729" y="1446610"/>
            <a:ext cx="7179469" cy="2883694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grpSp>
        <p:nvGrpSpPr>
          <p:cNvPr id="15" name="Group 7">
            <a:extLst>
              <a:ext uri="{FF2B5EF4-FFF2-40B4-BE49-F238E27FC236}">
                <a16:creationId xmlns="" xmlns:a16="http://schemas.microsoft.com/office/drawing/2014/main" id="{AA122066-0BD0-40EF-84C4-DD66D6BD90C7}"/>
              </a:ext>
            </a:extLst>
          </p:cNvPr>
          <p:cNvGrpSpPr/>
          <p:nvPr userDrawn="1"/>
        </p:nvGrpSpPr>
        <p:grpSpPr>
          <a:xfrm>
            <a:off x="1253729" y="358209"/>
            <a:ext cx="7685305" cy="760810"/>
            <a:chOff x="1671638" y="314325"/>
            <a:chExt cx="10247073" cy="1014413"/>
          </a:xfrm>
        </p:grpSpPr>
        <p:sp>
          <p:nvSpPr>
            <p:cNvPr id="16" name="Rectangle 8">
              <a:extLst>
                <a:ext uri="{FF2B5EF4-FFF2-40B4-BE49-F238E27FC236}">
                  <a16:creationId xmlns="" xmlns:a16="http://schemas.microsoft.com/office/drawing/2014/main" id="{D4781566-FF9C-4DB1-863A-0374D4E592D8}"/>
                </a:ext>
              </a:extLst>
            </p:cNvPr>
            <p:cNvSpPr/>
            <p:nvPr userDrawn="1"/>
          </p:nvSpPr>
          <p:spPr>
            <a:xfrm>
              <a:off x="1671638" y="314325"/>
              <a:ext cx="10144125" cy="10144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05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="" xmlns:a16="http://schemas.microsoft.com/office/drawing/2014/main" id="{5B61EDC8-0CB7-4D1B-B1B0-EAD44D96BEF3}"/>
                </a:ext>
              </a:extLst>
            </p:cNvPr>
            <p:cNvSpPr/>
            <p:nvPr userDrawn="1"/>
          </p:nvSpPr>
          <p:spPr>
            <a:xfrm rot="16200000">
              <a:off x="11712815" y="516179"/>
              <a:ext cx="205896" cy="2058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1" eaLnBrk="1" latinLnBrk="0" hangingPunct="1"/>
              <a:endParaRPr lang="x-none" sz="1050"/>
            </a:p>
          </p:txBody>
        </p:sp>
      </p:grpSp>
      <p:grpSp>
        <p:nvGrpSpPr>
          <p:cNvPr id="18" name="Group 10">
            <a:extLst>
              <a:ext uri="{FF2B5EF4-FFF2-40B4-BE49-F238E27FC236}">
                <a16:creationId xmlns="" xmlns:a16="http://schemas.microsoft.com/office/drawing/2014/main" id="{18672B05-F54F-48B6-B1F1-FE43D4C49262}"/>
              </a:ext>
            </a:extLst>
          </p:cNvPr>
          <p:cNvGrpSpPr/>
          <p:nvPr userDrawn="1"/>
        </p:nvGrpSpPr>
        <p:grpSpPr>
          <a:xfrm>
            <a:off x="269041" y="4640789"/>
            <a:ext cx="2934932" cy="379745"/>
            <a:chOff x="358720" y="6187719"/>
            <a:chExt cx="3913243" cy="506326"/>
          </a:xfrm>
        </p:grpSpPr>
        <p:cxnSp>
          <p:nvCxnSpPr>
            <p:cNvPr id="19" name="Straight Connector 11">
              <a:extLst>
                <a:ext uri="{FF2B5EF4-FFF2-40B4-BE49-F238E27FC236}">
                  <a16:creationId xmlns="" xmlns:a16="http://schemas.microsoft.com/office/drawing/2014/main" id="{2C32D83A-F5DE-4936-800D-E8DDADF998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2">
              <a:extLst>
                <a:ext uri="{FF2B5EF4-FFF2-40B4-BE49-F238E27FC236}">
                  <a16:creationId xmlns="" xmlns:a16="http://schemas.microsoft.com/office/drawing/2014/main" id="{CEF8FFEF-FA99-456E-BC12-BDA13DCE2391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050" dirty="0"/>
            </a:p>
          </p:txBody>
        </p:sp>
        <p:sp>
          <p:nvSpPr>
            <p:cNvPr id="21" name="Rectangle 13">
              <a:extLst>
                <a:ext uri="{FF2B5EF4-FFF2-40B4-BE49-F238E27FC236}">
                  <a16:creationId xmlns="" xmlns:a16="http://schemas.microsoft.com/office/drawing/2014/main" id="{3ED6A3B7-A40E-4DA5-8598-061BB100BE74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050"/>
            </a:p>
          </p:txBody>
        </p:sp>
      </p:grpSp>
    </p:spTree>
    <p:extLst>
      <p:ext uri="{BB962C8B-B14F-4D97-AF65-F5344CB8AC3E}">
        <p14:creationId xmlns:p14="http://schemas.microsoft.com/office/powerpoint/2010/main" val="421956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he-IL" dirty="0"/>
              <a:t>לחץ כדי לערוך סגנון כותרת 2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D2555F-AC29-CF40-A900-4B11F74D3B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>
            <a:normAutofit/>
          </a:bodyPr>
          <a:lstStyle>
            <a:lvl1pPr>
              <a:defRPr sz="1950"/>
            </a:lvl1pPr>
          </a:lstStyle>
          <a:p>
            <a:pPr lvl="0"/>
            <a:r>
              <a:rPr lang="he-IL" dirty="0"/>
              <a:t>לחץ כדי לערוך סגנון טקסט עם בולט של תבנית בסיס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A3758F3-DA41-7043-A36A-300D6DD6B7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>
            <a:normAutofit/>
          </a:bodyPr>
          <a:lstStyle>
            <a:lvl1pPr>
              <a:defRPr sz="1950"/>
            </a:lvl1pPr>
          </a:lstStyle>
          <a:p>
            <a:pPr lvl="0"/>
            <a:r>
              <a:rPr lang="he-IL" dirty="0"/>
              <a:t>לחץ כדי לערוך סגנון טקסט עם בולט של תבנית בסיס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430CA40-3AE6-8C40-B628-3B8B63BD0A0E}"/>
              </a:ext>
            </a:extLst>
          </p:cNvPr>
          <p:cNvGrpSpPr/>
          <p:nvPr/>
        </p:nvGrpSpPr>
        <p:grpSpPr>
          <a:xfrm>
            <a:off x="614157" y="136179"/>
            <a:ext cx="8329427" cy="379745"/>
            <a:chOff x="781297" y="356936"/>
            <a:chExt cx="11105903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27F0647F-5897-294F-87FC-777F34105B01}"/>
                </a:ext>
              </a:extLst>
            </p:cNvPr>
            <p:cNvSpPr/>
            <p:nvPr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32078362-9063-7F44-B44F-B2E1FC06E2E5}"/>
                </a:ext>
              </a:extLst>
            </p:cNvPr>
            <p:cNvSpPr/>
            <p:nvPr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35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BCB72AB-9511-E340-859E-BC49A5D471A5}"/>
              </a:ext>
            </a:extLst>
          </p:cNvPr>
          <p:cNvSpPr/>
          <p:nvPr/>
        </p:nvSpPr>
        <p:spPr>
          <a:xfrm rot="10800000">
            <a:off x="8864326" y="235600"/>
            <a:ext cx="158516" cy="15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x-none" sz="1350"/>
          </a:p>
        </p:txBody>
      </p:sp>
    </p:spTree>
    <p:extLst>
      <p:ext uri="{BB962C8B-B14F-4D97-AF65-F5344CB8AC3E}">
        <p14:creationId xmlns:p14="http://schemas.microsoft.com/office/powerpoint/2010/main" val="33990819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3B52AA-B68F-5F48-BD97-85E1AACA7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4020" y="342900"/>
            <a:ext cx="2949178" cy="1200150"/>
          </a:xfrm>
        </p:spPr>
        <p:txBody>
          <a:bodyPr anchor="b">
            <a:normAutofit/>
          </a:bodyPr>
          <a:lstStyle>
            <a:lvl1pPr>
              <a:defRPr sz="2100" b="1"/>
            </a:lvl1pPr>
          </a:lstStyle>
          <a:p>
            <a:r>
              <a:rPr lang="he-IL" dirty="0"/>
              <a:t>לחץ כדי לערוך סגנון כותרת 3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434C056-24D3-4D4F-B71D-0A6FFF91C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6887" y="740569"/>
            <a:ext cx="4629150" cy="3655219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/>
              <a:t>לחץ על הסמל כדי להוסיף תמונה</a:t>
            </a:r>
            <a:endParaRPr lang="x-none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80D92DD-D2C5-574D-9D42-6312801F9656}"/>
              </a:ext>
            </a:extLst>
          </p:cNvPr>
          <p:cNvGrpSpPr/>
          <p:nvPr/>
        </p:nvGrpSpPr>
        <p:grpSpPr>
          <a:xfrm>
            <a:off x="8115487" y="4716738"/>
            <a:ext cx="7746404" cy="125624"/>
            <a:chOff x="10668248" y="5893696"/>
            <a:chExt cx="10328539" cy="167498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0EEDDC44-041B-2548-896F-7D3F244033B7}"/>
                </a:ext>
              </a:extLst>
            </p:cNvPr>
            <p:cNvCxnSpPr>
              <a:cxnSpLocks/>
            </p:cNvCxnSpPr>
            <p:nvPr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912C7192-3B93-954D-8551-A0AB54EA33AF}"/>
                </a:ext>
              </a:extLst>
            </p:cNvPr>
            <p:cNvSpPr/>
            <p:nvPr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35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AFCFFBE-CA3C-4545-A48D-BF28B4BE9510}"/>
              </a:ext>
            </a:extLst>
          </p:cNvPr>
          <p:cNvGrpSpPr/>
          <p:nvPr/>
        </p:nvGrpSpPr>
        <p:grpSpPr>
          <a:xfrm>
            <a:off x="269041" y="50260"/>
            <a:ext cx="2934932" cy="379745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CCCA527-9EA3-D945-B442-A5A2AE48F039}"/>
                </a:ext>
              </a:extLst>
            </p:cNvPr>
            <p:cNvCxnSpPr>
              <a:cxnSpLocks/>
            </p:cNvCxnSpPr>
            <p:nvPr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995CCE9C-95DF-E348-9022-889DF2969112}"/>
                </a:ext>
              </a:extLst>
            </p:cNvPr>
            <p:cNvSpPr/>
            <p:nvPr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35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FC30387-F518-A84F-A9D6-7E7AEC6A166E}"/>
                </a:ext>
              </a:extLst>
            </p:cNvPr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685800" rtl="0" eaLnBrk="1" latinLnBrk="0" hangingPunct="1"/>
              <a:endParaRPr lang="x-none" sz="1350"/>
            </a:p>
          </p:txBody>
        </p:sp>
      </p:grpSp>
      <p:sp>
        <p:nvSpPr>
          <p:cNvPr id="15" name="Text Placeholder 5">
            <a:extLst>
              <a:ext uri="{FF2B5EF4-FFF2-40B4-BE49-F238E27FC236}">
                <a16:creationId xmlns="" xmlns:a16="http://schemas.microsoft.com/office/drawing/2014/main" id="{80D7566E-F057-DA40-B83B-F46A0CA49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4020" y="1656642"/>
            <a:ext cx="2949178" cy="2739146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7707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E68C25B-25BC-3D44-BF1A-D4FCCE68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74985F-A51E-924E-9310-276896888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5931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661" r:id="rId13"/>
    <p:sldLayoutId id="2147483662" r:id="rId14"/>
    <p:sldLayoutId id="2147483663" r:id="rId15"/>
    <p:sldLayoutId id="2147483667" r:id="rId16"/>
    <p:sldLayoutId id="2147483669" r:id="rId17"/>
    <p:sldLayoutId id="2147483670" r:id="rId18"/>
    <p:sldLayoutId id="2147483671" r:id="rId19"/>
    <p:sldLayoutId id="2147483672" r:id="rId20"/>
    <p:sldLayoutId id="2147483723" r:id="rId21"/>
    <p:sldLayoutId id="2147483724" r:id="rId22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83">
          <p15:clr>
            <a:srgbClr val="F26B43"/>
          </p15:clr>
        </p15:guide>
        <p15:guide id="2" orient="horz" pos="7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057618">
            <a:off x="217537" y="202204"/>
            <a:ext cx="1101733" cy="72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2849" y="4479851"/>
            <a:ext cx="781050" cy="535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27B4DA50-69DB-43D7-8E4B-75256A44E688}"/>
              </a:ext>
            </a:extLst>
          </p:cNvPr>
          <p:cNvSpPr/>
          <p:nvPr/>
        </p:nvSpPr>
        <p:spPr>
          <a:xfrm>
            <a:off x="2440688" y="1533149"/>
            <a:ext cx="5415197" cy="486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SA" sz="2400" dirty="0">
              <a:solidFill>
                <a:srgbClr val="424242"/>
              </a:solidFill>
              <a:latin typeface="Lateef" panose="01000506020000020003" pitchFamily="2" charset="-78"/>
              <a:cs typeface="Lateef" panose="01000506020000020003" pitchFamily="2" charset="-78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="" xmlns:a16="http://schemas.microsoft.com/office/drawing/2014/main" id="{1B530699-BA4E-4A80-8A6F-8BE91747F5F0}"/>
              </a:ext>
            </a:extLst>
          </p:cNvPr>
          <p:cNvSpPr/>
          <p:nvPr/>
        </p:nvSpPr>
        <p:spPr>
          <a:xfrm>
            <a:off x="-5580356" y="3054089"/>
            <a:ext cx="14014405" cy="612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he-IL" sz="2400" dirty="0">
              <a:solidFill>
                <a:srgbClr val="424242"/>
              </a:solidFill>
              <a:latin typeface="Lateef" panose="01000506020000020003" pitchFamily="2" charset="-78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xmlns="" id="{887D19E5-272F-4EE3-9F1B-4D2AC937B9D1}"/>
              </a:ext>
            </a:extLst>
          </p:cNvPr>
          <p:cNvSpPr/>
          <p:nvPr/>
        </p:nvSpPr>
        <p:spPr>
          <a:xfrm>
            <a:off x="1634583" y="3469653"/>
            <a:ext cx="6089126" cy="612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chemeClr val="tx1"/>
                </a:solidFill>
                <a:cs typeface="+mj-cs"/>
              </a:rPr>
              <a:t>سنعرف ما هي الموارد </a:t>
            </a:r>
            <a:r>
              <a:rPr lang="ar-SA" sz="2400" dirty="0">
                <a:solidFill>
                  <a:schemeClr val="tx1"/>
                </a:solidFill>
                <a:cs typeface="+mj-cs"/>
              </a:rPr>
              <a:t>الطبيعية ولماذا </a:t>
            </a:r>
            <a:r>
              <a:rPr lang="ar-SA" sz="2400" dirty="0" smtClean="0">
                <a:solidFill>
                  <a:schemeClr val="tx1"/>
                </a:solidFill>
                <a:cs typeface="+mj-cs"/>
              </a:rPr>
              <a:t>تُعتبر مُهمة </a:t>
            </a:r>
            <a:r>
              <a:rPr lang="ar-SA" sz="2400" dirty="0" err="1" smtClean="0">
                <a:solidFill>
                  <a:schemeClr val="tx1"/>
                </a:solidFill>
                <a:cs typeface="+mj-cs"/>
              </a:rPr>
              <a:t>للانسان</a:t>
            </a:r>
            <a:r>
              <a:rPr lang="ar-SA" sz="2400" dirty="0" smtClean="0">
                <a:solidFill>
                  <a:srgbClr val="424242"/>
                </a:solidFill>
                <a:cs typeface="+mj-cs"/>
              </a:rPr>
              <a:t>.</a:t>
            </a:r>
          </a:p>
          <a:p>
            <a:pPr algn="r" rtl="1"/>
            <a:r>
              <a:rPr lang="ar-SA" sz="2400" dirty="0">
                <a:cs typeface="+mj-cs"/>
              </a:rPr>
              <a:t> </a:t>
            </a:r>
            <a:endParaRPr lang="ar-SA" sz="2400" dirty="0">
              <a:solidFill>
                <a:schemeClr val="tx1"/>
              </a:solidFill>
              <a:cs typeface="+mj-cs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سنصف </a:t>
            </a:r>
            <a:r>
              <a:rPr lang="ar-SA" sz="2400" dirty="0">
                <a:solidFill>
                  <a:schemeClr val="tx1">
                    <a:lumMod val="50000"/>
                  </a:schemeClr>
                </a:solidFill>
                <a:cs typeface="+mj-cs"/>
              </a:rPr>
              <a:t>مكان تواجد الموارد الطبيعية في الكـرة الأرضية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.</a:t>
            </a:r>
          </a:p>
          <a:p>
            <a:pPr algn="r" rtl="1"/>
            <a:endParaRPr lang="ar-SA" sz="2400" dirty="0" smtClean="0">
              <a:solidFill>
                <a:schemeClr val="tx1">
                  <a:lumMod val="50000"/>
                </a:schemeClr>
              </a:solidFill>
              <a:cs typeface="+mj-cs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chemeClr val="tx1"/>
                </a:solidFill>
                <a:cs typeface="+mj-cs"/>
              </a:rPr>
              <a:t>سنفسّر </a:t>
            </a:r>
            <a:r>
              <a:rPr lang="ar-SA" sz="2400" dirty="0">
                <a:solidFill>
                  <a:schemeClr val="tx1"/>
                </a:solidFill>
                <a:cs typeface="+mj-cs"/>
              </a:rPr>
              <a:t>العلاقة بين الموارد الطبيعية وبين </a:t>
            </a:r>
            <a:r>
              <a:rPr lang="ar-SA" sz="2400" dirty="0" smtClean="0">
                <a:solidFill>
                  <a:schemeClr val="tx1"/>
                </a:solidFill>
                <a:cs typeface="+mj-cs"/>
              </a:rPr>
              <a:t>المواد.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SA" sz="2400" dirty="0">
              <a:solidFill>
                <a:schemeClr val="tx1"/>
              </a:solidFill>
              <a:cs typeface="+mj-cs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chemeClr val="tx1"/>
                </a:solidFill>
                <a:cs typeface="+mj-cs"/>
              </a:rPr>
              <a:t>سنتوجّه لموقع آفاق.</a:t>
            </a:r>
            <a:r>
              <a:rPr lang="ar-SA" sz="2400" dirty="0">
                <a:solidFill>
                  <a:schemeClr val="tx1"/>
                </a:solidFill>
                <a:cs typeface="+mj-cs"/>
              </a:rPr>
              <a:t/>
            </a:r>
            <a:br>
              <a:rPr lang="ar-SA" sz="2400" dirty="0">
                <a:solidFill>
                  <a:schemeClr val="tx1"/>
                </a:solidFill>
                <a:cs typeface="+mj-cs"/>
              </a:rPr>
            </a:br>
            <a:r>
              <a:rPr lang="ar-SA" sz="2400" dirty="0">
                <a:cs typeface="+mj-cs"/>
              </a:rPr>
              <a:t/>
            </a:r>
            <a:br>
              <a:rPr lang="ar-SA" sz="2400" dirty="0">
                <a:cs typeface="+mj-cs"/>
              </a:rPr>
            </a:br>
            <a:endParaRPr lang="ar-SA" sz="2400" dirty="0">
              <a:solidFill>
                <a:srgbClr val="424242"/>
              </a:solidFill>
              <a:latin typeface="Lateef" panose="01000506020000020003" pitchFamily="2" charset="-78"/>
              <a:cs typeface="+mj-c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-233916" y="586752"/>
            <a:ext cx="77714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latin typeface="Guttman Yad-Brush" panose="02010401010101010101" pitchFamily="2" charset="-79"/>
                <a:cs typeface="+mj-cs"/>
                <a:sym typeface="Alef"/>
              </a:rPr>
              <a:t>الموارد الطبيعية </a:t>
            </a:r>
          </a:p>
          <a:p>
            <a:pPr algn="r"/>
            <a:r>
              <a:rPr lang="ar-SA" sz="3600" b="1" dirty="0" smtClean="0">
                <a:latin typeface="Guttman Yad-Brush" panose="02010401010101010101" pitchFamily="2" charset="-79"/>
                <a:cs typeface="+mj-cs"/>
                <a:sym typeface="Alef"/>
              </a:rPr>
              <a:t>مضامين درسنا</a:t>
            </a:r>
            <a:r>
              <a:rPr lang="ar-SA" sz="3600" b="1" dirty="0">
                <a:latin typeface="Guttman Yad-Brush" panose="02010401010101010101" pitchFamily="2" charset="-79"/>
                <a:cs typeface="+mj-cs"/>
                <a:sym typeface="Alef"/>
              </a:rPr>
              <a:t> اليوم</a:t>
            </a:r>
            <a:r>
              <a:rPr lang="ar-SA" sz="3600" b="1" dirty="0" smtClean="0">
                <a:latin typeface="Guttman Yad-Brush" panose="02010401010101010101" pitchFamily="2" charset="-79"/>
                <a:cs typeface="+mj-cs"/>
                <a:sym typeface="Alef"/>
              </a:rPr>
              <a:t> :</a:t>
            </a:r>
            <a:r>
              <a:rPr lang="ar-SA" sz="3600" b="1" dirty="0">
                <a:latin typeface="Guttman Yad-Brush" panose="02010401010101010101" pitchFamily="2" charset="-79"/>
                <a:cs typeface="+mj-cs"/>
                <a:sym typeface="Alef"/>
              </a:rPr>
              <a:t/>
            </a:r>
            <a:br>
              <a:rPr lang="ar-SA" sz="3600" b="1" dirty="0">
                <a:latin typeface="Guttman Yad-Brush" panose="02010401010101010101" pitchFamily="2" charset="-79"/>
                <a:cs typeface="+mj-cs"/>
                <a:sym typeface="Alef"/>
              </a:rPr>
            </a:br>
            <a:r>
              <a:rPr lang="en-US" sz="3600" b="1" dirty="0" smtClean="0">
                <a:latin typeface="Guttman Yad-Brush" panose="02010401010101010101" pitchFamily="2" charset="-79"/>
                <a:cs typeface="+mj-cs"/>
                <a:sym typeface="Alef"/>
              </a:rPr>
              <a:t> </a:t>
            </a:r>
            <a:endParaRPr lang="en-US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058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11193" y="412595"/>
            <a:ext cx="6210000" cy="624750"/>
          </a:xfrm>
        </p:spPr>
        <p:txBody>
          <a:bodyPr>
            <a:normAutofit/>
          </a:bodyPr>
          <a:lstStyle/>
          <a:p>
            <a:pPr algn="ctr"/>
            <a:r>
              <a:rPr lang="ar-SA" b="1" dirty="0" smtClean="0">
                <a:cs typeface="+mj-cs"/>
              </a:rPr>
              <a:t>من مواد من الطبيعة إلى مُنتجات</a:t>
            </a:r>
            <a:endParaRPr lang="en-US" sz="2700" dirty="0">
              <a:cs typeface="+mj-cs"/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>
          <a:xfrm>
            <a:off x="1685756" y="1170414"/>
            <a:ext cx="7179469" cy="3728187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 smtClean="0">
                <a:cs typeface="+mj-cs"/>
              </a:rPr>
              <a:t> </a:t>
            </a:r>
            <a:r>
              <a:rPr lang="ks-Arab" sz="2400" dirty="0" smtClean="0">
                <a:cs typeface="+mj-cs"/>
              </a:rPr>
              <a:t>يستغل ال</a:t>
            </a:r>
            <a:r>
              <a:rPr lang="ar-SA" sz="2400" dirty="0" smtClean="0">
                <a:cs typeface="+mj-cs"/>
              </a:rPr>
              <a:t>إنسان </a:t>
            </a:r>
            <a:r>
              <a:rPr lang="ks-Arab" sz="2400" dirty="0" smtClean="0">
                <a:cs typeface="+mj-cs"/>
              </a:rPr>
              <a:t> </a:t>
            </a:r>
            <a:r>
              <a:rPr lang="ks-Arab" sz="2400" dirty="0">
                <a:cs typeface="+mj-cs"/>
              </a:rPr>
              <a:t>مواد من الطبيعة </a:t>
            </a:r>
            <a:r>
              <a:rPr lang="ks-Arab" sz="2400" dirty="0" smtClean="0">
                <a:cs typeface="+mj-cs"/>
              </a:rPr>
              <a:t>مثل</a:t>
            </a:r>
            <a:r>
              <a:rPr lang="ar-SA" sz="2400" dirty="0" smtClean="0">
                <a:cs typeface="+mj-cs"/>
              </a:rPr>
              <a:t>:</a:t>
            </a:r>
          </a:p>
          <a:p>
            <a:pPr marL="51435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cs typeface="+mj-cs"/>
              </a:rPr>
              <a:t> أشجار الغابات   </a:t>
            </a:r>
            <a:endParaRPr lang="ar-JO" sz="2400" dirty="0" smtClean="0">
              <a:cs typeface="+mj-cs"/>
            </a:endParaRPr>
          </a:p>
          <a:p>
            <a:pPr marL="51435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cs typeface="+mj-cs"/>
              </a:rPr>
              <a:t> رمل الكوارتز     </a:t>
            </a:r>
            <a:endParaRPr lang="ar-JO" sz="2400" dirty="0" smtClean="0">
              <a:cs typeface="+mj-cs"/>
            </a:endParaRPr>
          </a:p>
          <a:p>
            <a:pPr marL="51435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cs typeface="+mj-cs"/>
              </a:rPr>
              <a:t>أتربة المعادن</a:t>
            </a:r>
            <a:endParaRPr lang="ar-SA" sz="2400" dirty="0">
              <a:cs typeface="+mj-cs"/>
            </a:endParaRPr>
          </a:p>
          <a:p>
            <a:pPr algn="r">
              <a:lnSpc>
                <a:spcPct val="150000"/>
              </a:lnSpc>
            </a:pPr>
            <a:r>
              <a:rPr lang="ks-Arab" sz="2400" dirty="0" smtClean="0">
                <a:cs typeface="+mj-cs"/>
              </a:rPr>
              <a:t> </a:t>
            </a:r>
            <a:r>
              <a:rPr lang="ar-SA" sz="2400" dirty="0" smtClean="0">
                <a:cs typeface="+mj-cs"/>
              </a:rPr>
              <a:t> </a:t>
            </a:r>
            <a:r>
              <a:rPr lang="ks-Arab" sz="2400" dirty="0" smtClean="0">
                <a:cs typeface="+mj-cs"/>
              </a:rPr>
              <a:t>لإنتاج المواد</a:t>
            </a:r>
            <a:r>
              <a:rPr lang="ar-SA" sz="2400" dirty="0" smtClean="0">
                <a:cs typeface="+mj-cs"/>
              </a:rPr>
              <a:t>, </a:t>
            </a:r>
            <a:r>
              <a:rPr lang="ks-Arab" sz="2400" dirty="0" smtClean="0">
                <a:cs typeface="+mj-cs"/>
              </a:rPr>
              <a:t>تمر </a:t>
            </a:r>
            <a:r>
              <a:rPr lang="ks-Arab" sz="2400" dirty="0">
                <a:cs typeface="+mj-cs"/>
              </a:rPr>
              <a:t>المواد من الطبيعة في عمليات معالجة </a:t>
            </a:r>
            <a:r>
              <a:rPr lang="ks-Arab" sz="2400" dirty="0" smtClean="0">
                <a:cs typeface="+mj-cs"/>
              </a:rPr>
              <a:t>مثل</a:t>
            </a:r>
            <a:r>
              <a:rPr lang="ks-Arab" sz="2400" dirty="0">
                <a:cs typeface="+mj-cs"/>
              </a:rPr>
              <a:t>: </a:t>
            </a:r>
            <a:br>
              <a:rPr lang="ks-Arab" sz="2400" dirty="0">
                <a:cs typeface="+mj-cs"/>
              </a:rPr>
            </a:br>
            <a:r>
              <a:rPr lang="ks-Arab" sz="2400" dirty="0">
                <a:cs typeface="+mj-cs"/>
              </a:rPr>
              <a:t>السحق، الطحن، الانصهار، </a:t>
            </a:r>
            <a:r>
              <a:rPr lang="ks-Arab" sz="2400" dirty="0" smtClean="0">
                <a:cs typeface="+mj-cs"/>
              </a:rPr>
              <a:t>الإذابة</a:t>
            </a:r>
            <a:r>
              <a:rPr lang="ar-SA" sz="2400" dirty="0" smtClean="0">
                <a:cs typeface="+mj-cs"/>
              </a:rPr>
              <a:t> </a:t>
            </a:r>
            <a:r>
              <a:rPr lang="ks-Arab" sz="2400" dirty="0" smtClean="0">
                <a:cs typeface="+mj-cs"/>
              </a:rPr>
              <a:t> مما </a:t>
            </a:r>
            <a:r>
              <a:rPr lang="ks-Arab" sz="2400" dirty="0">
                <a:cs typeface="+mj-cs"/>
              </a:rPr>
              <a:t>يؤدي ٳلى </a:t>
            </a:r>
            <a:r>
              <a:rPr lang="ks-Arab" sz="2400" dirty="0" smtClean="0">
                <a:cs typeface="+mj-cs"/>
              </a:rPr>
              <a:t>تغييرها</a:t>
            </a:r>
            <a:r>
              <a:rPr lang="ar-SA" sz="2400" dirty="0" smtClean="0">
                <a:cs typeface="+mj-cs"/>
              </a:rPr>
              <a:t>.</a:t>
            </a:r>
            <a:endParaRPr lang="ar-JO" sz="2400" dirty="0" smtClean="0">
              <a:cs typeface="+mj-cs"/>
            </a:endParaRPr>
          </a:p>
          <a:p>
            <a:pPr algn="r"/>
            <a:endParaRPr lang="ar-SA" sz="2400" dirty="0" smtClean="0">
              <a:cs typeface="+mj-cs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8" y="2605176"/>
            <a:ext cx="2329133" cy="85866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67" y="3666226"/>
            <a:ext cx="2329133" cy="84905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66" y="1299940"/>
            <a:ext cx="2329133" cy="116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11193" y="390293"/>
            <a:ext cx="6210000" cy="647052"/>
          </a:xfrm>
        </p:spPr>
        <p:txBody>
          <a:bodyPr>
            <a:normAutofit/>
          </a:bodyPr>
          <a:lstStyle/>
          <a:p>
            <a:pPr algn="ctr"/>
            <a:r>
              <a:rPr lang="ar-SA" b="1" dirty="0" smtClean="0">
                <a:cs typeface="+mj-cs"/>
              </a:rPr>
              <a:t>من مواد من الطبيعة إلى مُنتجات</a:t>
            </a:r>
            <a:endParaRPr lang="en-US" sz="2700" dirty="0">
              <a:cs typeface="+mj-cs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83046" y="1269502"/>
            <a:ext cx="8186467" cy="3516735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ks-Arab" sz="2400" dirty="0" smtClean="0">
                <a:cs typeface="+mj-cs"/>
              </a:rPr>
              <a:t>تسمى المواد </a:t>
            </a:r>
            <a:r>
              <a:rPr lang="ar-SA" sz="2400" dirty="0" smtClean="0">
                <a:cs typeface="+mj-cs"/>
              </a:rPr>
              <a:t>التي نتجت من عملية معالجة المواد الطبيعية</a:t>
            </a:r>
            <a:r>
              <a:rPr lang="ar-JO" sz="2400" dirty="0" smtClean="0">
                <a:cs typeface="+mj-cs"/>
              </a:rPr>
              <a:t> </a:t>
            </a:r>
            <a:r>
              <a:rPr lang="ar-SA" sz="2400" dirty="0" smtClean="0">
                <a:cs typeface="+mj-cs"/>
              </a:rPr>
              <a:t> ب</a:t>
            </a:r>
            <a:r>
              <a:rPr lang="ar-JO" sz="2400" dirty="0" smtClean="0">
                <a:cs typeface="+mj-cs"/>
              </a:rPr>
              <a:t>ـِ</a:t>
            </a:r>
            <a:r>
              <a:rPr lang="ar-SA" sz="2400" dirty="0" smtClean="0">
                <a:cs typeface="+mj-cs"/>
              </a:rPr>
              <a:t> :</a:t>
            </a:r>
            <a:endParaRPr lang="ar-SA" sz="2400" dirty="0">
              <a:cs typeface="+mj-cs"/>
            </a:endParaRPr>
          </a:p>
          <a:p>
            <a:pPr algn="r">
              <a:lnSpc>
                <a:spcPct val="150000"/>
              </a:lnSpc>
            </a:pPr>
            <a:r>
              <a:rPr lang="ks-Arab" sz="2400" dirty="0">
                <a:cs typeface="+mj-cs"/>
              </a:rPr>
              <a:t>مواد </a:t>
            </a:r>
            <a:r>
              <a:rPr lang="ks-Arab" sz="2400" dirty="0" smtClean="0">
                <a:cs typeface="+mj-cs"/>
              </a:rPr>
              <a:t>مصنعة</a:t>
            </a:r>
            <a:r>
              <a:rPr lang="ar-SA" sz="2400" dirty="0" smtClean="0">
                <a:cs typeface="+mj-cs"/>
              </a:rPr>
              <a:t>.</a:t>
            </a:r>
            <a:r>
              <a:rPr lang="ar-JO" sz="2400" dirty="0" smtClean="0">
                <a:cs typeface="+mj-cs"/>
              </a:rPr>
              <a:t>  </a:t>
            </a:r>
            <a:r>
              <a:rPr lang="ar-SA" sz="2400" dirty="0" smtClean="0">
                <a:cs typeface="+mj-cs"/>
              </a:rPr>
              <a:t>أمثلة:</a:t>
            </a:r>
          </a:p>
          <a:p>
            <a:pPr marL="51435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cs typeface="+mj-cs"/>
              </a:rPr>
              <a:t> </a:t>
            </a:r>
            <a:r>
              <a:rPr lang="ar-SA" sz="2400" dirty="0">
                <a:cs typeface="+mj-cs"/>
              </a:rPr>
              <a:t>الزجاج هو مادة معالجة تم إنتاجها من المادة الطبيعية </a:t>
            </a:r>
            <a:r>
              <a:rPr lang="ar-SA" sz="2400" dirty="0" smtClean="0">
                <a:cs typeface="+mj-cs"/>
              </a:rPr>
              <a:t>رمل الكوارتز.</a:t>
            </a:r>
            <a:endParaRPr lang="ar-JO" sz="2400" dirty="0">
              <a:cs typeface="+mj-cs"/>
            </a:endParaRPr>
          </a:p>
          <a:p>
            <a:pPr marL="51435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cs typeface="+mj-cs"/>
              </a:rPr>
              <a:t> البلاستيك </a:t>
            </a:r>
            <a:r>
              <a:rPr lang="ar-SA" sz="2400" dirty="0">
                <a:cs typeface="+mj-cs"/>
              </a:rPr>
              <a:t>هو مادة </a:t>
            </a:r>
            <a:r>
              <a:rPr lang="ar-SA" sz="2400" dirty="0" smtClean="0">
                <a:cs typeface="+mj-cs"/>
              </a:rPr>
              <a:t>معالجة </a:t>
            </a:r>
            <a:r>
              <a:rPr lang="ar-SA" sz="2400" dirty="0">
                <a:cs typeface="+mj-cs"/>
              </a:rPr>
              <a:t>تم إنتاجها من المادة الطبيعية النفط </a:t>
            </a:r>
            <a:r>
              <a:rPr lang="ar-SA" sz="2400" dirty="0" smtClean="0">
                <a:cs typeface="+mj-cs"/>
              </a:rPr>
              <a:t>الخام.</a:t>
            </a:r>
            <a:endParaRPr lang="ar-JO" sz="2400" dirty="0">
              <a:cs typeface="+mj-cs"/>
            </a:endParaRPr>
          </a:p>
          <a:p>
            <a:pPr marL="51435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cs typeface="+mj-cs"/>
              </a:rPr>
              <a:t> النحاس </a:t>
            </a:r>
            <a:r>
              <a:rPr lang="ar-SA" sz="2400" dirty="0">
                <a:cs typeface="+mj-cs"/>
              </a:rPr>
              <a:t>هو مادة معالجة تم إنتاجها من </a:t>
            </a:r>
            <a:r>
              <a:rPr lang="ar-SA" sz="2400" dirty="0" smtClean="0">
                <a:cs typeface="+mj-cs"/>
              </a:rPr>
              <a:t>المادة </a:t>
            </a:r>
            <a:r>
              <a:rPr lang="ar-SA" sz="2400" dirty="0">
                <a:cs typeface="+mj-cs"/>
              </a:rPr>
              <a:t>الطبيعية تربة النحاس. </a:t>
            </a:r>
            <a:endParaRPr lang="ar-JO" sz="2400" dirty="0" smtClean="0">
              <a:cs typeface="+mj-cs"/>
            </a:endParaRPr>
          </a:p>
          <a:p>
            <a:pPr algn="r"/>
            <a:endParaRPr lang="en-US" sz="2400" dirty="0"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1463" y="1412103"/>
            <a:ext cx="1751163" cy="3151272"/>
            <a:chOff x="336430" y="1412103"/>
            <a:chExt cx="1751163" cy="3151272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430" y="1412103"/>
              <a:ext cx="1751162" cy="968785"/>
            </a:xfrm>
            <a:prstGeom prst="rect">
              <a:avLst/>
            </a:prstGeom>
          </p:spPr>
        </p:pic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431" y="2513116"/>
              <a:ext cx="1751162" cy="1029508"/>
            </a:xfrm>
            <a:prstGeom prst="rect">
              <a:avLst/>
            </a:prstGeom>
          </p:spPr>
        </p:pic>
        <p:pic>
          <p:nvPicPr>
            <p:cNvPr id="10" name="תמונה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431" y="3674853"/>
              <a:ext cx="1751162" cy="888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96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11193" y="390293"/>
            <a:ext cx="6210000" cy="647052"/>
          </a:xfrm>
        </p:spPr>
        <p:txBody>
          <a:bodyPr>
            <a:normAutofit/>
          </a:bodyPr>
          <a:lstStyle/>
          <a:p>
            <a:pPr algn="ctr"/>
            <a:r>
              <a:rPr lang="ar-SA" b="1" dirty="0" smtClean="0">
                <a:cs typeface="+mj-cs"/>
              </a:rPr>
              <a:t>من مواد من الطبيعة إلى مُنتجات</a:t>
            </a:r>
            <a:endParaRPr lang="en-US" sz="2700" dirty="0">
              <a:cs typeface="+mj-cs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79141" y="1085056"/>
            <a:ext cx="8570170" cy="3710513"/>
          </a:xfrm>
        </p:spPr>
        <p:txBody>
          <a:bodyPr>
            <a:noAutofit/>
          </a:bodyPr>
          <a:lstStyle/>
          <a:p>
            <a:pPr algn="r">
              <a:lnSpc>
                <a:spcPct val="170000"/>
              </a:lnSpc>
            </a:pPr>
            <a:r>
              <a:rPr lang="ar-SA" sz="2400" dirty="0" smtClean="0">
                <a:cs typeface="+mj-cs"/>
              </a:rPr>
              <a:t>يمكن </a:t>
            </a:r>
            <a:r>
              <a:rPr lang="ar-SA" sz="2400" dirty="0">
                <a:cs typeface="+mj-cs"/>
              </a:rPr>
              <a:t>الاستمرار في عملية </a:t>
            </a:r>
            <a:r>
              <a:rPr lang="ar-SA" sz="2400" dirty="0" smtClean="0">
                <a:cs typeface="+mj-cs"/>
              </a:rPr>
              <a:t>معالَجة </a:t>
            </a:r>
            <a:r>
              <a:rPr lang="ar-SA" sz="2400" dirty="0">
                <a:cs typeface="+mj-cs"/>
              </a:rPr>
              <a:t>المواد </a:t>
            </a:r>
            <a:r>
              <a:rPr lang="ar-SA" sz="2400" dirty="0" smtClean="0">
                <a:cs typeface="+mj-cs"/>
              </a:rPr>
              <a:t>المُعالجة </a:t>
            </a:r>
            <a:r>
              <a:rPr lang="ar-SA" sz="2400" dirty="0">
                <a:cs typeface="+mj-cs"/>
              </a:rPr>
              <a:t>للحصول </a:t>
            </a:r>
            <a:r>
              <a:rPr lang="ar-SA" sz="2400" dirty="0" smtClean="0">
                <a:cs typeface="+mj-cs"/>
              </a:rPr>
              <a:t>على </a:t>
            </a:r>
            <a:r>
              <a:rPr lang="ar-SA" sz="2400" dirty="0">
                <a:cs typeface="+mj-cs"/>
              </a:rPr>
              <a:t>منتجات نهائية </a:t>
            </a:r>
            <a:r>
              <a:rPr lang="ar-SA" sz="2400" dirty="0" smtClean="0">
                <a:cs typeface="+mj-cs"/>
              </a:rPr>
              <a:t>مثل</a:t>
            </a:r>
            <a:r>
              <a:rPr lang="ar-SA" sz="2400" dirty="0">
                <a:cs typeface="+mj-cs"/>
              </a:rPr>
              <a:t>: </a:t>
            </a:r>
            <a:endParaRPr lang="ar-SA" sz="2400" dirty="0" smtClean="0">
              <a:cs typeface="+mj-cs"/>
            </a:endParaRPr>
          </a:p>
          <a:p>
            <a:pPr marL="514350" indent="-342900" algn="r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cs typeface="+mj-cs"/>
              </a:rPr>
              <a:t> من النحاس </a:t>
            </a:r>
            <a:r>
              <a:rPr lang="ar-SA" sz="2400" dirty="0">
                <a:cs typeface="+mj-cs"/>
              </a:rPr>
              <a:t>يمكن تحضير </a:t>
            </a:r>
            <a:r>
              <a:rPr lang="ar-SA" sz="2400" dirty="0" smtClean="0">
                <a:cs typeface="+mj-cs"/>
              </a:rPr>
              <a:t>الأواني</a:t>
            </a:r>
            <a:endParaRPr lang="ar-JO" sz="2400" dirty="0">
              <a:cs typeface="+mj-cs"/>
            </a:endParaRPr>
          </a:p>
          <a:p>
            <a:pPr marL="514350" indent="-342900" algn="r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cs typeface="+mj-cs"/>
              </a:rPr>
              <a:t>من </a:t>
            </a:r>
            <a:r>
              <a:rPr lang="ar-SA" sz="2400" dirty="0">
                <a:cs typeface="+mj-cs"/>
              </a:rPr>
              <a:t>الزجاج يمكن صنع </a:t>
            </a:r>
            <a:r>
              <a:rPr lang="ar-SA" sz="2400" dirty="0" smtClean="0">
                <a:cs typeface="+mj-cs"/>
              </a:rPr>
              <a:t>الكؤوس</a:t>
            </a:r>
            <a:endParaRPr lang="ar-JO" sz="2400" dirty="0">
              <a:cs typeface="+mj-cs"/>
            </a:endParaRPr>
          </a:p>
          <a:p>
            <a:pPr marL="514350" indent="-342900" algn="r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cs typeface="+mj-cs"/>
              </a:rPr>
              <a:t> من </a:t>
            </a:r>
            <a:r>
              <a:rPr lang="ar-SA" sz="2400" dirty="0">
                <a:cs typeface="+mj-cs"/>
              </a:rPr>
              <a:t>الألواح الخشبية يمكن صنع </a:t>
            </a:r>
            <a:r>
              <a:rPr lang="ar-SA" sz="2400" dirty="0" smtClean="0">
                <a:cs typeface="+mj-cs"/>
              </a:rPr>
              <a:t>الأثاث</a:t>
            </a:r>
            <a:r>
              <a:rPr lang="ar-SA" sz="2400" dirty="0">
                <a:cs typeface="+mj-cs"/>
              </a:rPr>
              <a:t> </a:t>
            </a:r>
            <a:endParaRPr lang="ar-JO" sz="2400" dirty="0">
              <a:cs typeface="+mj-cs"/>
            </a:endParaRPr>
          </a:p>
          <a:p>
            <a:pPr marL="514350" indent="-342900" algn="r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cs typeface="+mj-cs"/>
              </a:rPr>
              <a:t>من البلاستيك يمكن تحضير الأواني</a:t>
            </a:r>
            <a:r>
              <a:rPr lang="ks-Arab" sz="2400" dirty="0">
                <a:cs typeface="+mj-cs"/>
              </a:rPr>
              <a:t/>
            </a:r>
            <a:br>
              <a:rPr lang="ks-Arab" sz="2400" dirty="0">
                <a:cs typeface="+mj-cs"/>
              </a:rPr>
            </a:br>
            <a:endParaRPr lang="en-US" sz="2400" dirty="0">
              <a:cs typeface="+mj-cs"/>
            </a:endParaRPr>
          </a:p>
          <a:p>
            <a:endParaRPr lang="en-US" sz="600" dirty="0"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86899" y="2048806"/>
            <a:ext cx="3162588" cy="2464880"/>
            <a:chOff x="102887" y="1811546"/>
            <a:chExt cx="3718616" cy="2700070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887" y="3281273"/>
              <a:ext cx="1760419" cy="1230343"/>
            </a:xfrm>
            <a:prstGeom prst="rect">
              <a:avLst/>
            </a:prstGeom>
          </p:spPr>
        </p:pic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0815" y="3281272"/>
              <a:ext cx="1830688" cy="1230343"/>
            </a:xfrm>
            <a:prstGeom prst="rect">
              <a:avLst/>
            </a:prstGeom>
          </p:spPr>
        </p:pic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0815" y="1811546"/>
              <a:ext cx="1830688" cy="1332905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887" y="1829999"/>
              <a:ext cx="1760419" cy="1332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28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318784" y="367080"/>
            <a:ext cx="6125670" cy="64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SA" b="1" dirty="0" smtClean="0">
                <a:latin typeface="Lateef" panose="01000506020000020003" pitchFamily="2" charset="-78"/>
                <a:cs typeface="+mj-cs"/>
              </a:rPr>
              <a:t>تدريب :</a:t>
            </a:r>
            <a:r>
              <a:rPr lang="ar-SA" b="1" dirty="0">
                <a:cs typeface="+mj-cs"/>
              </a:rPr>
              <a:t> الموارد الطبيعية </a:t>
            </a:r>
            <a:endParaRPr dirty="0"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385" y="10172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283536" y="1801070"/>
            <a:ext cx="8465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pPr algn="r"/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452" y="2504497"/>
            <a:ext cx="1478701" cy="426757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465684" y="1254698"/>
            <a:ext cx="8265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cs typeface="+mj-cs"/>
              </a:rPr>
              <a:t>بواسطة الرسم التخطيطي التالي نُجمل المراحل : من مواد طبيعية إلى منتجات :</a:t>
            </a:r>
            <a:r>
              <a:rPr lang="ar-SA" dirty="0" smtClean="0">
                <a:cs typeface="+mj-cs"/>
              </a:rPr>
              <a:t> </a:t>
            </a:r>
            <a:endParaRPr lang="en-US" dirty="0">
              <a:cs typeface="+mj-cs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3" y="2500549"/>
            <a:ext cx="2532376" cy="42675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204" y="3830219"/>
            <a:ext cx="1471195" cy="426757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669" y="2516368"/>
            <a:ext cx="1442767" cy="426757"/>
          </a:xfrm>
          <a:prstGeom prst="rect">
            <a:avLst/>
          </a:prstGeom>
        </p:spPr>
      </p:pic>
      <p:sp>
        <p:nvSpPr>
          <p:cNvPr id="14" name="חץ למטה 13"/>
          <p:cNvSpPr/>
          <p:nvPr/>
        </p:nvSpPr>
        <p:spPr>
          <a:xfrm rot="5400000">
            <a:off x="6428442" y="2004129"/>
            <a:ext cx="174972" cy="1375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לבן 17"/>
          <p:cNvSpPr/>
          <p:nvPr/>
        </p:nvSpPr>
        <p:spPr>
          <a:xfrm>
            <a:off x="142888" y="4404836"/>
            <a:ext cx="8700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dirty="0" smtClean="0">
                <a:cs typeface="+mj-cs"/>
              </a:rPr>
              <a:t>(نفط , زجاج , زجاجة دواء , بنزين , مصباح , كاز , عدسة مُكبرة , </a:t>
            </a:r>
            <a:r>
              <a:rPr lang="ar-SA" sz="2400" dirty="0" err="1" smtClean="0">
                <a:cs typeface="+mj-cs"/>
              </a:rPr>
              <a:t>سولر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smtClean="0">
                <a:cs typeface="+mj-cs"/>
              </a:rPr>
              <a:t>, مواد الوقود , </a:t>
            </a:r>
            <a:r>
              <a:rPr lang="ar-SA" sz="2400" dirty="0"/>
              <a:t>رمل </a:t>
            </a:r>
            <a:r>
              <a:rPr lang="ar-SA" sz="2400"/>
              <a:t>الكوارتز </a:t>
            </a:r>
            <a:r>
              <a:rPr lang="ar-SA" sz="2400" smtClean="0">
                <a:cs typeface="+mj-cs"/>
              </a:rPr>
              <a:t>)</a:t>
            </a:r>
            <a:endParaRPr lang="ar-SA" sz="2400" dirty="0">
              <a:cs typeface="+mj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436" y="2611605"/>
            <a:ext cx="1396105" cy="21337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3" y="3696993"/>
            <a:ext cx="2374268" cy="42675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025" y="3714702"/>
            <a:ext cx="1469263" cy="42675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5979" y="3887467"/>
            <a:ext cx="1396105" cy="21337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9097" y="3910372"/>
            <a:ext cx="1396105" cy="2133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87961" y="2228725"/>
            <a:ext cx="126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cs typeface="+mj-cs"/>
              </a:rPr>
              <a:t>معالجة</a:t>
            </a:r>
            <a:endParaRPr lang="en-US" sz="2400" dirty="0">
              <a:cs typeface="+mj-cs"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036" y="2178751"/>
            <a:ext cx="1268078" cy="646232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5484" y="3495227"/>
            <a:ext cx="1268078" cy="646232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5792" y="3454613"/>
            <a:ext cx="1268078" cy="64623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462030" y="1801070"/>
            <a:ext cx="15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cs typeface="+mj-cs"/>
              </a:rPr>
              <a:t>مواد طبيعية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7446" y="1783270"/>
            <a:ext cx="15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cs typeface="+mj-cs"/>
              </a:rPr>
              <a:t>مواد مُعالجة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0907" y="1783270"/>
            <a:ext cx="15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err="1" smtClean="0">
                <a:solidFill>
                  <a:srgbClr val="FF0000"/>
                </a:solidFill>
                <a:cs typeface="+mj-cs"/>
              </a:rPr>
              <a:t>مُنتحات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1" name="חץ למטה 20"/>
          <p:cNvSpPr/>
          <p:nvPr/>
        </p:nvSpPr>
        <p:spPr>
          <a:xfrm>
            <a:off x="8195821" y="2159375"/>
            <a:ext cx="298588" cy="34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חץ למטה 29"/>
          <p:cNvSpPr/>
          <p:nvPr/>
        </p:nvSpPr>
        <p:spPr>
          <a:xfrm>
            <a:off x="4819729" y="2154447"/>
            <a:ext cx="298588" cy="34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חץ למטה 30"/>
          <p:cNvSpPr/>
          <p:nvPr/>
        </p:nvSpPr>
        <p:spPr>
          <a:xfrm>
            <a:off x="991921" y="2140674"/>
            <a:ext cx="298588" cy="34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318784" y="367080"/>
            <a:ext cx="6125670" cy="64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SA" b="1" dirty="0" smtClean="0">
                <a:latin typeface="Lateef" panose="01000506020000020003" pitchFamily="2" charset="-78"/>
                <a:cs typeface="+mj-cs"/>
              </a:rPr>
              <a:t>تدريب :</a:t>
            </a:r>
            <a:r>
              <a:rPr lang="ar-SA" b="1" dirty="0">
                <a:cs typeface="+mj-cs"/>
              </a:rPr>
              <a:t> الموارد الطبيعية </a:t>
            </a:r>
            <a:endParaRPr dirty="0"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385" y="10172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283536" y="1801070"/>
            <a:ext cx="8465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pPr algn="r"/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452" y="2504497"/>
            <a:ext cx="1478701" cy="426757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465684" y="1254698"/>
            <a:ext cx="8265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cs typeface="+mj-cs"/>
              </a:rPr>
              <a:t>بواسطة الرسم التخطيطي التالي نُجمل المراحل : من مواد طبيعية إلى منتجات :</a:t>
            </a:r>
            <a:r>
              <a:rPr lang="ar-SA" dirty="0" smtClean="0">
                <a:cs typeface="+mj-cs"/>
              </a:rPr>
              <a:t> </a:t>
            </a:r>
            <a:endParaRPr lang="en-US" dirty="0">
              <a:cs typeface="+mj-cs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3" y="2500549"/>
            <a:ext cx="2532376" cy="42675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204" y="3830219"/>
            <a:ext cx="1471195" cy="426757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669" y="2516368"/>
            <a:ext cx="1442767" cy="426757"/>
          </a:xfrm>
          <a:prstGeom prst="rect">
            <a:avLst/>
          </a:prstGeom>
        </p:spPr>
      </p:pic>
      <p:sp>
        <p:nvSpPr>
          <p:cNvPr id="14" name="חץ למטה 13"/>
          <p:cNvSpPr/>
          <p:nvPr/>
        </p:nvSpPr>
        <p:spPr>
          <a:xfrm rot="5400000">
            <a:off x="6428442" y="2004129"/>
            <a:ext cx="174972" cy="1375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לבן 17"/>
          <p:cNvSpPr/>
          <p:nvPr/>
        </p:nvSpPr>
        <p:spPr>
          <a:xfrm>
            <a:off x="142888" y="4404836"/>
            <a:ext cx="8700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dirty="0" smtClean="0">
                <a:cs typeface="+mj-cs"/>
              </a:rPr>
              <a:t>(نفط , زجاج , زجاجة دواء , بنزين , مصباح , كاز , عدسة مُكبرة , </a:t>
            </a:r>
            <a:r>
              <a:rPr lang="ar-SA" sz="2400" dirty="0" err="1" smtClean="0">
                <a:cs typeface="+mj-cs"/>
              </a:rPr>
              <a:t>سولر</a:t>
            </a:r>
            <a:r>
              <a:rPr lang="ar-SA" sz="2400" dirty="0" smtClean="0">
                <a:cs typeface="+mj-cs"/>
              </a:rPr>
              <a:t> ,</a:t>
            </a:r>
            <a:r>
              <a:rPr lang="ar-SA" sz="2400" dirty="0"/>
              <a:t> مواد الوقود</a:t>
            </a:r>
            <a:r>
              <a:rPr lang="ar-SA" sz="2400" dirty="0" smtClean="0"/>
              <a:t>, </a:t>
            </a:r>
            <a:r>
              <a:rPr lang="ar-SA" sz="2400" dirty="0"/>
              <a:t>رمل الكوارتز</a:t>
            </a:r>
            <a:r>
              <a:rPr lang="ar-SA" sz="2400" dirty="0" smtClean="0"/>
              <a:t>)</a:t>
            </a:r>
            <a:endParaRPr lang="ar-SA" sz="2400" dirty="0">
              <a:cs typeface="+mj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436" y="2611605"/>
            <a:ext cx="1396105" cy="21337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3" y="3696993"/>
            <a:ext cx="2374268" cy="42675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025" y="3714702"/>
            <a:ext cx="1469263" cy="42675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5979" y="3887467"/>
            <a:ext cx="1396105" cy="21337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9097" y="3910372"/>
            <a:ext cx="1396105" cy="2133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87961" y="2228725"/>
            <a:ext cx="126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cs typeface="+mj-cs"/>
              </a:rPr>
              <a:t>معالجة</a:t>
            </a:r>
            <a:endParaRPr lang="en-US" sz="2400" dirty="0">
              <a:cs typeface="+mj-cs"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036" y="2178751"/>
            <a:ext cx="1268078" cy="646232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5484" y="3495227"/>
            <a:ext cx="1268078" cy="646232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5792" y="3454613"/>
            <a:ext cx="1268078" cy="64623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46878" y="2532547"/>
            <a:ext cx="149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 smtClean="0">
                <a:cs typeface="+mj-cs"/>
              </a:rPr>
              <a:t>رمل كوارتز</a:t>
            </a:r>
            <a:endParaRPr lang="en-US" dirty="0"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2030" y="1801070"/>
            <a:ext cx="15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cs typeface="+mj-cs"/>
              </a:rPr>
              <a:t>مواد طبيعية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7446" y="1783270"/>
            <a:ext cx="15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cs typeface="+mj-cs"/>
              </a:rPr>
              <a:t>مواد مُعالجة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0907" y="1783270"/>
            <a:ext cx="15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err="1" smtClean="0">
                <a:solidFill>
                  <a:srgbClr val="FF0000"/>
                </a:solidFill>
                <a:cs typeface="+mj-cs"/>
              </a:rPr>
              <a:t>مُنتحات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1" name="חץ למטה 20"/>
          <p:cNvSpPr/>
          <p:nvPr/>
        </p:nvSpPr>
        <p:spPr>
          <a:xfrm>
            <a:off x="8195821" y="2159375"/>
            <a:ext cx="298588" cy="34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חץ למטה 29"/>
          <p:cNvSpPr/>
          <p:nvPr/>
        </p:nvSpPr>
        <p:spPr>
          <a:xfrm>
            <a:off x="4819729" y="2154447"/>
            <a:ext cx="298588" cy="34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חץ למטה 30"/>
          <p:cNvSpPr/>
          <p:nvPr/>
        </p:nvSpPr>
        <p:spPr>
          <a:xfrm>
            <a:off x="991921" y="2140674"/>
            <a:ext cx="298588" cy="34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7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318784" y="367080"/>
            <a:ext cx="6125670" cy="64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SA" b="1" dirty="0" smtClean="0">
                <a:latin typeface="Lateef" panose="01000506020000020003" pitchFamily="2" charset="-78"/>
                <a:cs typeface="+mj-cs"/>
              </a:rPr>
              <a:t>تدريب :</a:t>
            </a:r>
            <a:r>
              <a:rPr lang="ar-SA" b="1" dirty="0">
                <a:cs typeface="+mj-cs"/>
              </a:rPr>
              <a:t> الموارد الطبيعية </a:t>
            </a:r>
            <a:endParaRPr dirty="0"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385" y="10172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283536" y="1801070"/>
            <a:ext cx="8465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pPr algn="r"/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452" y="2504497"/>
            <a:ext cx="1478701" cy="426757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465684" y="1254698"/>
            <a:ext cx="8265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cs typeface="+mj-cs"/>
              </a:rPr>
              <a:t>بواسطة الرسم التخطيطي التالي نُجمل المراحل : من مواد طبيعية إلى منتجات :</a:t>
            </a:r>
            <a:r>
              <a:rPr lang="ar-SA" dirty="0" smtClean="0">
                <a:cs typeface="+mj-cs"/>
              </a:rPr>
              <a:t> </a:t>
            </a:r>
            <a:endParaRPr lang="en-US" dirty="0">
              <a:cs typeface="+mj-cs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3" y="2500549"/>
            <a:ext cx="2532376" cy="42675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204" y="3830219"/>
            <a:ext cx="1471195" cy="426757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669" y="2516368"/>
            <a:ext cx="1442767" cy="426757"/>
          </a:xfrm>
          <a:prstGeom prst="rect">
            <a:avLst/>
          </a:prstGeom>
        </p:spPr>
      </p:pic>
      <p:sp>
        <p:nvSpPr>
          <p:cNvPr id="14" name="חץ למטה 13"/>
          <p:cNvSpPr/>
          <p:nvPr/>
        </p:nvSpPr>
        <p:spPr>
          <a:xfrm rot="5400000">
            <a:off x="6428442" y="2004129"/>
            <a:ext cx="174972" cy="1375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לבן 17"/>
          <p:cNvSpPr/>
          <p:nvPr/>
        </p:nvSpPr>
        <p:spPr>
          <a:xfrm>
            <a:off x="142888" y="4404836"/>
            <a:ext cx="8700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dirty="0" smtClean="0">
                <a:cs typeface="+mj-cs"/>
              </a:rPr>
              <a:t>(نفط , زجاج , زجاجة دواء , بنزين , مصباح , كاز , عدسة مُكبرة , </a:t>
            </a:r>
            <a:r>
              <a:rPr lang="ar-SA" sz="2400" dirty="0" err="1" smtClean="0">
                <a:cs typeface="+mj-cs"/>
              </a:rPr>
              <a:t>سولر</a:t>
            </a:r>
            <a:r>
              <a:rPr lang="ar-SA" sz="2400" dirty="0"/>
              <a:t> , مواد الوقود</a:t>
            </a:r>
            <a:r>
              <a:rPr lang="ar-SA" sz="2400" dirty="0" smtClean="0"/>
              <a:t> </a:t>
            </a:r>
            <a:r>
              <a:rPr lang="ar-SA" sz="2400" dirty="0"/>
              <a:t>, رمل </a:t>
            </a:r>
            <a:r>
              <a:rPr lang="ar-SA" sz="2400" dirty="0" smtClean="0"/>
              <a:t>الكوارتز</a:t>
            </a:r>
            <a:r>
              <a:rPr lang="ar-SA" sz="2400" dirty="0" smtClean="0">
                <a:cs typeface="+mj-cs"/>
              </a:rPr>
              <a:t>)</a:t>
            </a:r>
            <a:endParaRPr lang="ar-SA" sz="2400" dirty="0">
              <a:cs typeface="+mj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436" y="2611605"/>
            <a:ext cx="1396105" cy="21337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3" y="3696993"/>
            <a:ext cx="2374268" cy="42675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025" y="3714702"/>
            <a:ext cx="1469263" cy="42675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5979" y="3887467"/>
            <a:ext cx="1396105" cy="21337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9097" y="3910372"/>
            <a:ext cx="1396105" cy="2133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87961" y="2228725"/>
            <a:ext cx="126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cs typeface="+mj-cs"/>
              </a:rPr>
              <a:t>معالجة</a:t>
            </a:r>
            <a:endParaRPr lang="en-US" sz="2400" dirty="0">
              <a:cs typeface="+mj-cs"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036" y="2178751"/>
            <a:ext cx="1268078" cy="646232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5484" y="3495227"/>
            <a:ext cx="1268078" cy="646232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5792" y="3454613"/>
            <a:ext cx="1268078" cy="64623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46878" y="2532547"/>
            <a:ext cx="149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 smtClean="0">
                <a:cs typeface="+mj-cs"/>
              </a:rPr>
              <a:t>رمل كوارتز</a:t>
            </a:r>
            <a:endParaRPr lang="en-US" dirty="0"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2030" y="1801070"/>
            <a:ext cx="15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cs typeface="+mj-cs"/>
              </a:rPr>
              <a:t>مواد طبيعية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7446" y="1783270"/>
            <a:ext cx="15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cs typeface="+mj-cs"/>
              </a:rPr>
              <a:t>مواد مُعالجة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0907" y="1783270"/>
            <a:ext cx="15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err="1" smtClean="0">
                <a:solidFill>
                  <a:srgbClr val="FF0000"/>
                </a:solidFill>
                <a:cs typeface="+mj-cs"/>
              </a:rPr>
              <a:t>مُنتحات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1" name="חץ למטה 20"/>
          <p:cNvSpPr/>
          <p:nvPr/>
        </p:nvSpPr>
        <p:spPr>
          <a:xfrm>
            <a:off x="8195821" y="2159375"/>
            <a:ext cx="298588" cy="34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חץ למטה 29"/>
          <p:cNvSpPr/>
          <p:nvPr/>
        </p:nvSpPr>
        <p:spPr>
          <a:xfrm>
            <a:off x="4819729" y="2154447"/>
            <a:ext cx="298588" cy="34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חץ למטה 30"/>
          <p:cNvSpPr/>
          <p:nvPr/>
        </p:nvSpPr>
        <p:spPr>
          <a:xfrm>
            <a:off x="991921" y="2140674"/>
            <a:ext cx="298588" cy="34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68299" y="2545080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cs typeface="+mj-cs"/>
              </a:rPr>
              <a:t>زجاج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983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318784" y="367080"/>
            <a:ext cx="6125670" cy="64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SA" b="1" dirty="0" smtClean="0">
                <a:latin typeface="Lateef" panose="01000506020000020003" pitchFamily="2" charset="-78"/>
                <a:cs typeface="+mj-cs"/>
              </a:rPr>
              <a:t>تدريب :</a:t>
            </a:r>
            <a:r>
              <a:rPr lang="ar-SA" b="1" dirty="0">
                <a:cs typeface="+mj-cs"/>
              </a:rPr>
              <a:t> الموارد الطبيعية </a:t>
            </a:r>
            <a:endParaRPr dirty="0"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385" y="10172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283536" y="1801070"/>
            <a:ext cx="8465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pPr algn="r"/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452" y="2504497"/>
            <a:ext cx="1478701" cy="426757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465684" y="1254698"/>
            <a:ext cx="8265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cs typeface="+mj-cs"/>
              </a:rPr>
              <a:t>بواسطة الرسم التخطيطي التالي نُجمل المراحل : من مواد طبيعية إلى منتجات :</a:t>
            </a:r>
            <a:r>
              <a:rPr lang="ar-SA" dirty="0" smtClean="0">
                <a:cs typeface="+mj-cs"/>
              </a:rPr>
              <a:t> </a:t>
            </a:r>
            <a:endParaRPr lang="en-US" dirty="0">
              <a:cs typeface="+mj-cs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3" y="2500549"/>
            <a:ext cx="2532376" cy="42675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204" y="3830219"/>
            <a:ext cx="1471195" cy="426757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869" y="2495277"/>
            <a:ext cx="1442767" cy="426757"/>
          </a:xfrm>
          <a:prstGeom prst="rect">
            <a:avLst/>
          </a:prstGeom>
        </p:spPr>
      </p:pic>
      <p:sp>
        <p:nvSpPr>
          <p:cNvPr id="14" name="חץ למטה 13"/>
          <p:cNvSpPr/>
          <p:nvPr/>
        </p:nvSpPr>
        <p:spPr>
          <a:xfrm rot="5400000">
            <a:off x="6428442" y="2004129"/>
            <a:ext cx="174972" cy="1375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לבן 17"/>
          <p:cNvSpPr/>
          <p:nvPr/>
        </p:nvSpPr>
        <p:spPr>
          <a:xfrm>
            <a:off x="142888" y="4404836"/>
            <a:ext cx="8700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dirty="0" smtClean="0">
                <a:cs typeface="+mj-cs"/>
              </a:rPr>
              <a:t>(نفط , زجاج , زجاجة دواء , بنزين , مصباح , كاز , عدسة مُكبرة , </a:t>
            </a:r>
            <a:r>
              <a:rPr lang="ar-SA" sz="2400" dirty="0" err="1" smtClean="0">
                <a:cs typeface="+mj-cs"/>
              </a:rPr>
              <a:t>سولر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smtClean="0">
                <a:cs typeface="+mj-cs"/>
              </a:rPr>
              <a:t>, </a:t>
            </a:r>
            <a:r>
              <a:rPr lang="ar-SA" sz="2400" dirty="0"/>
              <a:t>مواد الوقود</a:t>
            </a:r>
            <a:r>
              <a:rPr lang="ar-SA" sz="2400" dirty="0" smtClean="0">
                <a:cs typeface="+mj-cs"/>
              </a:rPr>
              <a:t>, رمل الكوارتز)</a:t>
            </a:r>
            <a:endParaRPr lang="ar-SA" sz="2400" dirty="0">
              <a:cs typeface="+mj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436" y="2611605"/>
            <a:ext cx="1396105" cy="21337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3" y="3696993"/>
            <a:ext cx="2374268" cy="42675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025" y="3714702"/>
            <a:ext cx="1469263" cy="42675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5979" y="3887467"/>
            <a:ext cx="1396105" cy="21337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9097" y="3910372"/>
            <a:ext cx="1396105" cy="2133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87961" y="2228725"/>
            <a:ext cx="126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cs typeface="+mj-cs"/>
              </a:rPr>
              <a:t>معالجة</a:t>
            </a:r>
            <a:endParaRPr lang="en-US" sz="2400" dirty="0">
              <a:cs typeface="+mj-cs"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036" y="2178751"/>
            <a:ext cx="1268078" cy="646232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5484" y="3495227"/>
            <a:ext cx="1268078" cy="646232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5792" y="3454613"/>
            <a:ext cx="1268078" cy="64623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46878" y="2532547"/>
            <a:ext cx="149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 smtClean="0">
                <a:cs typeface="+mj-cs"/>
              </a:rPr>
              <a:t>رمل كوارتز</a:t>
            </a:r>
            <a:endParaRPr lang="en-US" dirty="0"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2030" y="1801070"/>
            <a:ext cx="15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cs typeface="+mj-cs"/>
              </a:rPr>
              <a:t>مواد طبيعية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7446" y="1783270"/>
            <a:ext cx="15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cs typeface="+mj-cs"/>
              </a:rPr>
              <a:t>مواد مُعالجة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0907" y="1783270"/>
            <a:ext cx="15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err="1" smtClean="0">
                <a:solidFill>
                  <a:srgbClr val="FF0000"/>
                </a:solidFill>
                <a:cs typeface="+mj-cs"/>
              </a:rPr>
              <a:t>مُنتحات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1" name="חץ למטה 20"/>
          <p:cNvSpPr/>
          <p:nvPr/>
        </p:nvSpPr>
        <p:spPr>
          <a:xfrm>
            <a:off x="8195821" y="2159375"/>
            <a:ext cx="298588" cy="34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חץ למטה 29"/>
          <p:cNvSpPr/>
          <p:nvPr/>
        </p:nvSpPr>
        <p:spPr>
          <a:xfrm>
            <a:off x="4819729" y="2154447"/>
            <a:ext cx="298588" cy="34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חץ למטה 30"/>
          <p:cNvSpPr/>
          <p:nvPr/>
        </p:nvSpPr>
        <p:spPr>
          <a:xfrm>
            <a:off x="991921" y="2140674"/>
            <a:ext cx="298588" cy="34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68299" y="2545080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cs typeface="+mj-cs"/>
              </a:rPr>
              <a:t>زجاج</a:t>
            </a:r>
            <a:endParaRPr lang="en-US" dirty="0">
              <a:cs typeface="+mj-cs"/>
            </a:endParaRPr>
          </a:p>
        </p:txBody>
      </p:sp>
      <p:sp>
        <p:nvSpPr>
          <p:cNvPr id="33" name="מלבן 15"/>
          <p:cNvSpPr/>
          <p:nvPr/>
        </p:nvSpPr>
        <p:spPr>
          <a:xfrm>
            <a:off x="-55755" y="2562129"/>
            <a:ext cx="2699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>
                <a:cs typeface="+mj-cs"/>
              </a:rPr>
              <a:t>زجاجة </a:t>
            </a:r>
            <a:r>
              <a:rPr lang="ar-SA" dirty="0" smtClean="0">
                <a:cs typeface="+mj-cs"/>
              </a:rPr>
              <a:t>دواء,مصباح,عدسة مكبرة 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60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318784" y="367080"/>
            <a:ext cx="6125670" cy="64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SA" b="1" dirty="0" smtClean="0">
                <a:latin typeface="Lateef" panose="01000506020000020003" pitchFamily="2" charset="-78"/>
                <a:cs typeface="+mj-cs"/>
              </a:rPr>
              <a:t>تدريب :</a:t>
            </a:r>
            <a:r>
              <a:rPr lang="ar-SA" b="1" dirty="0">
                <a:cs typeface="+mj-cs"/>
              </a:rPr>
              <a:t> الموارد الطبيعية </a:t>
            </a:r>
            <a:endParaRPr dirty="0"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385" y="10172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283536" y="1801070"/>
            <a:ext cx="8465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pPr algn="r"/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452" y="2504497"/>
            <a:ext cx="1478701" cy="426757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465684" y="1254698"/>
            <a:ext cx="8265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cs typeface="+mj-cs"/>
              </a:rPr>
              <a:t>بواسطة الرسم التخطيطي التالي نُجمل المراحل : من مواد طبيعية إلى منتجات :</a:t>
            </a:r>
            <a:r>
              <a:rPr lang="ar-SA" dirty="0" smtClean="0">
                <a:cs typeface="+mj-cs"/>
              </a:rPr>
              <a:t> </a:t>
            </a:r>
            <a:endParaRPr lang="en-US" dirty="0">
              <a:cs typeface="+mj-cs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3" y="2500549"/>
            <a:ext cx="2532376" cy="42675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204" y="3830219"/>
            <a:ext cx="1471195" cy="426757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669" y="2516368"/>
            <a:ext cx="1442767" cy="426757"/>
          </a:xfrm>
          <a:prstGeom prst="rect">
            <a:avLst/>
          </a:prstGeom>
        </p:spPr>
      </p:pic>
      <p:sp>
        <p:nvSpPr>
          <p:cNvPr id="14" name="חץ למטה 13"/>
          <p:cNvSpPr/>
          <p:nvPr/>
        </p:nvSpPr>
        <p:spPr>
          <a:xfrm rot="5400000">
            <a:off x="6428442" y="2004129"/>
            <a:ext cx="174972" cy="1375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לבן 17"/>
          <p:cNvSpPr/>
          <p:nvPr/>
        </p:nvSpPr>
        <p:spPr>
          <a:xfrm>
            <a:off x="142888" y="4404836"/>
            <a:ext cx="8700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dirty="0" smtClean="0">
                <a:cs typeface="+mj-cs"/>
              </a:rPr>
              <a:t>(نفط , زجاج , زجاجة دواء , بنزين , مصباح , كاز , عدسة مُكبرة , </a:t>
            </a:r>
            <a:r>
              <a:rPr lang="ar-SA" sz="2400" dirty="0" err="1" smtClean="0">
                <a:cs typeface="+mj-cs"/>
              </a:rPr>
              <a:t>سولر</a:t>
            </a:r>
            <a:r>
              <a:rPr lang="ar-SA" sz="2400" dirty="0"/>
              <a:t> , مواد الوقود</a:t>
            </a:r>
            <a:r>
              <a:rPr lang="ar-SA" sz="2400" dirty="0" smtClean="0"/>
              <a:t> </a:t>
            </a:r>
            <a:r>
              <a:rPr lang="ar-SA" sz="2400" dirty="0"/>
              <a:t>, رمل </a:t>
            </a:r>
            <a:r>
              <a:rPr lang="ar-SA" sz="2400" dirty="0" smtClean="0"/>
              <a:t>الكوارتز</a:t>
            </a:r>
            <a:r>
              <a:rPr lang="ar-SA" sz="2400" dirty="0" smtClean="0">
                <a:cs typeface="+mj-cs"/>
              </a:rPr>
              <a:t>)</a:t>
            </a:r>
            <a:endParaRPr lang="ar-SA" sz="2400" dirty="0">
              <a:cs typeface="+mj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436" y="2611605"/>
            <a:ext cx="1396105" cy="21337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3" y="3696993"/>
            <a:ext cx="2374268" cy="42675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025" y="3714702"/>
            <a:ext cx="1469263" cy="42675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5979" y="3887467"/>
            <a:ext cx="1396105" cy="21337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9097" y="3910372"/>
            <a:ext cx="1396105" cy="2133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87961" y="2228725"/>
            <a:ext cx="126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cs typeface="+mj-cs"/>
              </a:rPr>
              <a:t>معالجة</a:t>
            </a:r>
            <a:endParaRPr lang="en-US" sz="2400" dirty="0">
              <a:cs typeface="+mj-cs"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036" y="2178751"/>
            <a:ext cx="1268078" cy="646232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5484" y="3495227"/>
            <a:ext cx="1268078" cy="646232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5792" y="3454613"/>
            <a:ext cx="1268078" cy="64623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46878" y="2510245"/>
            <a:ext cx="149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 smtClean="0">
                <a:cs typeface="+mj-cs"/>
              </a:rPr>
              <a:t>رمل كوارتز</a:t>
            </a:r>
            <a:endParaRPr lang="en-US" dirty="0"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2030" y="1801070"/>
            <a:ext cx="15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cs typeface="+mj-cs"/>
              </a:rPr>
              <a:t>مواد طبيعية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7446" y="1783270"/>
            <a:ext cx="15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cs typeface="+mj-cs"/>
              </a:rPr>
              <a:t>مواد مُعالجة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0907" y="1783270"/>
            <a:ext cx="15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err="1" smtClean="0">
                <a:solidFill>
                  <a:srgbClr val="FF0000"/>
                </a:solidFill>
                <a:cs typeface="+mj-cs"/>
              </a:rPr>
              <a:t>مُنتحات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1" name="חץ למטה 20"/>
          <p:cNvSpPr/>
          <p:nvPr/>
        </p:nvSpPr>
        <p:spPr>
          <a:xfrm>
            <a:off x="8195821" y="2159375"/>
            <a:ext cx="298588" cy="34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חץ למטה 29"/>
          <p:cNvSpPr/>
          <p:nvPr/>
        </p:nvSpPr>
        <p:spPr>
          <a:xfrm>
            <a:off x="4819729" y="2154447"/>
            <a:ext cx="298588" cy="34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חץ למטה 30"/>
          <p:cNvSpPr/>
          <p:nvPr/>
        </p:nvSpPr>
        <p:spPr>
          <a:xfrm>
            <a:off x="991921" y="2140674"/>
            <a:ext cx="298588" cy="34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600332" y="3844635"/>
            <a:ext cx="126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>
                <a:cs typeface="+mj-cs"/>
              </a:rPr>
              <a:t>نفط</a:t>
            </a:r>
            <a:endParaRPr lang="en-US" dirty="0"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8299" y="2545080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cs typeface="+mj-cs"/>
              </a:rPr>
              <a:t>زجاج</a:t>
            </a:r>
            <a:endParaRPr lang="en-US" dirty="0">
              <a:cs typeface="+mj-cs"/>
            </a:endParaRPr>
          </a:p>
        </p:txBody>
      </p:sp>
      <p:sp>
        <p:nvSpPr>
          <p:cNvPr id="33" name="מלבן 15"/>
          <p:cNvSpPr/>
          <p:nvPr/>
        </p:nvSpPr>
        <p:spPr>
          <a:xfrm>
            <a:off x="-55755" y="2562129"/>
            <a:ext cx="2699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>
                <a:cs typeface="+mj-cs"/>
              </a:rPr>
              <a:t>زجاجة </a:t>
            </a:r>
            <a:r>
              <a:rPr lang="ar-SA" dirty="0" smtClean="0">
                <a:cs typeface="+mj-cs"/>
              </a:rPr>
              <a:t>دواء,مصباح,عدسة مكبرة 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033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318784" y="367080"/>
            <a:ext cx="6125670" cy="64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SA" b="1" dirty="0" smtClean="0">
                <a:latin typeface="Lateef" panose="01000506020000020003" pitchFamily="2" charset="-78"/>
                <a:cs typeface="+mj-cs"/>
              </a:rPr>
              <a:t>تدريب :</a:t>
            </a:r>
            <a:r>
              <a:rPr lang="ar-SA" b="1" dirty="0">
                <a:cs typeface="+mj-cs"/>
              </a:rPr>
              <a:t> الموارد الطبيعية </a:t>
            </a:r>
            <a:endParaRPr dirty="0"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385" y="10172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283536" y="1801070"/>
            <a:ext cx="8465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pPr algn="r"/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452" y="2504497"/>
            <a:ext cx="1478701" cy="426757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465684" y="1254698"/>
            <a:ext cx="8265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cs typeface="+mj-cs"/>
              </a:rPr>
              <a:t>بواسطة الرسم التخطيطي التالي نُجمل المراحل : من مواد طبيعية إلى منتجات :</a:t>
            </a:r>
            <a:r>
              <a:rPr lang="ar-SA" dirty="0" smtClean="0">
                <a:cs typeface="+mj-cs"/>
              </a:rPr>
              <a:t> </a:t>
            </a:r>
            <a:endParaRPr lang="en-US" dirty="0">
              <a:cs typeface="+mj-cs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3" y="2500549"/>
            <a:ext cx="2532376" cy="42675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204" y="3830219"/>
            <a:ext cx="1471195" cy="426757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669" y="2516368"/>
            <a:ext cx="1442767" cy="426757"/>
          </a:xfrm>
          <a:prstGeom prst="rect">
            <a:avLst/>
          </a:prstGeom>
        </p:spPr>
      </p:pic>
      <p:sp>
        <p:nvSpPr>
          <p:cNvPr id="14" name="חץ למטה 13"/>
          <p:cNvSpPr/>
          <p:nvPr/>
        </p:nvSpPr>
        <p:spPr>
          <a:xfrm rot="5400000">
            <a:off x="6428442" y="2004129"/>
            <a:ext cx="174972" cy="1375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לבן 17"/>
          <p:cNvSpPr/>
          <p:nvPr/>
        </p:nvSpPr>
        <p:spPr>
          <a:xfrm>
            <a:off x="142888" y="4404836"/>
            <a:ext cx="8700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dirty="0" smtClean="0">
                <a:cs typeface="+mj-cs"/>
              </a:rPr>
              <a:t>(نفط , زجاج , زجاجة دواء , بنزين , مصباح , كاز , عدسة مُكبرة , </a:t>
            </a:r>
            <a:r>
              <a:rPr lang="ar-SA" sz="2400" dirty="0" err="1" smtClean="0">
                <a:cs typeface="+mj-cs"/>
              </a:rPr>
              <a:t>سولر</a:t>
            </a:r>
            <a:r>
              <a:rPr lang="ar-SA" sz="2400" dirty="0"/>
              <a:t> , مواد الوقود</a:t>
            </a:r>
            <a:r>
              <a:rPr lang="ar-SA" sz="2400" dirty="0" smtClean="0"/>
              <a:t>, </a:t>
            </a:r>
            <a:r>
              <a:rPr lang="ar-SA" sz="2400" dirty="0"/>
              <a:t>رمل </a:t>
            </a:r>
            <a:r>
              <a:rPr lang="ar-SA" sz="2400" dirty="0" smtClean="0"/>
              <a:t>الكوارتز</a:t>
            </a:r>
            <a:r>
              <a:rPr lang="ar-SA" sz="2400" dirty="0" smtClean="0">
                <a:cs typeface="+mj-cs"/>
              </a:rPr>
              <a:t>)</a:t>
            </a:r>
            <a:endParaRPr lang="ar-SA" sz="2400" dirty="0">
              <a:cs typeface="+mj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436" y="2611605"/>
            <a:ext cx="1396105" cy="21337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3" y="3696993"/>
            <a:ext cx="2374268" cy="42675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025" y="3714702"/>
            <a:ext cx="1469263" cy="42675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5979" y="3887467"/>
            <a:ext cx="1396105" cy="21337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9097" y="3910372"/>
            <a:ext cx="1396105" cy="2133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87961" y="2228725"/>
            <a:ext cx="126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cs typeface="+mj-cs"/>
              </a:rPr>
              <a:t>معالجة</a:t>
            </a:r>
            <a:endParaRPr lang="en-US" sz="2400" dirty="0">
              <a:cs typeface="+mj-cs"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036" y="2178751"/>
            <a:ext cx="1268078" cy="646232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5484" y="3495227"/>
            <a:ext cx="1268078" cy="646232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5792" y="3454613"/>
            <a:ext cx="1268078" cy="64623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46878" y="2510245"/>
            <a:ext cx="149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 smtClean="0">
                <a:cs typeface="+mj-cs"/>
              </a:rPr>
              <a:t>رمل كوارتز</a:t>
            </a:r>
            <a:endParaRPr lang="en-US" dirty="0"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2030" y="1801070"/>
            <a:ext cx="15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cs typeface="+mj-cs"/>
              </a:rPr>
              <a:t>مواد طبيعية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7446" y="1783270"/>
            <a:ext cx="15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cs typeface="+mj-cs"/>
              </a:rPr>
              <a:t>مواد مُعالجة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0907" y="1783270"/>
            <a:ext cx="15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err="1" smtClean="0">
                <a:solidFill>
                  <a:srgbClr val="FF0000"/>
                </a:solidFill>
                <a:cs typeface="+mj-cs"/>
              </a:rPr>
              <a:t>مُنتحات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1" name="חץ למטה 20"/>
          <p:cNvSpPr/>
          <p:nvPr/>
        </p:nvSpPr>
        <p:spPr>
          <a:xfrm>
            <a:off x="8195821" y="2159375"/>
            <a:ext cx="298588" cy="34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חץ למטה 29"/>
          <p:cNvSpPr/>
          <p:nvPr/>
        </p:nvSpPr>
        <p:spPr>
          <a:xfrm>
            <a:off x="4819729" y="2154447"/>
            <a:ext cx="298588" cy="34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חץ למטה 30"/>
          <p:cNvSpPr/>
          <p:nvPr/>
        </p:nvSpPr>
        <p:spPr>
          <a:xfrm>
            <a:off x="991921" y="2140674"/>
            <a:ext cx="298588" cy="34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600332" y="3844635"/>
            <a:ext cx="126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>
                <a:cs typeface="+mj-cs"/>
              </a:rPr>
              <a:t>نفط</a:t>
            </a:r>
            <a:endParaRPr lang="en-US" dirty="0"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8299" y="2545080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cs typeface="+mj-cs"/>
              </a:rPr>
              <a:t>زجاج</a:t>
            </a:r>
            <a:endParaRPr lang="en-US" dirty="0">
              <a:cs typeface="+mj-cs"/>
            </a:endParaRPr>
          </a:p>
        </p:txBody>
      </p:sp>
      <p:sp>
        <p:nvSpPr>
          <p:cNvPr id="33" name="מלבן 15"/>
          <p:cNvSpPr/>
          <p:nvPr/>
        </p:nvSpPr>
        <p:spPr>
          <a:xfrm>
            <a:off x="-55755" y="2562129"/>
            <a:ext cx="2699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>
                <a:cs typeface="+mj-cs"/>
              </a:rPr>
              <a:t>زجاجة </a:t>
            </a:r>
            <a:r>
              <a:rPr lang="ar-SA" dirty="0" smtClean="0">
                <a:cs typeface="+mj-cs"/>
              </a:rPr>
              <a:t>دواء,مصباح,عدسة مكبرة </a:t>
            </a:r>
            <a:endParaRPr lang="en-US" dirty="0"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45749" y="3700510"/>
            <a:ext cx="126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>
                <a:cs typeface="+mj-cs"/>
              </a:rPr>
              <a:t>مواد وقود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14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318784" y="367080"/>
            <a:ext cx="6125670" cy="64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SA" b="1" dirty="0" smtClean="0">
                <a:latin typeface="Lateef" panose="01000506020000020003" pitchFamily="2" charset="-78"/>
                <a:cs typeface="+mj-cs"/>
              </a:rPr>
              <a:t>تدريب :</a:t>
            </a:r>
            <a:r>
              <a:rPr lang="ar-SA" b="1" dirty="0">
                <a:cs typeface="+mj-cs"/>
              </a:rPr>
              <a:t> الموارد الطبيعية </a:t>
            </a:r>
            <a:endParaRPr dirty="0"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385" y="10172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283536" y="1801070"/>
            <a:ext cx="8465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pPr algn="r"/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452" y="2504497"/>
            <a:ext cx="1478701" cy="426757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465684" y="1254698"/>
            <a:ext cx="8265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cs typeface="+mj-cs"/>
              </a:rPr>
              <a:t>بواسطة الرسم التخطيطي التالي نُجمل المراحل : من مواد طبيعية إلى منتجات :</a:t>
            </a:r>
            <a:r>
              <a:rPr lang="ar-SA" dirty="0" smtClean="0">
                <a:cs typeface="+mj-cs"/>
              </a:rPr>
              <a:t> </a:t>
            </a:r>
            <a:endParaRPr lang="en-US" dirty="0">
              <a:cs typeface="+mj-cs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3" y="2500549"/>
            <a:ext cx="2532376" cy="42675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204" y="3830219"/>
            <a:ext cx="1471195" cy="426757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669" y="2516368"/>
            <a:ext cx="1442767" cy="426757"/>
          </a:xfrm>
          <a:prstGeom prst="rect">
            <a:avLst/>
          </a:prstGeom>
        </p:spPr>
      </p:pic>
      <p:sp>
        <p:nvSpPr>
          <p:cNvPr id="14" name="חץ למטה 13"/>
          <p:cNvSpPr/>
          <p:nvPr/>
        </p:nvSpPr>
        <p:spPr>
          <a:xfrm rot="5400000">
            <a:off x="6428442" y="2004129"/>
            <a:ext cx="174972" cy="1375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לבן 17"/>
          <p:cNvSpPr/>
          <p:nvPr/>
        </p:nvSpPr>
        <p:spPr>
          <a:xfrm>
            <a:off x="142888" y="4404836"/>
            <a:ext cx="8700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dirty="0" smtClean="0">
                <a:cs typeface="+mj-cs"/>
              </a:rPr>
              <a:t>(نفط , زجاج , زجاجة دواء , بنزين , مصباح , كاز , عدسة مُكبرة , </a:t>
            </a:r>
            <a:r>
              <a:rPr lang="ar-SA" sz="2400" dirty="0" err="1" smtClean="0">
                <a:cs typeface="+mj-cs"/>
              </a:rPr>
              <a:t>سولر</a:t>
            </a:r>
            <a:r>
              <a:rPr lang="ar-SA" sz="2400" dirty="0"/>
              <a:t> , مواد الوقود</a:t>
            </a:r>
            <a:r>
              <a:rPr lang="ar-SA" sz="2400" dirty="0" smtClean="0"/>
              <a:t> </a:t>
            </a:r>
            <a:r>
              <a:rPr lang="ar-SA" sz="2400" dirty="0"/>
              <a:t>, رمل </a:t>
            </a:r>
            <a:r>
              <a:rPr lang="ar-SA" sz="2400" dirty="0" smtClean="0"/>
              <a:t>الكوارتز</a:t>
            </a:r>
            <a:r>
              <a:rPr lang="ar-SA" sz="2400" dirty="0" smtClean="0">
                <a:cs typeface="+mj-cs"/>
              </a:rPr>
              <a:t>)</a:t>
            </a:r>
            <a:endParaRPr lang="ar-SA" sz="2400" dirty="0">
              <a:cs typeface="+mj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436" y="2611605"/>
            <a:ext cx="1396105" cy="21337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3" y="3696993"/>
            <a:ext cx="2374268" cy="42675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025" y="3714702"/>
            <a:ext cx="1469263" cy="42675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5979" y="3887467"/>
            <a:ext cx="1396105" cy="21337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9097" y="3910372"/>
            <a:ext cx="1396105" cy="2133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87961" y="2228725"/>
            <a:ext cx="126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cs typeface="+mj-cs"/>
              </a:rPr>
              <a:t>معالجة</a:t>
            </a:r>
            <a:endParaRPr lang="en-US" sz="2400" dirty="0">
              <a:cs typeface="+mj-cs"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036" y="2178751"/>
            <a:ext cx="1268078" cy="646232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5484" y="3495227"/>
            <a:ext cx="1268078" cy="646232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5792" y="3454613"/>
            <a:ext cx="1268078" cy="64623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46878" y="2521396"/>
            <a:ext cx="149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 smtClean="0">
                <a:cs typeface="+mj-cs"/>
              </a:rPr>
              <a:t>رمل كوارتز</a:t>
            </a:r>
            <a:endParaRPr lang="en-US" dirty="0"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2030" y="1801070"/>
            <a:ext cx="15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cs typeface="+mj-cs"/>
              </a:rPr>
              <a:t>مواد طبيعية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7446" y="1783270"/>
            <a:ext cx="15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cs typeface="+mj-cs"/>
              </a:rPr>
              <a:t>مواد مُعالجة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0907" y="1783270"/>
            <a:ext cx="15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err="1" smtClean="0">
                <a:solidFill>
                  <a:srgbClr val="FF0000"/>
                </a:solidFill>
                <a:cs typeface="+mj-cs"/>
              </a:rPr>
              <a:t>مُنتحات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1" name="חץ למטה 20"/>
          <p:cNvSpPr/>
          <p:nvPr/>
        </p:nvSpPr>
        <p:spPr>
          <a:xfrm>
            <a:off x="8195821" y="2159375"/>
            <a:ext cx="298588" cy="34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חץ למטה 29"/>
          <p:cNvSpPr/>
          <p:nvPr/>
        </p:nvSpPr>
        <p:spPr>
          <a:xfrm>
            <a:off x="4819729" y="2154447"/>
            <a:ext cx="298588" cy="34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חץ למטה 30"/>
          <p:cNvSpPr/>
          <p:nvPr/>
        </p:nvSpPr>
        <p:spPr>
          <a:xfrm>
            <a:off x="991921" y="2140674"/>
            <a:ext cx="298588" cy="34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600332" y="3844635"/>
            <a:ext cx="126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>
                <a:cs typeface="+mj-cs"/>
              </a:rPr>
              <a:t>نفط</a:t>
            </a:r>
            <a:endParaRPr lang="en-US" dirty="0"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8299" y="2545080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cs typeface="+mj-cs"/>
              </a:rPr>
              <a:t>زجاج</a:t>
            </a:r>
            <a:endParaRPr lang="en-US" dirty="0">
              <a:cs typeface="+mj-cs"/>
            </a:endParaRPr>
          </a:p>
        </p:txBody>
      </p:sp>
      <p:sp>
        <p:nvSpPr>
          <p:cNvPr id="33" name="מלבן 15"/>
          <p:cNvSpPr/>
          <p:nvPr/>
        </p:nvSpPr>
        <p:spPr>
          <a:xfrm>
            <a:off x="-55755" y="2562129"/>
            <a:ext cx="2699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>
                <a:cs typeface="+mj-cs"/>
              </a:rPr>
              <a:t>زجاجة </a:t>
            </a:r>
            <a:r>
              <a:rPr lang="ar-SA" dirty="0" smtClean="0">
                <a:cs typeface="+mj-cs"/>
              </a:rPr>
              <a:t>دواء,مصباح,عدسة مكبرة </a:t>
            </a:r>
            <a:endParaRPr lang="en-US" dirty="0"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45749" y="3700510"/>
            <a:ext cx="126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>
                <a:cs typeface="+mj-cs"/>
              </a:rPr>
              <a:t>مواد وقود</a:t>
            </a:r>
            <a:endParaRPr lang="en-US" dirty="0">
              <a:cs typeface="+mj-cs"/>
            </a:endParaRPr>
          </a:p>
        </p:txBody>
      </p:sp>
      <p:sp>
        <p:nvSpPr>
          <p:cNvPr id="35" name="מלבן 27"/>
          <p:cNvSpPr/>
          <p:nvPr/>
        </p:nvSpPr>
        <p:spPr>
          <a:xfrm>
            <a:off x="216815" y="3702852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>
                <a:cs typeface="+mj-cs"/>
              </a:rPr>
              <a:t> </a:t>
            </a:r>
            <a:r>
              <a:rPr lang="ar-SA" dirty="0">
                <a:cs typeface="+mj-cs"/>
              </a:rPr>
              <a:t>بنزين </a:t>
            </a:r>
            <a:r>
              <a:rPr lang="ar-SA" dirty="0" smtClean="0">
                <a:cs typeface="+mj-cs"/>
              </a:rPr>
              <a:t>, كاز , </a:t>
            </a:r>
            <a:r>
              <a:rPr lang="ar-SA" dirty="0" err="1" smtClean="0">
                <a:cs typeface="+mj-cs"/>
              </a:rPr>
              <a:t>سولر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461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"/>
          <p:cNvSpPr txBox="1">
            <a:spLocks noGrp="1"/>
          </p:cNvSpPr>
          <p:nvPr>
            <p:ph type="title"/>
          </p:nvPr>
        </p:nvSpPr>
        <p:spPr>
          <a:xfrm>
            <a:off x="572728" y="293508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ar-SA" sz="4000" dirty="0">
                <a:latin typeface="Lateef" panose="01000506020000020003" pitchFamily="2" charset="-78"/>
                <a:cs typeface="+mj-cs"/>
              </a:rPr>
              <a:t>ماذا يجب أن نحضّر للحصّة؟ </a:t>
            </a:r>
            <a:endParaRPr sz="4000" dirty="0">
              <a:latin typeface="Lateef" panose="01000506020000020003" pitchFamily="2" charset="-78"/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014" y="1863176"/>
            <a:ext cx="1680721" cy="155055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73" y="1832435"/>
            <a:ext cx="1721662" cy="161203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038" y="1832435"/>
            <a:ext cx="1621577" cy="158129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1957" y="1832434"/>
            <a:ext cx="1711923" cy="161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3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385" y="10172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1187477" y="411684"/>
            <a:ext cx="7409375" cy="759194"/>
          </a:xfrm>
        </p:spPr>
        <p:txBody>
          <a:bodyPr>
            <a:noAutofit/>
          </a:bodyPr>
          <a:lstStyle/>
          <a:p>
            <a:pPr algn="ctr"/>
            <a:r>
              <a:rPr lang="ar-SA" b="1" dirty="0">
                <a:cs typeface="+mj-cs"/>
              </a:rPr>
              <a:t>الإنسان والموارد الطبيعية</a:t>
            </a:r>
            <a:endParaRPr lang="he-IL" b="1" dirty="0">
              <a:latin typeface="Lateef" panose="01000506020000020003" pitchFamily="2" charset="-78"/>
              <a:cs typeface="+mj-cs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307531" y="4436784"/>
            <a:ext cx="6935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 smtClean="0"/>
              <a:t> </a:t>
            </a:r>
            <a:endParaRPr lang="en-US" sz="2000" dirty="0"/>
          </a:p>
        </p:txBody>
      </p:sp>
      <p:sp>
        <p:nvSpPr>
          <p:cNvPr id="5" name="מלבן 4"/>
          <p:cNvSpPr/>
          <p:nvPr/>
        </p:nvSpPr>
        <p:spPr>
          <a:xfrm>
            <a:off x="716990" y="1543685"/>
            <a:ext cx="811671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يستغل الإنسان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الماء ، الهواء ، الصخور والأتربة ، 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النباتات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البرية ، 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الحيوانات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البرية</a:t>
            </a:r>
            <a:r>
              <a:rPr lang="ar-JO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،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 مصادر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 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الطاقة 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وغيرها لتوفير الاحتياجات الحياتية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الضروريّة له , </a:t>
            </a:r>
            <a:endParaRPr lang="ar-JO" sz="24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JO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مثل:</a:t>
            </a:r>
            <a:r>
              <a:rPr lang="ar-JO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 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الغذاء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، الهواء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والحماية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 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.</a:t>
            </a:r>
            <a:r>
              <a:rPr lang="ar-JO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ولتوفير 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احتياجاته الترفيهية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, مثل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: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المواصلات ، التعليم ، الرياضة والترفيه. كل 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هذه هي امثلة 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لموارد 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طبيعية. </a:t>
            </a:r>
            <a:endParaRPr lang="en-US" sz="2400" dirty="0">
              <a:solidFill>
                <a:schemeClr val="bg2">
                  <a:lumMod val="1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216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385" y="10172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945307" y="411684"/>
            <a:ext cx="7409375" cy="611857"/>
          </a:xfrm>
        </p:spPr>
        <p:txBody>
          <a:bodyPr>
            <a:noAutofit/>
          </a:bodyPr>
          <a:lstStyle/>
          <a:p>
            <a:pPr algn="ctr"/>
            <a:r>
              <a:rPr lang="ar-SA" b="1" dirty="0">
                <a:cs typeface="+mj-cs"/>
              </a:rPr>
              <a:t>الإنسان والموارد الطبيعية</a:t>
            </a:r>
            <a:endParaRPr lang="he-IL" dirty="0">
              <a:latin typeface="Lateef" panose="01000506020000020003" pitchFamily="2" charset="-78"/>
              <a:cs typeface="+mj-cs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307531" y="4436784"/>
            <a:ext cx="6935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 smtClean="0"/>
              <a:t> </a:t>
            </a:r>
            <a:endParaRPr lang="en-US" sz="2000" dirty="0"/>
          </a:p>
        </p:txBody>
      </p:sp>
      <p:sp>
        <p:nvSpPr>
          <p:cNvPr id="5" name="מלבן 4"/>
          <p:cNvSpPr/>
          <p:nvPr/>
        </p:nvSpPr>
        <p:spPr>
          <a:xfrm>
            <a:off x="133815" y="1113663"/>
            <a:ext cx="87112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ks-Arab" sz="2400" dirty="0" smtClean="0">
                <a:latin typeface="Arial" panose="020B0604020202020204" pitchFamily="34" charset="0"/>
                <a:cs typeface="+mj-cs"/>
              </a:rPr>
              <a:t>من </a:t>
            </a:r>
            <a:r>
              <a:rPr lang="ks-Arab" sz="2400" dirty="0">
                <a:latin typeface="Arial" panose="020B0604020202020204" pitchFamily="34" charset="0"/>
                <a:cs typeface="+mj-cs"/>
              </a:rPr>
              <a:t>المتبع تقسيم الموارد الطبيعية ٳلى </a:t>
            </a:r>
            <a:r>
              <a:rPr lang="ks-Arab" sz="2400" dirty="0" smtClean="0">
                <a:latin typeface="Arial" panose="020B0604020202020204" pitchFamily="34" charset="0"/>
                <a:cs typeface="+mj-cs"/>
              </a:rPr>
              <a:t>مجموعتين</a:t>
            </a:r>
            <a:r>
              <a:rPr lang="ar-SA" sz="2400" dirty="0" smtClean="0">
                <a:latin typeface="Arial" panose="020B0604020202020204" pitchFamily="34" charset="0"/>
                <a:cs typeface="+mj-cs"/>
              </a:rPr>
              <a:t> : </a:t>
            </a:r>
          </a:p>
          <a:p>
            <a:pPr algn="r" rtl="1">
              <a:lnSpc>
                <a:spcPct val="150000"/>
              </a:lnSpc>
            </a:pPr>
            <a:r>
              <a:rPr lang="ar-SA" sz="24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المجموعة « أ </a:t>
            </a:r>
            <a:r>
              <a:rPr lang="ar-SA" sz="2400" b="1" dirty="0">
                <a:solidFill>
                  <a:srgbClr val="636363"/>
                </a:solidFill>
                <a:latin typeface="Arial" panose="020B0604020202020204" pitchFamily="34" charset="0"/>
              </a:rPr>
              <a:t>»</a:t>
            </a:r>
            <a:r>
              <a:rPr lang="ar-SA" sz="24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ks-Arab" sz="24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موارد </a:t>
            </a:r>
            <a:r>
              <a:rPr lang="ks-Arab" sz="24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طبيعية من </a:t>
            </a:r>
            <a:r>
              <a:rPr lang="ks-Arab" sz="24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الأحياء</a:t>
            </a:r>
            <a:r>
              <a:rPr lang="ar-SA" sz="24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.</a:t>
            </a:r>
            <a:r>
              <a:rPr lang="ar-JO" sz="2400" dirty="0">
                <a:cs typeface="+mj-cs"/>
              </a:rPr>
              <a:t> </a:t>
            </a:r>
            <a:r>
              <a:rPr lang="ar-JO" sz="2400" dirty="0" smtClean="0">
                <a:cs typeface="+mj-cs"/>
              </a:rPr>
              <a:t> </a:t>
            </a:r>
            <a:r>
              <a:rPr lang="ar-SA" sz="2400" dirty="0" smtClean="0">
                <a:cs typeface="+mj-cs"/>
              </a:rPr>
              <a:t>يستغل الإنسان لمنفعته </a:t>
            </a:r>
            <a:r>
              <a:rPr lang="ar-SA" sz="2400" dirty="0">
                <a:cs typeface="+mj-cs"/>
              </a:rPr>
              <a:t>الكائنات الحية غير الداجنة </a:t>
            </a:r>
            <a:r>
              <a:rPr lang="ar-SA" sz="2400" dirty="0" smtClean="0">
                <a:cs typeface="+mj-cs"/>
              </a:rPr>
              <a:t>مثل</a:t>
            </a:r>
            <a:r>
              <a:rPr lang="ar-SA" sz="2400" dirty="0">
                <a:cs typeface="+mj-cs"/>
              </a:rPr>
              <a:t>: النباتات </a:t>
            </a:r>
            <a:r>
              <a:rPr lang="ar-SA" sz="2400" dirty="0" smtClean="0">
                <a:cs typeface="+mj-cs"/>
              </a:rPr>
              <a:t>البرية ، </a:t>
            </a:r>
            <a:r>
              <a:rPr lang="ar-SA" sz="2400" dirty="0">
                <a:cs typeface="+mj-cs"/>
              </a:rPr>
              <a:t>الحيوانات </a:t>
            </a:r>
            <a:r>
              <a:rPr lang="ar-SA" sz="2400" dirty="0" smtClean="0">
                <a:cs typeface="+mj-cs"/>
              </a:rPr>
              <a:t>البرية .</a:t>
            </a:r>
            <a:r>
              <a:rPr lang="ar-SA" sz="2400" dirty="0">
                <a:cs typeface="+mj-cs"/>
              </a:rPr>
              <a:t> </a:t>
            </a:r>
            <a:r>
              <a:rPr lang="ar-SA" sz="2400" dirty="0" smtClean="0">
                <a:cs typeface="+mj-cs"/>
              </a:rPr>
              <a:t>الفطريات , الطحالب , الأسماك وغيرها </a:t>
            </a:r>
            <a:r>
              <a:rPr lang="ar-SA" sz="2400" dirty="0">
                <a:cs typeface="+mj-cs"/>
              </a:rPr>
              <a:t>لأغراض </a:t>
            </a:r>
            <a:r>
              <a:rPr lang="ar-SA" sz="2400" dirty="0" smtClean="0">
                <a:cs typeface="+mj-cs"/>
              </a:rPr>
              <a:t>مختلفة : </a:t>
            </a:r>
          </a:p>
          <a:p>
            <a:pPr algn="r" rtl="1">
              <a:lnSpc>
                <a:spcPct val="150000"/>
              </a:lnSpc>
            </a:pPr>
            <a:r>
              <a:rPr lang="ar-SA" sz="2400" dirty="0" smtClean="0">
                <a:cs typeface="+mj-cs"/>
              </a:rPr>
              <a:t>لإنتاج </a:t>
            </a:r>
            <a:r>
              <a:rPr lang="ar-SA" sz="2400" dirty="0">
                <a:cs typeface="+mj-cs"/>
              </a:rPr>
              <a:t>الغذاء (مثل، اللحوم وأجزاء النباتات</a:t>
            </a:r>
            <a:r>
              <a:rPr lang="ar-SA" sz="2400" dirty="0" smtClean="0">
                <a:cs typeface="+mj-cs"/>
              </a:rPr>
              <a:t>)</a:t>
            </a:r>
          </a:p>
          <a:p>
            <a:pPr algn="r" rtl="1">
              <a:lnSpc>
                <a:spcPct val="150000"/>
              </a:lnSpc>
            </a:pPr>
            <a:r>
              <a:rPr lang="ar-SA" sz="2400" dirty="0" smtClean="0"/>
              <a:t>لإنتاج</a:t>
            </a:r>
            <a:r>
              <a:rPr lang="ar-SA" sz="2400" dirty="0"/>
              <a:t> الطاقة (مثل، الخشب ﺃﻭ دهن الحيوانات</a:t>
            </a:r>
            <a:r>
              <a:rPr lang="ar-SA" sz="2400" dirty="0" smtClean="0"/>
              <a:t>)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47914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385" y="10172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970829" y="411683"/>
            <a:ext cx="7409375" cy="692287"/>
          </a:xfrm>
        </p:spPr>
        <p:txBody>
          <a:bodyPr>
            <a:noAutofit/>
          </a:bodyPr>
          <a:lstStyle/>
          <a:p>
            <a:pPr algn="ctr"/>
            <a:r>
              <a:rPr lang="ar-SA" b="1" dirty="0">
                <a:cs typeface="+mj-cs"/>
              </a:rPr>
              <a:t>الإنسان والموارد الطبيعية</a:t>
            </a:r>
            <a:endParaRPr lang="he-IL" dirty="0">
              <a:latin typeface="Lateef" panose="01000506020000020003" pitchFamily="2" charset="-78"/>
              <a:cs typeface="+mj-cs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307531" y="4436784"/>
            <a:ext cx="6935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 smtClean="0"/>
              <a:t> </a:t>
            </a:r>
            <a:endParaRPr lang="en-US" sz="2000" dirty="0"/>
          </a:p>
        </p:txBody>
      </p:sp>
      <p:sp>
        <p:nvSpPr>
          <p:cNvPr id="4" name="מלבן 3"/>
          <p:cNvSpPr/>
          <p:nvPr/>
        </p:nvSpPr>
        <p:spPr>
          <a:xfrm>
            <a:off x="267419" y="1509141"/>
            <a:ext cx="856603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ar-SA" sz="2400" dirty="0"/>
              <a:t>لإنتاج المواد (مثل، الجلد للألبسة، أنياب الفيلة للأدوات، الخشب للورق</a:t>
            </a:r>
            <a:r>
              <a:rPr lang="ar-SA" sz="2400" dirty="0" smtClean="0"/>
              <a:t>)</a:t>
            </a:r>
            <a:endParaRPr lang="ar-JO" sz="2400" dirty="0" smtClean="0">
              <a:latin typeface="Arial" panose="020B0604020202020204" pitchFamily="34" charset="0"/>
              <a:cs typeface="+mj-cs"/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ar-SA" sz="2400" dirty="0" smtClean="0">
                <a:latin typeface="Arial" panose="020B0604020202020204" pitchFamily="34" charset="0"/>
                <a:cs typeface="+mj-cs"/>
              </a:rPr>
              <a:t>للمتعة </a:t>
            </a:r>
            <a:r>
              <a:rPr lang="ar-SA" sz="2400" dirty="0">
                <a:latin typeface="Arial" panose="020B0604020202020204" pitchFamily="34" charset="0"/>
                <a:cs typeface="+mj-cs"/>
              </a:rPr>
              <a:t>(مثلً ، نباتات الزينة) وغيرها. </a:t>
            </a:r>
            <a:endParaRPr lang="ar-SA" sz="2400" dirty="0" smtClean="0">
              <a:latin typeface="Arial" panose="020B0604020202020204" pitchFamily="34" charset="0"/>
              <a:cs typeface="+mj-cs"/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ar-SA" sz="2400" dirty="0" smtClean="0">
                <a:latin typeface="Arial" panose="020B0604020202020204" pitchFamily="34" charset="0"/>
                <a:cs typeface="+mj-cs"/>
              </a:rPr>
              <a:t>الكائنات </a:t>
            </a:r>
            <a:r>
              <a:rPr lang="ar-SA" sz="2400" dirty="0">
                <a:latin typeface="Arial" panose="020B0604020202020204" pitchFamily="34" charset="0"/>
                <a:cs typeface="+mj-cs"/>
              </a:rPr>
              <a:t>الحية غير </a:t>
            </a:r>
            <a:r>
              <a:rPr lang="ar-SA" sz="2400" dirty="0" smtClean="0">
                <a:latin typeface="Arial" panose="020B0604020202020204" pitchFamily="34" charset="0"/>
                <a:cs typeface="+mj-cs"/>
              </a:rPr>
              <a:t>الداجنة ،</a:t>
            </a:r>
            <a:r>
              <a:rPr lang="ar-SA" sz="2400" dirty="0">
                <a:latin typeface="Arial" panose="020B0604020202020204" pitchFamily="34" charset="0"/>
                <a:cs typeface="+mj-cs"/>
              </a:rPr>
              <a:t> </a:t>
            </a:r>
            <a:r>
              <a:rPr lang="ar-SA" sz="2400" dirty="0" smtClean="0">
                <a:latin typeface="Arial" panose="020B0604020202020204" pitchFamily="34" charset="0"/>
                <a:cs typeface="+mj-cs"/>
              </a:rPr>
              <a:t>التي </a:t>
            </a:r>
            <a:r>
              <a:rPr lang="ar-SA" sz="2400" dirty="0">
                <a:latin typeface="Arial" panose="020B0604020202020204" pitchFamily="34" charset="0"/>
                <a:cs typeface="+mj-cs"/>
              </a:rPr>
              <a:t>يستغلها الإنسان لتوفير </a:t>
            </a:r>
            <a:r>
              <a:rPr lang="ar-SA" sz="2400" dirty="0" smtClean="0">
                <a:latin typeface="Arial" panose="020B0604020202020204" pitchFamily="34" charset="0"/>
                <a:cs typeface="+mj-cs"/>
              </a:rPr>
              <a:t>احتياجاته ، </a:t>
            </a:r>
            <a:endParaRPr lang="ar-SA" sz="2400" dirty="0">
              <a:latin typeface="Arial" panose="020B0604020202020204" pitchFamily="34" charset="0"/>
              <a:cs typeface="+mj-cs"/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ar-SA" sz="2400" dirty="0" smtClean="0">
                <a:latin typeface="Arial" panose="020B0604020202020204" pitchFamily="34" charset="0"/>
                <a:cs typeface="+mj-cs"/>
              </a:rPr>
              <a:t>تسمى : </a:t>
            </a:r>
            <a:r>
              <a:rPr lang="ar-SA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+mj-cs"/>
              </a:rPr>
              <a:t>موارد </a:t>
            </a:r>
            <a:r>
              <a:rPr lang="ar-SA" sz="2400" b="1" dirty="0">
                <a:solidFill>
                  <a:srgbClr val="00B050"/>
                </a:solidFill>
                <a:latin typeface="Arial" panose="020B0604020202020204" pitchFamily="34" charset="0"/>
                <a:cs typeface="+mj-cs"/>
              </a:rPr>
              <a:t>طبيعية من الأحياء</a:t>
            </a:r>
            <a:r>
              <a:rPr lang="ar-SA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+mj-cs"/>
              </a:rPr>
              <a:t>.</a:t>
            </a:r>
          </a:p>
          <a:p>
            <a:pPr algn="r"/>
            <a:endParaRPr lang="ar-SA" sz="2400" dirty="0" smtClean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27515" y="3466895"/>
            <a:ext cx="4534897" cy="1560904"/>
            <a:chOff x="140620" y="2875880"/>
            <a:chExt cx="4534897" cy="1560904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620" y="2917764"/>
              <a:ext cx="2060627" cy="1519020"/>
            </a:xfrm>
            <a:prstGeom prst="rect">
              <a:avLst/>
            </a:prstGeom>
          </p:spPr>
        </p:pic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0730" y="2875880"/>
              <a:ext cx="2244787" cy="1519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59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385" y="10172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618694" y="543322"/>
            <a:ext cx="7409375" cy="539750"/>
          </a:xfrm>
        </p:spPr>
        <p:txBody>
          <a:bodyPr>
            <a:noAutofit/>
          </a:bodyPr>
          <a:lstStyle/>
          <a:p>
            <a:pPr algn="ctr"/>
            <a:r>
              <a:rPr lang="ar-SA" b="1" dirty="0">
                <a:cs typeface="+mj-cs"/>
              </a:rPr>
              <a:t>الإنسان والموارد الطبيعية</a:t>
            </a:r>
            <a:endParaRPr lang="he-IL" dirty="0">
              <a:latin typeface="Lateef" panose="01000506020000020003" pitchFamily="2" charset="-78"/>
              <a:ea typeface="Arial"/>
              <a:cs typeface="+mj-c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65449" y="1224470"/>
            <a:ext cx="8747185" cy="351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ar-SA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الكائنات الحية 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تتكاثر– </a:t>
            </a:r>
            <a:r>
              <a:rPr lang="ar-SA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هذه ميزة من مميزات الحياة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.</a:t>
            </a:r>
            <a:r>
              <a:rPr lang="ar-SA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 </a:t>
            </a:r>
            <a:r>
              <a:rPr lang="ar-SA" sz="2400" dirty="0">
                <a:solidFill>
                  <a:schemeClr val="tx1">
                    <a:lumMod val="50000"/>
                  </a:schemeClr>
                </a:solidFill>
                <a:cs typeface="+mj-cs"/>
              </a:rPr>
              <a:t/>
            </a:r>
            <a:br>
              <a:rPr lang="ar-SA" sz="2400" dirty="0">
                <a:solidFill>
                  <a:schemeClr val="tx1">
                    <a:lumMod val="50000"/>
                  </a:schemeClr>
                </a:solidFill>
                <a:cs typeface="+mj-cs"/>
              </a:rPr>
            </a:br>
            <a:r>
              <a:rPr lang="ar-SA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بفضل قدرة الكائنات الحية على التكاثر، 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فإن الموارد الطبيعيّة ّ ِمنَ الأحياء</a:t>
            </a: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 هي مِنَ </a:t>
            </a:r>
            <a:r>
              <a:rPr lang="ar-SA" sz="2400" dirty="0" smtClean="0">
                <a:solidFill>
                  <a:srgbClr val="00B050"/>
                </a:solidFill>
                <a:latin typeface="Arial" panose="020B0604020202020204" pitchFamily="34" charset="0"/>
                <a:cs typeface="+mj-cs"/>
              </a:rPr>
              <a:t>: </a:t>
            </a:r>
            <a:r>
              <a:rPr lang="ar-SA" sz="2400" b="1" dirty="0">
                <a:solidFill>
                  <a:srgbClr val="00B050"/>
                </a:solidFill>
                <a:latin typeface="Arial" panose="020B0604020202020204" pitchFamily="34" charset="0"/>
                <a:cs typeface="+mj-cs"/>
              </a:rPr>
              <a:t>الموارد </a:t>
            </a:r>
            <a:r>
              <a:rPr lang="ar-SA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+mj-cs"/>
              </a:rPr>
              <a:t>الطبيعية </a:t>
            </a:r>
            <a:r>
              <a:rPr lang="ar-SA" sz="2400" b="1" dirty="0">
                <a:solidFill>
                  <a:srgbClr val="00B050"/>
                </a:solidFill>
                <a:latin typeface="Arial" panose="020B0604020202020204" pitchFamily="34" charset="0"/>
                <a:cs typeface="+mj-cs"/>
              </a:rPr>
              <a:t>التي تتجدد</a:t>
            </a:r>
            <a:r>
              <a:rPr lang="ar-SA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+mj-cs"/>
              </a:rPr>
              <a:t>.</a:t>
            </a:r>
            <a:endParaRPr lang="ar-SA" sz="24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+mj-cs"/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لكن </a:t>
            </a:r>
            <a:r>
              <a:rPr lang="ar-SA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لو استغل البشر الكائنات الحية الموجودة في الطبيعة بوتيرة تفوق </a:t>
            </a:r>
            <a:r>
              <a:rPr lang="ar-SA" sz="2400" dirty="0">
                <a:solidFill>
                  <a:schemeClr val="tx1">
                    <a:lumMod val="50000"/>
                  </a:schemeClr>
                </a:solidFill>
                <a:cs typeface="+mj-cs"/>
              </a:rPr>
              <a:t/>
            </a:r>
            <a:br>
              <a:rPr lang="ar-SA" sz="2400" dirty="0">
                <a:solidFill>
                  <a:schemeClr val="tx1">
                    <a:lumMod val="50000"/>
                  </a:schemeClr>
                </a:solidFill>
                <a:cs typeface="+mj-cs"/>
              </a:rPr>
            </a:br>
            <a:r>
              <a:rPr lang="ar-SA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قدرتها على التكاثر، فإنها قد تنقرض وتستنفذ (تنتهي). </a:t>
            </a:r>
            <a:r>
              <a:rPr lang="ar-SA" sz="2400" dirty="0">
                <a:solidFill>
                  <a:schemeClr val="tx1">
                    <a:lumMod val="50000"/>
                  </a:schemeClr>
                </a:solidFill>
                <a:cs typeface="+mj-cs"/>
              </a:rPr>
              <a:t/>
            </a:r>
            <a:br>
              <a:rPr lang="ar-SA" sz="2400" dirty="0">
                <a:solidFill>
                  <a:schemeClr val="tx1">
                    <a:lumMod val="50000"/>
                  </a:schemeClr>
                </a:solidFill>
                <a:cs typeface="+mj-cs"/>
              </a:rPr>
            </a:br>
            <a:endParaRPr lang="en-US" sz="2400" dirty="0">
              <a:solidFill>
                <a:schemeClr val="tx1">
                  <a:lumMod val="5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43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74766" y="390293"/>
            <a:ext cx="6210000" cy="682494"/>
          </a:xfrm>
        </p:spPr>
        <p:txBody>
          <a:bodyPr>
            <a:noAutofit/>
          </a:bodyPr>
          <a:lstStyle/>
          <a:p>
            <a:pPr algn="ctr"/>
            <a:r>
              <a:rPr lang="ar-SA" b="1" dirty="0">
                <a:cs typeface="+mj-cs"/>
              </a:rPr>
              <a:t>الإنسان والموارد الطبيعية</a:t>
            </a:r>
            <a:endParaRPr lang="en-US" dirty="0">
              <a:cs typeface="+mj-cs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0" y="1061160"/>
            <a:ext cx="9021581" cy="3700414"/>
          </a:xfrm>
        </p:spPr>
        <p:txBody>
          <a:bodyPr>
            <a:normAutofit/>
          </a:bodyPr>
          <a:lstStyle/>
          <a:p>
            <a:pPr algn="r">
              <a:lnSpc>
                <a:spcPct val="170000"/>
              </a:lnSpc>
            </a:pPr>
            <a:r>
              <a:rPr lang="ar-SA" sz="24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 المجموعة «ب»  </a:t>
            </a:r>
            <a:r>
              <a:rPr lang="ks-Arab" sz="24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موارد طبيعية </a:t>
            </a:r>
            <a:r>
              <a:rPr lang="ar-SA" sz="24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ليست </a:t>
            </a:r>
            <a:r>
              <a:rPr lang="ks-Arab" sz="24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من </a:t>
            </a:r>
            <a:r>
              <a:rPr lang="ks-Arab" sz="24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الأحياء</a:t>
            </a:r>
            <a:r>
              <a:rPr lang="ar-SA" sz="24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.</a:t>
            </a:r>
            <a:r>
              <a:rPr lang="ar-SA" sz="2400" dirty="0">
                <a:cs typeface="+mj-cs"/>
              </a:rPr>
              <a:t> </a:t>
            </a:r>
            <a:endParaRPr lang="ar-SA" sz="2400" dirty="0" smtClean="0">
              <a:cs typeface="+mj-cs"/>
            </a:endParaRPr>
          </a:p>
          <a:p>
            <a:pPr algn="r">
              <a:lnSpc>
                <a:spcPct val="170000"/>
              </a:lnSpc>
            </a:pPr>
            <a:r>
              <a:rPr lang="ar-SA" sz="2400" dirty="0" smtClean="0">
                <a:cs typeface="+mj-cs"/>
              </a:rPr>
              <a:t>  يستخرج الإنسان </a:t>
            </a:r>
            <a:r>
              <a:rPr lang="ar-SA" sz="2400" dirty="0">
                <a:cs typeface="+mj-cs"/>
              </a:rPr>
              <a:t>من الطبيعة مواد ومصادر طاقة غير حية أيضا </a:t>
            </a:r>
            <a:r>
              <a:rPr lang="ar-SA" sz="2400" dirty="0" smtClean="0">
                <a:cs typeface="+mj-cs"/>
              </a:rPr>
              <a:t>مثلا: الماء</a:t>
            </a:r>
            <a:endParaRPr lang="ar-SA" sz="2400" dirty="0">
              <a:cs typeface="+mj-cs"/>
            </a:endParaRPr>
          </a:p>
          <a:p>
            <a:pPr algn="r">
              <a:lnSpc>
                <a:spcPct val="170000"/>
              </a:lnSpc>
            </a:pPr>
            <a:r>
              <a:rPr lang="ar-SA" sz="2400" dirty="0" smtClean="0">
                <a:cs typeface="+mj-cs"/>
              </a:rPr>
              <a:t>  الهواء ، </a:t>
            </a:r>
            <a:r>
              <a:rPr lang="ar-SA" sz="2400" dirty="0">
                <a:cs typeface="+mj-cs"/>
              </a:rPr>
              <a:t>الفحم </a:t>
            </a:r>
            <a:r>
              <a:rPr lang="ar-SA" sz="2400" dirty="0" smtClean="0">
                <a:cs typeface="+mj-cs"/>
              </a:rPr>
              <a:t>الحجري ، </a:t>
            </a:r>
            <a:r>
              <a:rPr lang="ar-SA" sz="2400" dirty="0">
                <a:cs typeface="+mj-cs"/>
              </a:rPr>
              <a:t>النفط </a:t>
            </a:r>
            <a:r>
              <a:rPr lang="ar-SA" sz="2400" dirty="0" smtClean="0">
                <a:cs typeface="+mj-cs"/>
              </a:rPr>
              <a:t>الخام ، الصخور ، </a:t>
            </a:r>
            <a:r>
              <a:rPr lang="ar-SA" sz="2400" dirty="0">
                <a:cs typeface="+mj-cs"/>
              </a:rPr>
              <a:t>التربة، </a:t>
            </a:r>
            <a:r>
              <a:rPr lang="ar-SA" sz="2400" dirty="0" smtClean="0">
                <a:cs typeface="+mj-cs"/>
              </a:rPr>
              <a:t>الأملاح .</a:t>
            </a:r>
          </a:p>
          <a:p>
            <a:pPr algn="r">
              <a:lnSpc>
                <a:spcPct val="170000"/>
              </a:lnSpc>
            </a:pPr>
            <a:r>
              <a:rPr lang="ar-SA" sz="2400" dirty="0" smtClean="0">
                <a:cs typeface="+mj-cs"/>
              </a:rPr>
              <a:t>  </a:t>
            </a:r>
            <a:r>
              <a:rPr lang="ar-SA" sz="2400" dirty="0">
                <a:cs typeface="+mj-cs"/>
              </a:rPr>
              <a:t>للعديد من </a:t>
            </a:r>
            <a:r>
              <a:rPr lang="ar-SA" sz="2400" dirty="0" smtClean="0">
                <a:cs typeface="+mj-cs"/>
              </a:rPr>
              <a:t>الإستعمالات . </a:t>
            </a:r>
          </a:p>
          <a:p>
            <a:pPr algn="r">
              <a:lnSpc>
                <a:spcPct val="170000"/>
              </a:lnSpc>
            </a:pPr>
            <a:r>
              <a:rPr lang="ar-SA" sz="2400" dirty="0">
                <a:cs typeface="+mj-cs"/>
              </a:rPr>
              <a:t> </a:t>
            </a:r>
            <a:r>
              <a:rPr lang="ar-SA" sz="2400" dirty="0" smtClean="0">
                <a:cs typeface="+mj-cs"/>
              </a:rPr>
              <a:t> تسمى </a:t>
            </a:r>
            <a:r>
              <a:rPr lang="ar-SA" sz="2400" dirty="0">
                <a:cs typeface="+mj-cs"/>
              </a:rPr>
              <a:t>مصادر </a:t>
            </a:r>
            <a:r>
              <a:rPr lang="ar-SA" sz="2400" dirty="0" smtClean="0">
                <a:cs typeface="+mj-cs"/>
              </a:rPr>
              <a:t>الطاقة</a:t>
            </a:r>
            <a:r>
              <a:rPr lang="en-US" sz="2400" dirty="0" smtClean="0">
                <a:cs typeface="+mj-cs"/>
              </a:rPr>
              <a:t> </a:t>
            </a:r>
            <a:r>
              <a:rPr lang="ar-SA" sz="2400" dirty="0">
                <a:cs typeface="+mj-cs"/>
              </a:rPr>
              <a:t> </a:t>
            </a:r>
            <a:r>
              <a:rPr lang="ar-SA" sz="2400" dirty="0" smtClean="0">
                <a:cs typeface="+mj-cs"/>
              </a:rPr>
              <a:t>والمواد </a:t>
            </a:r>
            <a:r>
              <a:rPr lang="ar-SA" sz="2400" dirty="0">
                <a:cs typeface="+mj-cs"/>
              </a:rPr>
              <a:t>هذه </a:t>
            </a:r>
            <a:r>
              <a:rPr lang="ar-SA" sz="2400" dirty="0" smtClean="0">
                <a:cs typeface="+mj-cs"/>
              </a:rPr>
              <a:t>: </a:t>
            </a:r>
            <a:r>
              <a:rPr lang="ar-SA" sz="2400" b="1" dirty="0" smtClean="0">
                <a:solidFill>
                  <a:srgbClr val="00B050"/>
                </a:solidFill>
                <a:cs typeface="+mj-cs"/>
              </a:rPr>
              <a:t>موارد </a:t>
            </a:r>
            <a:r>
              <a:rPr lang="ar-SA" sz="2400" b="1" dirty="0">
                <a:solidFill>
                  <a:srgbClr val="00B050"/>
                </a:solidFill>
                <a:cs typeface="+mj-cs"/>
              </a:rPr>
              <a:t>طبيعية ليست من مصدر حي</a:t>
            </a:r>
            <a:r>
              <a:rPr lang="ar-SA" sz="2400" dirty="0">
                <a:solidFill>
                  <a:srgbClr val="00B050"/>
                </a:solidFill>
                <a:cs typeface="+mj-cs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1657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74766" y="356839"/>
            <a:ext cx="6210000" cy="715948"/>
          </a:xfrm>
        </p:spPr>
        <p:txBody>
          <a:bodyPr>
            <a:noAutofit/>
          </a:bodyPr>
          <a:lstStyle/>
          <a:p>
            <a:pPr algn="ctr"/>
            <a:r>
              <a:rPr lang="ar-SA" b="1" dirty="0">
                <a:cs typeface="+mj-cs"/>
              </a:rPr>
              <a:t>الإنسان والموارد الطبيعية</a:t>
            </a:r>
            <a:endParaRPr lang="en-US" dirty="0">
              <a:cs typeface="+mj-cs"/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>
          <a:xfrm>
            <a:off x="179718" y="1193556"/>
            <a:ext cx="8964282" cy="3949943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 smtClean="0">
                <a:cs typeface="+mj-cs"/>
              </a:rPr>
              <a:t>هناك </a:t>
            </a:r>
            <a:r>
              <a:rPr lang="ar-SA" sz="2400" dirty="0">
                <a:cs typeface="+mj-cs"/>
              </a:rPr>
              <a:t>موارد طبيعية مصدرها ليس من </a:t>
            </a:r>
            <a:r>
              <a:rPr lang="ar-SA" sz="2400" dirty="0" smtClean="0">
                <a:cs typeface="+mj-cs"/>
              </a:rPr>
              <a:t>الأحياء كميتها </a:t>
            </a:r>
            <a:r>
              <a:rPr lang="ar-SA" sz="2400" dirty="0">
                <a:cs typeface="+mj-cs"/>
              </a:rPr>
              <a:t>في الطبيعة محدودة</a:t>
            </a:r>
            <a:r>
              <a:rPr lang="ar-SA" sz="2400" dirty="0" smtClean="0">
                <a:cs typeface="+mj-cs"/>
              </a:rPr>
              <a:t>.</a:t>
            </a:r>
            <a:r>
              <a:rPr lang="ar-JO" sz="2400" dirty="0" smtClean="0">
                <a:cs typeface="+mj-cs"/>
              </a:rPr>
              <a:t> </a:t>
            </a:r>
            <a:r>
              <a:rPr lang="ar-SA" sz="2400" dirty="0" smtClean="0">
                <a:cs typeface="+mj-cs"/>
              </a:rPr>
              <a:t> </a:t>
            </a:r>
            <a:r>
              <a:rPr lang="ar-SA" sz="2400" dirty="0">
                <a:cs typeface="+mj-cs"/>
              </a:rPr>
              <a:t>ﺃﻱ أن </a:t>
            </a:r>
            <a:r>
              <a:rPr lang="ar-SA" sz="2400" dirty="0" smtClean="0">
                <a:cs typeface="+mj-cs"/>
              </a:rPr>
              <a:t>كميتها </a:t>
            </a:r>
            <a:r>
              <a:rPr lang="ar-SA" sz="2400" dirty="0">
                <a:cs typeface="+mj-cs"/>
              </a:rPr>
              <a:t>في الطبيعة آخذة في التناقص في أعقاب استعمالها المتزايد</a:t>
            </a:r>
            <a:r>
              <a:rPr lang="ar-SA" sz="2400" dirty="0" smtClean="0">
                <a:cs typeface="+mj-cs"/>
              </a:rPr>
              <a:t>.</a:t>
            </a:r>
            <a:r>
              <a:rPr lang="ar-JO" sz="2400" dirty="0" smtClean="0">
                <a:cs typeface="+mj-cs"/>
              </a:rPr>
              <a:t>   </a:t>
            </a:r>
            <a:r>
              <a:rPr lang="ar-SA" sz="2400" dirty="0" smtClean="0">
                <a:cs typeface="+mj-cs"/>
              </a:rPr>
              <a:t>تسمى </a:t>
            </a:r>
            <a:r>
              <a:rPr lang="ar-SA" sz="2400" dirty="0">
                <a:cs typeface="+mj-cs"/>
              </a:rPr>
              <a:t>هذه </a:t>
            </a:r>
            <a:r>
              <a:rPr lang="ar-SA" sz="2400" dirty="0" smtClean="0">
                <a:cs typeface="+mj-cs"/>
              </a:rPr>
              <a:t>الموارد الطبيعية ب</a:t>
            </a:r>
            <a:r>
              <a:rPr lang="ar-JO" sz="2400" dirty="0" smtClean="0">
                <a:cs typeface="+mj-cs"/>
              </a:rPr>
              <a:t>ـِ</a:t>
            </a:r>
            <a:r>
              <a:rPr lang="ar-SA" sz="2400" dirty="0" smtClean="0">
                <a:cs typeface="+mj-cs"/>
              </a:rPr>
              <a:t> : </a:t>
            </a:r>
            <a:r>
              <a:rPr lang="ar-JO" sz="2400" dirty="0" smtClean="0">
                <a:cs typeface="+mj-cs"/>
              </a:rPr>
              <a:t> </a:t>
            </a:r>
            <a:r>
              <a:rPr lang="ar-SA" sz="2400" b="1" dirty="0" smtClean="0">
                <a:solidFill>
                  <a:srgbClr val="00B050"/>
                </a:solidFill>
                <a:cs typeface="+mj-cs"/>
              </a:rPr>
              <a:t>موارد </a:t>
            </a:r>
            <a:r>
              <a:rPr lang="ar-SA" sz="2400" b="1" dirty="0">
                <a:solidFill>
                  <a:srgbClr val="00B050"/>
                </a:solidFill>
                <a:cs typeface="+mj-cs"/>
              </a:rPr>
              <a:t>طبيعية مستنفذة </a:t>
            </a:r>
            <a:r>
              <a:rPr lang="ar-SA" sz="2400" dirty="0" smtClean="0">
                <a:cs typeface="+mj-cs"/>
              </a:rPr>
              <a:t>, مثل :</a:t>
            </a:r>
          </a:p>
          <a:p>
            <a:pPr marL="51435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cs typeface="+mj-cs"/>
              </a:rPr>
              <a:t>الفحم الحجري           </a:t>
            </a:r>
            <a:endParaRPr lang="ar-JO" sz="2400" dirty="0" smtClean="0">
              <a:cs typeface="+mj-cs"/>
            </a:endParaRPr>
          </a:p>
          <a:p>
            <a:pPr marL="51435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cs typeface="+mj-cs"/>
              </a:rPr>
              <a:t> </a:t>
            </a:r>
            <a:r>
              <a:rPr lang="ar-SA" sz="2400" dirty="0">
                <a:cs typeface="+mj-cs"/>
              </a:rPr>
              <a:t>النفط </a:t>
            </a:r>
            <a:r>
              <a:rPr lang="ar-SA" sz="2400" dirty="0" smtClean="0">
                <a:cs typeface="+mj-cs"/>
              </a:rPr>
              <a:t>الخام                     </a:t>
            </a:r>
            <a:endParaRPr lang="ar-JO" sz="2400" dirty="0" smtClean="0">
              <a:cs typeface="+mj-cs"/>
            </a:endParaRPr>
          </a:p>
          <a:p>
            <a:pPr marL="51435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cs typeface="+mj-cs"/>
              </a:rPr>
              <a:t> أتربة المعادن.</a:t>
            </a:r>
            <a:r>
              <a:rPr lang="ar-SA" sz="2400" dirty="0">
                <a:cs typeface="+mj-cs"/>
              </a:rPr>
              <a:t> </a:t>
            </a:r>
            <a:endParaRPr lang="en-US" sz="2400" dirty="0"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61025" y="2470186"/>
            <a:ext cx="3752964" cy="2225465"/>
            <a:chOff x="1161025" y="2470186"/>
            <a:chExt cx="3752964" cy="2225465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8257" y="3628731"/>
              <a:ext cx="1795732" cy="1032127"/>
            </a:xfrm>
            <a:prstGeom prst="rect">
              <a:avLst/>
            </a:prstGeom>
          </p:spPr>
        </p:pic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1025" y="3593939"/>
              <a:ext cx="1795732" cy="1101712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3655" y="2470186"/>
              <a:ext cx="1795732" cy="1049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385" y="10172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1004961" y="411684"/>
            <a:ext cx="7409375" cy="650014"/>
          </a:xfrm>
        </p:spPr>
        <p:txBody>
          <a:bodyPr>
            <a:noAutofit/>
          </a:bodyPr>
          <a:lstStyle/>
          <a:p>
            <a:pPr algn="ctr"/>
            <a:r>
              <a:rPr lang="ar-SA" dirty="0">
                <a:cs typeface="+mj-cs"/>
              </a:rPr>
              <a:t> </a:t>
            </a:r>
            <a:br>
              <a:rPr lang="ar-SA" dirty="0">
                <a:cs typeface="+mj-cs"/>
              </a:rPr>
            </a:br>
            <a:r>
              <a:rPr lang="ar-SA" b="1" dirty="0">
                <a:cs typeface="+mj-cs"/>
              </a:rPr>
              <a:t>الإنسان والموارد الطبيعية</a:t>
            </a:r>
            <a:endParaRPr lang="he-IL" dirty="0">
              <a:latin typeface="Lateef" panose="01000506020000020003" pitchFamily="2" charset="-78"/>
              <a:ea typeface="Arial"/>
              <a:cs typeface="+mj-cs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905774" y="1154667"/>
            <a:ext cx="8031192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400" dirty="0" smtClean="0">
                <a:cs typeface="+mj-cs"/>
              </a:rPr>
              <a:t>هناك </a:t>
            </a:r>
            <a:r>
              <a:rPr lang="ar-SA" sz="2400" dirty="0">
                <a:cs typeface="+mj-cs"/>
              </a:rPr>
              <a:t>موارد طبيعية </a:t>
            </a:r>
            <a:r>
              <a:rPr lang="ar-SA" sz="2400" dirty="0" smtClean="0">
                <a:cs typeface="+mj-cs"/>
              </a:rPr>
              <a:t> مصدرها </a:t>
            </a:r>
            <a:r>
              <a:rPr lang="ar-SA" sz="2400" dirty="0">
                <a:cs typeface="+mj-cs"/>
              </a:rPr>
              <a:t>ليس من الأحياء </a:t>
            </a:r>
            <a:r>
              <a:rPr lang="ar-SA" sz="2400" dirty="0" smtClean="0">
                <a:cs typeface="+mj-cs"/>
              </a:rPr>
              <a:t>يمكن </a:t>
            </a:r>
            <a:r>
              <a:rPr lang="ar-SA" sz="2400" dirty="0">
                <a:cs typeface="+mj-cs"/>
              </a:rPr>
              <a:t>استعمالها </a:t>
            </a:r>
            <a:r>
              <a:rPr lang="ar-SA" sz="2400" dirty="0" smtClean="0">
                <a:cs typeface="+mj-cs"/>
              </a:rPr>
              <a:t>بدون </a:t>
            </a:r>
            <a:r>
              <a:rPr lang="ar-SA" sz="2400" dirty="0">
                <a:cs typeface="+mj-cs"/>
              </a:rPr>
              <a:t>حدود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400" dirty="0" smtClean="0">
                <a:cs typeface="+mj-cs"/>
              </a:rPr>
              <a:t>تسمى هذه الموارد </a:t>
            </a:r>
            <a:r>
              <a:rPr lang="ar-SA" sz="2400" dirty="0">
                <a:cs typeface="+mj-cs"/>
              </a:rPr>
              <a:t>الطبيعية </a:t>
            </a:r>
            <a:r>
              <a:rPr lang="ar-SA" sz="2400" dirty="0" smtClean="0">
                <a:cs typeface="+mj-cs"/>
              </a:rPr>
              <a:t>ب</a:t>
            </a:r>
            <a:r>
              <a:rPr lang="ar-JO" sz="2400" dirty="0" smtClean="0">
                <a:cs typeface="+mj-cs"/>
              </a:rPr>
              <a:t>ـِ</a:t>
            </a:r>
            <a:r>
              <a:rPr lang="ar-SA" sz="2400" dirty="0" smtClean="0">
                <a:cs typeface="+mj-cs"/>
              </a:rPr>
              <a:t> : </a:t>
            </a:r>
            <a:endParaRPr lang="ar-SA" sz="2400" dirty="0"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400" b="1" dirty="0" smtClean="0">
                <a:solidFill>
                  <a:srgbClr val="00B050"/>
                </a:solidFill>
                <a:cs typeface="+mj-cs"/>
              </a:rPr>
              <a:t>موارد </a:t>
            </a:r>
            <a:r>
              <a:rPr lang="ar-SA" sz="2400" b="1" dirty="0">
                <a:solidFill>
                  <a:srgbClr val="00B050"/>
                </a:solidFill>
                <a:cs typeface="+mj-cs"/>
              </a:rPr>
              <a:t>طبيعية متجددة </a:t>
            </a:r>
            <a:r>
              <a:rPr lang="ar-SA" sz="2400" dirty="0" smtClean="0">
                <a:cs typeface="+mj-cs"/>
              </a:rPr>
              <a:t>مثل: </a:t>
            </a: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 smtClean="0">
                <a:cs typeface="+mj-cs"/>
              </a:rPr>
              <a:t> الشمس</a:t>
            </a: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 smtClean="0">
                <a:cs typeface="+mj-cs"/>
              </a:rPr>
              <a:t> الماء</a:t>
            </a: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 smtClean="0">
                <a:cs typeface="+mj-cs"/>
              </a:rPr>
              <a:t>الريح</a:t>
            </a:r>
            <a:endParaRPr lang="en-US" sz="2400" dirty="0">
              <a:cs typeface="+mj-cs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660018" y="4073415"/>
            <a:ext cx="8483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 </a:t>
            </a:r>
            <a:endParaRPr lang="ar-SA" b="0" i="0" dirty="0">
              <a:solidFill>
                <a:srgbClr val="000000"/>
              </a:solidFill>
              <a:effectLst/>
              <a:latin typeface="Droid Arabic Kufi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668233" y="18894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ar-SA" dirty="0"/>
          </a:p>
        </p:txBody>
      </p:sp>
      <p:grpSp>
        <p:nvGrpSpPr>
          <p:cNvPr id="9" name="Group 8"/>
          <p:cNvGrpSpPr/>
          <p:nvPr/>
        </p:nvGrpSpPr>
        <p:grpSpPr>
          <a:xfrm>
            <a:off x="1055763" y="2074100"/>
            <a:ext cx="4902889" cy="2509188"/>
            <a:chOff x="1055763" y="2074100"/>
            <a:chExt cx="4902889" cy="2509188"/>
          </a:xfrm>
        </p:grpSpPr>
        <p:pic>
          <p:nvPicPr>
            <p:cNvPr id="3" name="תמונה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9791" y="2074100"/>
              <a:ext cx="1953506" cy="1208800"/>
            </a:xfrm>
            <a:prstGeom prst="rect">
              <a:avLst/>
            </a:prstGeom>
          </p:spPr>
        </p:pic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4088" y="3374488"/>
              <a:ext cx="2074564" cy="1208800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5763" y="3374488"/>
              <a:ext cx="2065797" cy="120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810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301360" y="320723"/>
            <a:ext cx="6210000" cy="736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SA" b="1" dirty="0" smtClean="0">
                <a:cs typeface="+mj-cs"/>
              </a:rPr>
              <a:t>تدريب : الإنسان </a:t>
            </a:r>
            <a:r>
              <a:rPr lang="ar-SA" b="1" dirty="0">
                <a:cs typeface="+mj-cs"/>
              </a:rPr>
              <a:t>والموارد الطبيعية</a:t>
            </a:r>
            <a:endParaRPr dirty="0"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4917" y="320723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מלבן 2"/>
          <p:cNvSpPr/>
          <p:nvPr/>
        </p:nvSpPr>
        <p:spPr>
          <a:xfrm>
            <a:off x="178420" y="1138446"/>
            <a:ext cx="8798312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هيا نُجمل ما تعلمنا حتى الآن من خلال الإجابة على الأسئلة التالية:  </a:t>
            </a: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 من </a:t>
            </a:r>
            <a:r>
              <a:rPr lang="ar-SA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المتبع تصنيف الموارد الطبيعية إلى مجموعات. </a:t>
            </a:r>
            <a:endParaRPr lang="ar-SA" sz="2400" dirty="0" smtClean="0">
              <a:solidFill>
                <a:schemeClr val="tx1">
                  <a:lumMod val="50000"/>
                </a:schemeClr>
              </a:solidFill>
              <a:cs typeface="+mj-cs"/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أ - لأي </a:t>
            </a:r>
            <a:r>
              <a:rPr lang="ar-SA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مجموعات من المتبع تصنيف الموارد 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الطبيعية ؟</a:t>
            </a:r>
            <a:endParaRPr lang="ar-JO" sz="24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+mj-cs"/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ar-JO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JO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    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«</a:t>
            </a:r>
            <a:r>
              <a:rPr lang="ar-JO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 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هناك </a:t>
            </a:r>
            <a:r>
              <a:rPr lang="ar-SA" sz="2400" dirty="0">
                <a:solidFill>
                  <a:schemeClr val="tx1">
                    <a:lumMod val="50000"/>
                  </a:schemeClr>
                </a:solidFill>
                <a:cs typeface="+mj-cs"/>
              </a:rPr>
              <a:t>أكثر من إمكانية واحدة 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للتصنيف</a:t>
            </a:r>
            <a:r>
              <a:rPr lang="ar-SA" sz="2400" b="1" dirty="0">
                <a:solidFill>
                  <a:srgbClr val="636363"/>
                </a:solidFill>
                <a:latin typeface="Arial" panose="020B0604020202020204" pitchFamily="34" charset="0"/>
              </a:rPr>
              <a:t> »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.</a:t>
            </a: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ar-SA" sz="2400" dirty="0" smtClean="0">
                <a:cs typeface="+mj-cs"/>
              </a:rPr>
              <a:t>ب – أعطوا أمثلة عن </a:t>
            </a:r>
            <a:r>
              <a:rPr lang="ar-SA" sz="2400" dirty="0">
                <a:cs typeface="+mj-cs"/>
              </a:rPr>
              <a:t>موارد طبيعية لكل واحدة من مجموعات </a:t>
            </a:r>
            <a:r>
              <a:rPr lang="ar-SA" sz="2400" dirty="0" smtClean="0">
                <a:cs typeface="+mj-cs"/>
              </a:rPr>
              <a:t>التصنيف.</a:t>
            </a:r>
            <a:endParaRPr lang="ar-SA" sz="2400" dirty="0">
              <a:cs typeface="+mj-cs"/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ar-SA" sz="2400" dirty="0" smtClean="0">
                <a:cs typeface="+mj-cs"/>
              </a:rPr>
              <a:t>ج – بناءً على أية معايير تم تصنيف الموارد الطبيعية ؟</a:t>
            </a:r>
            <a:endParaRPr lang="en-US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701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301360" y="356839"/>
            <a:ext cx="6210000" cy="699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SA" b="1" dirty="0" smtClean="0">
                <a:cs typeface="+mj-cs"/>
              </a:rPr>
              <a:t>تدريب : الإنسان </a:t>
            </a:r>
            <a:r>
              <a:rPr lang="ar-SA" b="1" dirty="0">
                <a:cs typeface="+mj-cs"/>
              </a:rPr>
              <a:t>والموارد الطبيعية</a:t>
            </a:r>
            <a:endParaRPr dirty="0"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894" y="253759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655701" y="1319810"/>
            <a:ext cx="84882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‭‬</a:t>
            </a:r>
          </a:p>
          <a:p>
            <a:pPr algn="r" rtl="1"/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pPr algn="r" rtl="1"/>
            <a:endParaRPr lang="ar-SA" dirty="0"/>
          </a:p>
          <a:p>
            <a:pPr algn="r" rtl="1"/>
            <a:r>
              <a:rPr lang="ar-SA" dirty="0"/>
              <a:t/>
            </a:r>
            <a:br>
              <a:rPr lang="ar-SA" dirty="0"/>
            </a:br>
            <a:endParaRPr lang="ar-SA" dirty="0" smtClean="0">
              <a:solidFill>
                <a:srgbClr val="000000"/>
              </a:solidFill>
              <a:latin typeface="Droid Arabic Kufi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38023" y="1272486"/>
            <a:ext cx="8748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أ -  لأي مجموعات من المتبع تصنيف الموارد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الطبيعية ؟        </a:t>
            </a:r>
            <a:r>
              <a:rPr lang="ar-SA" sz="2000" b="1" dirty="0" smtClean="0">
                <a:cs typeface="+mj-cs"/>
              </a:rPr>
              <a:t>ب </a:t>
            </a:r>
            <a:r>
              <a:rPr lang="ar-SA" sz="2000" b="1" dirty="0">
                <a:cs typeface="+mj-cs"/>
              </a:rPr>
              <a:t>– أعطوا أمثلة عن موارد طبيعية .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000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 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308119"/>
              </p:ext>
            </p:extLst>
          </p:nvPr>
        </p:nvGraphicFramePr>
        <p:xfrm>
          <a:off x="2035833" y="1820176"/>
          <a:ext cx="6964392" cy="306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098"/>
                <a:gridCol w="1741098"/>
                <a:gridCol w="1741098"/>
                <a:gridCol w="1741098"/>
              </a:tblGrid>
              <a:tr h="591772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مُستنفذة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مُتجدّدة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 ليست </a:t>
                      </a:r>
                      <a:r>
                        <a:rPr lang="ar-SA" sz="2000" dirty="0" smtClean="0">
                          <a:cs typeface="+mj-cs"/>
                        </a:rPr>
                        <a:t> من الأحياء 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من الأحياء </a:t>
                      </a:r>
                      <a:endParaRPr lang="en-US" sz="2000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מלבן 5"/>
          <p:cNvSpPr/>
          <p:nvPr/>
        </p:nvSpPr>
        <p:spPr>
          <a:xfrm>
            <a:off x="138023" y="1996918"/>
            <a:ext cx="162543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نفط , هواء ,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غابات ,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طحالب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أتربة المعادن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ماء , أسماك 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فيلة , الصخور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152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301360" y="356839"/>
            <a:ext cx="6210000" cy="699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SA" b="1" dirty="0" smtClean="0">
                <a:cs typeface="+mj-cs"/>
              </a:rPr>
              <a:t>تدريب : الإنسان </a:t>
            </a:r>
            <a:r>
              <a:rPr lang="ar-SA" b="1" dirty="0">
                <a:cs typeface="+mj-cs"/>
              </a:rPr>
              <a:t>والموارد الطبيعية</a:t>
            </a:r>
            <a:endParaRPr dirty="0"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894" y="253759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655701" y="1319810"/>
            <a:ext cx="84882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‭‬</a:t>
            </a:r>
          </a:p>
          <a:p>
            <a:pPr algn="r" rtl="1"/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pPr algn="r" rtl="1"/>
            <a:endParaRPr lang="ar-SA" dirty="0"/>
          </a:p>
          <a:p>
            <a:pPr algn="r" rtl="1"/>
            <a:r>
              <a:rPr lang="ar-SA" dirty="0"/>
              <a:t/>
            </a:r>
            <a:br>
              <a:rPr lang="ar-SA" dirty="0"/>
            </a:br>
            <a:endParaRPr lang="ar-SA" dirty="0" smtClean="0">
              <a:solidFill>
                <a:srgbClr val="000000"/>
              </a:solidFill>
              <a:latin typeface="Droid Arabic Kufi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38023" y="1272486"/>
            <a:ext cx="8748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أ -  لأي مجموعات من المتبع تصنيف الموارد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الطبيعية ؟        </a:t>
            </a:r>
            <a:r>
              <a:rPr lang="ar-SA" sz="2000" b="1" dirty="0" smtClean="0">
                <a:cs typeface="+mj-cs"/>
              </a:rPr>
              <a:t>ب </a:t>
            </a:r>
            <a:r>
              <a:rPr lang="ar-SA" sz="2000" b="1" dirty="0">
                <a:cs typeface="+mj-cs"/>
              </a:rPr>
              <a:t>– أعطوا أمثلة عن موارد طبيعية .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000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 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593891"/>
              </p:ext>
            </p:extLst>
          </p:nvPr>
        </p:nvGraphicFramePr>
        <p:xfrm>
          <a:off x="2035833" y="1820176"/>
          <a:ext cx="6964392" cy="306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098"/>
                <a:gridCol w="1741098"/>
                <a:gridCol w="1741098"/>
                <a:gridCol w="1741098"/>
              </a:tblGrid>
              <a:tr h="591772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مُستنفذة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مُتجدّدة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 ليست </a:t>
                      </a:r>
                      <a:r>
                        <a:rPr lang="ar-SA" sz="2000" dirty="0" smtClean="0">
                          <a:cs typeface="+mj-cs"/>
                        </a:rPr>
                        <a:t> من الأحياء 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من الأحياء </a:t>
                      </a:r>
                      <a:endParaRPr lang="en-US" sz="2000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نفط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نفط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מלבן 5"/>
          <p:cNvSpPr/>
          <p:nvPr/>
        </p:nvSpPr>
        <p:spPr>
          <a:xfrm>
            <a:off x="138023" y="1996918"/>
            <a:ext cx="162543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FF0000"/>
                </a:solidFill>
                <a:latin typeface="Arial" panose="020B0604020202020204" pitchFamily="34" charset="0"/>
                <a:cs typeface="+mj-cs"/>
              </a:rPr>
              <a:t>نفط</a:t>
            </a: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, هواء ,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غابات ,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طحالب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أتربة المعادن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ماء , أسماك 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فيلة , الصخور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9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311193" y="411684"/>
            <a:ext cx="6210000" cy="6256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ar-JO" b="1" dirty="0" smtClean="0">
                <a:latin typeface="Lateef" panose="01000506020000020003" pitchFamily="2" charset="-78"/>
                <a:cs typeface="+mj-cs"/>
              </a:rPr>
              <a:t>   نبدأ بمتعة</a:t>
            </a:r>
            <a:r>
              <a:rPr lang="ar-SA" b="1" dirty="0" smtClean="0">
                <a:latin typeface="Lateef" panose="01000506020000020003" pitchFamily="2" charset="-78"/>
                <a:cs typeface="+mj-cs"/>
              </a:rPr>
              <a:t> ونشاط..</a:t>
            </a:r>
            <a:endParaRPr b="1" dirty="0">
              <a:latin typeface="Lateef" panose="01000506020000020003" pitchFamily="2" charset="-78"/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385" y="10172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96009" y="1293023"/>
            <a:ext cx="8556859" cy="3667293"/>
          </a:xfrm>
        </p:spPr>
        <p:txBody>
          <a:bodyPr>
            <a:noAutofit/>
          </a:bodyPr>
          <a:lstStyle/>
          <a:p>
            <a:pPr marL="0" indent="0" algn="r">
              <a:lnSpc>
                <a:spcPct val="150000"/>
              </a:lnSpc>
              <a:buClr>
                <a:schemeClr val="accent2"/>
              </a:buClr>
              <a:buSzPts val="2800"/>
            </a:pPr>
            <a:r>
              <a:rPr lang="ar-JO" sz="2000" b="1" dirty="0" smtClean="0">
                <a:cs typeface="+mj-cs"/>
              </a:rPr>
              <a:t>      </a:t>
            </a:r>
            <a:r>
              <a:rPr lang="en-US" sz="2000" b="1" dirty="0" smtClean="0">
                <a:cs typeface="+mj-cs"/>
              </a:rPr>
              <a:t> </a:t>
            </a:r>
            <a:r>
              <a:rPr lang="ar-SA" sz="2000" b="1" dirty="0">
                <a:cs typeface="+mj-cs"/>
              </a:rPr>
              <a:t>أية كنز ثمين اكتشفنا ؟!</a:t>
            </a:r>
            <a:endParaRPr lang="ar-SA" sz="2000" dirty="0">
              <a:cs typeface="+mj-cs"/>
            </a:endParaRPr>
          </a:p>
          <a:p>
            <a:pPr marL="0" indent="0" algn="r">
              <a:lnSpc>
                <a:spcPct val="150000"/>
              </a:lnSpc>
              <a:buClr>
                <a:schemeClr val="accent2"/>
              </a:buClr>
              <a:buSzPts val="2800"/>
            </a:pPr>
            <a:r>
              <a:rPr lang="ar-JO" sz="2000" dirty="0" smtClean="0">
                <a:cs typeface="+mj-cs"/>
              </a:rPr>
              <a:t> </a:t>
            </a:r>
            <a:r>
              <a:rPr lang="en-US" sz="2000" dirty="0" smtClean="0">
                <a:cs typeface="+mj-cs"/>
              </a:rPr>
              <a:t> </a:t>
            </a:r>
            <a:r>
              <a:rPr lang="ks-Arab" sz="2000" dirty="0">
                <a:cs typeface="+mj-cs"/>
              </a:rPr>
              <a:t>نـزل ثلاثة باحثين في غواصة صغيرة ٳلى أعماق المحيط</a:t>
            </a:r>
            <a:r>
              <a:rPr lang="ar-SA" sz="2000" dirty="0">
                <a:cs typeface="+mj-cs"/>
              </a:rPr>
              <a:t>. وفجأة.</a:t>
            </a:r>
            <a:r>
              <a:rPr lang="ar-JO" sz="2000" dirty="0">
                <a:cs typeface="+mj-cs"/>
              </a:rPr>
              <a:t>.</a:t>
            </a:r>
            <a:r>
              <a:rPr lang="ar-SA" sz="2000" dirty="0">
                <a:cs typeface="+mj-cs"/>
              </a:rPr>
              <a:t>.</a:t>
            </a:r>
            <a:r>
              <a:rPr lang="en-US" sz="2000" dirty="0">
                <a:cs typeface="+mj-cs"/>
              </a:rPr>
              <a:t>  </a:t>
            </a:r>
            <a:r>
              <a:rPr lang="ar-SA" sz="2000" dirty="0">
                <a:cs typeface="+mj-cs"/>
              </a:rPr>
              <a:t>دُهش الباحثون لرؤية منظرٍ ساحرٍ: </a:t>
            </a:r>
            <a:endParaRPr lang="ar-JO" sz="2000" dirty="0" smtClean="0">
              <a:cs typeface="+mj-cs"/>
            </a:endParaRPr>
          </a:p>
          <a:p>
            <a:pPr marL="0" indent="0" algn="r">
              <a:lnSpc>
                <a:spcPct val="150000"/>
              </a:lnSpc>
              <a:buClr>
                <a:schemeClr val="accent2"/>
              </a:buClr>
              <a:buSzPts val="2800"/>
            </a:pPr>
            <a:r>
              <a:rPr lang="ar-JO" sz="2000" dirty="0" smtClean="0">
                <a:cs typeface="+mj-cs"/>
              </a:rPr>
              <a:t>  </a:t>
            </a:r>
            <a:r>
              <a:rPr lang="ar-SA" sz="2000" dirty="0" smtClean="0">
                <a:cs typeface="+mj-cs"/>
              </a:rPr>
              <a:t>تفجّر </a:t>
            </a:r>
            <a:r>
              <a:rPr lang="ar-SA" sz="2000" dirty="0">
                <a:cs typeface="+mj-cs"/>
              </a:rPr>
              <a:t>من قاع المحيط تيار نفاذ ساخن من الطين اللـزج. </a:t>
            </a:r>
            <a:r>
              <a:rPr lang="ar-JO" sz="2000" dirty="0">
                <a:cs typeface="+mj-cs"/>
              </a:rPr>
              <a:t> </a:t>
            </a:r>
            <a:r>
              <a:rPr lang="ar-SA" sz="2000" dirty="0">
                <a:cs typeface="+mj-cs"/>
              </a:rPr>
              <a:t>بعد أن صعدوا من الأعماق، فحص الباحثون </a:t>
            </a:r>
            <a:r>
              <a:rPr lang="ar-JO" sz="2000" dirty="0" smtClean="0">
                <a:cs typeface="+mj-cs"/>
              </a:rPr>
              <a:t> </a:t>
            </a:r>
          </a:p>
          <a:p>
            <a:pPr marL="0" indent="0" algn="r">
              <a:lnSpc>
                <a:spcPct val="150000"/>
              </a:lnSpc>
              <a:buClr>
                <a:schemeClr val="accent2"/>
              </a:buClr>
              <a:buSzPts val="2800"/>
            </a:pPr>
            <a:r>
              <a:rPr lang="ar-JO" sz="2000" dirty="0" smtClean="0">
                <a:cs typeface="+mj-cs"/>
              </a:rPr>
              <a:t> </a:t>
            </a:r>
            <a:r>
              <a:rPr lang="ar-SA" sz="2000" dirty="0" smtClean="0">
                <a:cs typeface="+mj-cs"/>
              </a:rPr>
              <a:t>عيّنات </a:t>
            </a:r>
            <a:r>
              <a:rPr lang="ar-SA" sz="2000" dirty="0">
                <a:cs typeface="+mj-cs"/>
              </a:rPr>
              <a:t>الصخور والطين التي جمعوها من القـاع.</a:t>
            </a:r>
            <a:r>
              <a:rPr lang="ar-JO" sz="2000" dirty="0">
                <a:cs typeface="+mj-cs"/>
              </a:rPr>
              <a:t> </a:t>
            </a:r>
            <a:r>
              <a:rPr lang="ar-SA" sz="2000" dirty="0">
                <a:cs typeface="+mj-cs"/>
              </a:rPr>
              <a:t>انفعل الباحثون كثيرا لاكتشافاتهم...</a:t>
            </a:r>
            <a:r>
              <a:rPr lang="ar-JO" sz="2000" dirty="0">
                <a:cs typeface="+mj-cs"/>
              </a:rPr>
              <a:t>  </a:t>
            </a:r>
          </a:p>
          <a:p>
            <a:pPr marL="0" indent="0" algn="r">
              <a:lnSpc>
                <a:spcPct val="150000"/>
              </a:lnSpc>
              <a:buClr>
                <a:schemeClr val="accent2"/>
              </a:buClr>
              <a:buSzPts val="2800"/>
            </a:pPr>
            <a:r>
              <a:rPr lang="ar-JO" sz="2000" dirty="0">
                <a:cs typeface="+mj-cs"/>
              </a:rPr>
              <a:t> </a:t>
            </a:r>
            <a:r>
              <a:rPr lang="ar-SA" sz="2000" dirty="0" smtClean="0">
                <a:cs typeface="+mj-cs"/>
              </a:rPr>
              <a:t>عينات </a:t>
            </a:r>
            <a:r>
              <a:rPr lang="ar-SA" sz="2000" dirty="0">
                <a:cs typeface="+mj-cs"/>
              </a:rPr>
              <a:t>الطين والصخور احتوت على معادن كثيرة مِن مختلف </a:t>
            </a:r>
            <a:r>
              <a:rPr lang="ar-SA" sz="2000" dirty="0" smtClean="0">
                <a:cs typeface="+mj-cs"/>
              </a:rPr>
              <a:t>الأنواع</a:t>
            </a:r>
            <a:r>
              <a:rPr lang="ar-SA" sz="2000" dirty="0">
                <a:cs typeface="+mj-cs"/>
              </a:rPr>
              <a:t/>
            </a:r>
            <a:br>
              <a:rPr lang="ar-SA" sz="2000" dirty="0">
                <a:cs typeface="+mj-cs"/>
              </a:rPr>
            </a:br>
            <a:r>
              <a:rPr lang="ar-JO" sz="2000" dirty="0">
                <a:cs typeface="+mj-cs"/>
              </a:rPr>
              <a:t> </a:t>
            </a:r>
            <a:r>
              <a:rPr lang="ar-JO" sz="2000" dirty="0" smtClean="0">
                <a:cs typeface="+mj-cs"/>
              </a:rPr>
              <a:t> </a:t>
            </a:r>
            <a:r>
              <a:rPr lang="ar-SA" sz="2000" dirty="0" smtClean="0">
                <a:cs typeface="+mj-cs"/>
              </a:rPr>
              <a:t>منها</a:t>
            </a:r>
            <a:r>
              <a:rPr lang="ar-SA" sz="2000" dirty="0">
                <a:cs typeface="+mj-cs"/>
              </a:rPr>
              <a:t>: نحاس، زنك، فضة وحتى القليل من الذهب</a:t>
            </a:r>
            <a:r>
              <a:rPr lang="ar-SA" sz="2000" dirty="0" smtClean="0">
                <a:cs typeface="+mj-cs"/>
              </a:rPr>
              <a:t>.</a:t>
            </a:r>
            <a:r>
              <a:rPr lang="ar-JO" sz="2000" dirty="0" smtClean="0">
                <a:cs typeface="+mj-cs"/>
              </a:rPr>
              <a:t>  </a:t>
            </a:r>
            <a:r>
              <a:rPr lang="ar-SA" sz="2000" dirty="0">
                <a:cs typeface="+mj-cs"/>
              </a:rPr>
              <a:t/>
            </a:r>
            <a:br>
              <a:rPr lang="ar-SA" sz="2000" dirty="0">
                <a:cs typeface="+mj-cs"/>
              </a:rPr>
            </a:br>
            <a:r>
              <a:rPr lang="ar-JO" sz="2000" dirty="0">
                <a:cs typeface="+mj-cs"/>
              </a:rPr>
              <a:t> </a:t>
            </a:r>
            <a:r>
              <a:rPr lang="ar-JO" sz="2000" dirty="0" smtClean="0">
                <a:cs typeface="+mj-cs"/>
              </a:rPr>
              <a:t> </a:t>
            </a:r>
            <a:r>
              <a:rPr lang="ar-SA" sz="2000" dirty="0" smtClean="0">
                <a:cs typeface="+mj-cs"/>
              </a:rPr>
              <a:t>«</a:t>
            </a:r>
            <a:r>
              <a:rPr lang="ar-JO" sz="2000" dirty="0" smtClean="0">
                <a:cs typeface="+mj-cs"/>
              </a:rPr>
              <a:t> </a:t>
            </a:r>
            <a:r>
              <a:rPr lang="ar-SA" sz="2000" dirty="0">
                <a:cs typeface="+mj-cs"/>
              </a:rPr>
              <a:t>أية كنز ثمين </a:t>
            </a:r>
            <a:r>
              <a:rPr lang="ar-SA" sz="2000" dirty="0" smtClean="0">
                <a:cs typeface="+mj-cs"/>
              </a:rPr>
              <a:t>اكتشفنا</a:t>
            </a: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</a:rPr>
              <a:t> </a:t>
            </a:r>
            <a:r>
              <a:rPr lang="ar-SA" sz="2000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»</a:t>
            </a:r>
            <a:r>
              <a:rPr lang="ar-SA" sz="2000" dirty="0" smtClean="0">
                <a:cs typeface="+mj-cs"/>
              </a:rPr>
              <a:t>  </a:t>
            </a:r>
            <a:r>
              <a:rPr lang="ar-SA" sz="2000" dirty="0">
                <a:cs typeface="+mj-cs"/>
              </a:rPr>
              <a:t>قال الباحثون بابتسام!!</a:t>
            </a:r>
            <a:endParaRPr lang="en-CA" sz="2000" dirty="0">
              <a:cs typeface="+mj-cs"/>
            </a:endParaRPr>
          </a:p>
        </p:txBody>
      </p:sp>
      <p:pic>
        <p:nvPicPr>
          <p:cNvPr id="8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24" y="3502221"/>
            <a:ext cx="2252143" cy="1285660"/>
          </a:xfrm>
          <a:prstGeom prst="rect">
            <a:avLst/>
          </a:prstGeom>
        </p:spPr>
      </p:pic>
      <p:pic>
        <p:nvPicPr>
          <p:cNvPr id="9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172" y="1392114"/>
            <a:ext cx="501889" cy="51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7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301360" y="356839"/>
            <a:ext cx="6210000" cy="699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SA" b="1" dirty="0" smtClean="0">
                <a:cs typeface="+mj-cs"/>
              </a:rPr>
              <a:t>تدريب : الإنسان </a:t>
            </a:r>
            <a:r>
              <a:rPr lang="ar-SA" b="1" dirty="0">
                <a:cs typeface="+mj-cs"/>
              </a:rPr>
              <a:t>والموارد الطبيعية</a:t>
            </a:r>
            <a:endParaRPr dirty="0"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894" y="253759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655701" y="1319810"/>
            <a:ext cx="84882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‭‬</a:t>
            </a:r>
          </a:p>
          <a:p>
            <a:pPr algn="r" rtl="1"/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pPr algn="r" rtl="1"/>
            <a:endParaRPr lang="ar-SA" dirty="0"/>
          </a:p>
          <a:p>
            <a:pPr algn="r" rtl="1"/>
            <a:r>
              <a:rPr lang="ar-SA" dirty="0"/>
              <a:t/>
            </a:r>
            <a:br>
              <a:rPr lang="ar-SA" dirty="0"/>
            </a:br>
            <a:endParaRPr lang="ar-SA" dirty="0" smtClean="0">
              <a:solidFill>
                <a:srgbClr val="000000"/>
              </a:solidFill>
              <a:latin typeface="Droid Arabic Kufi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38023" y="1272486"/>
            <a:ext cx="8748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أ -  لأي مجموعات من المتبع تصنيف الموارد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الطبيعية ؟        </a:t>
            </a:r>
            <a:r>
              <a:rPr lang="ar-SA" sz="2000" b="1" dirty="0" smtClean="0">
                <a:cs typeface="+mj-cs"/>
              </a:rPr>
              <a:t>ب </a:t>
            </a:r>
            <a:r>
              <a:rPr lang="ar-SA" sz="2000" b="1" dirty="0">
                <a:cs typeface="+mj-cs"/>
              </a:rPr>
              <a:t>– أعطوا أمثلة عن موارد طبيعية .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000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 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060644"/>
              </p:ext>
            </p:extLst>
          </p:nvPr>
        </p:nvGraphicFramePr>
        <p:xfrm>
          <a:off x="2035833" y="1820176"/>
          <a:ext cx="6964392" cy="306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098"/>
                <a:gridCol w="1741098"/>
                <a:gridCol w="1741098"/>
                <a:gridCol w="1741098"/>
              </a:tblGrid>
              <a:tr h="591772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مُستنفذة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مُتجدّدة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 ليست </a:t>
                      </a:r>
                      <a:r>
                        <a:rPr lang="ar-SA" sz="2000" dirty="0" smtClean="0">
                          <a:cs typeface="+mj-cs"/>
                        </a:rPr>
                        <a:t> من الأحياء 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من الأحياء </a:t>
                      </a:r>
                      <a:endParaRPr lang="en-US" sz="2000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نفط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هواء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نفط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هواء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מלבן 5"/>
          <p:cNvSpPr/>
          <p:nvPr/>
        </p:nvSpPr>
        <p:spPr>
          <a:xfrm>
            <a:off x="138023" y="1996918"/>
            <a:ext cx="162543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نفط , </a:t>
            </a:r>
            <a:r>
              <a:rPr lang="ar-SA" sz="2000" b="1" dirty="0">
                <a:solidFill>
                  <a:srgbClr val="FF0000"/>
                </a:solidFill>
                <a:latin typeface="Arial" panose="020B0604020202020204" pitchFamily="34" charset="0"/>
                <a:cs typeface="+mj-cs"/>
              </a:rPr>
              <a:t>هواء </a:t>
            </a: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,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غابات ,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طحالب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أتربة المعادن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ماء , أسماك 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فيلة , الصخور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9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301360" y="356839"/>
            <a:ext cx="6210000" cy="699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SA" b="1" dirty="0" smtClean="0">
                <a:cs typeface="+mj-cs"/>
              </a:rPr>
              <a:t>تدريب : الإنسان </a:t>
            </a:r>
            <a:r>
              <a:rPr lang="ar-SA" b="1" dirty="0">
                <a:cs typeface="+mj-cs"/>
              </a:rPr>
              <a:t>والموارد الطبيعية</a:t>
            </a:r>
            <a:endParaRPr dirty="0"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894" y="253759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655701" y="1319810"/>
            <a:ext cx="84882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‭‬</a:t>
            </a:r>
          </a:p>
          <a:p>
            <a:pPr algn="r" rtl="1"/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pPr algn="r" rtl="1"/>
            <a:endParaRPr lang="ar-SA" dirty="0"/>
          </a:p>
          <a:p>
            <a:pPr algn="r" rtl="1"/>
            <a:r>
              <a:rPr lang="ar-SA" dirty="0"/>
              <a:t/>
            </a:r>
            <a:br>
              <a:rPr lang="ar-SA" dirty="0"/>
            </a:br>
            <a:endParaRPr lang="ar-SA" dirty="0" smtClean="0">
              <a:solidFill>
                <a:srgbClr val="000000"/>
              </a:solidFill>
              <a:latin typeface="Droid Arabic Kufi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38023" y="1272486"/>
            <a:ext cx="8748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أ -  لأي مجموعات من المتبع تصنيف الموارد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الطبيعية ؟        </a:t>
            </a:r>
            <a:r>
              <a:rPr lang="ar-SA" sz="2000" b="1" dirty="0" smtClean="0">
                <a:cs typeface="+mj-cs"/>
              </a:rPr>
              <a:t>ب </a:t>
            </a:r>
            <a:r>
              <a:rPr lang="ar-SA" sz="2000" b="1" dirty="0">
                <a:cs typeface="+mj-cs"/>
              </a:rPr>
              <a:t>– أعطوا أمثلة عن موارد طبيعية .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000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 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285912"/>
              </p:ext>
            </p:extLst>
          </p:nvPr>
        </p:nvGraphicFramePr>
        <p:xfrm>
          <a:off x="2035833" y="1820176"/>
          <a:ext cx="6964392" cy="306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098"/>
                <a:gridCol w="1741098"/>
                <a:gridCol w="1741098"/>
                <a:gridCol w="1741098"/>
              </a:tblGrid>
              <a:tr h="591772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مُستنفذة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مُتجدّدة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 ليست </a:t>
                      </a:r>
                      <a:r>
                        <a:rPr lang="ar-SA" sz="2000" dirty="0" smtClean="0">
                          <a:cs typeface="+mj-cs"/>
                        </a:rPr>
                        <a:t> من الأحياء 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من الأحياء </a:t>
                      </a:r>
                      <a:endParaRPr lang="en-US" sz="2000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نفط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هواء , غابات 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نفط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غابات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هواء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מלבן 5"/>
          <p:cNvSpPr/>
          <p:nvPr/>
        </p:nvSpPr>
        <p:spPr>
          <a:xfrm>
            <a:off x="138023" y="1996918"/>
            <a:ext cx="162543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نفط , هواء ,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FF0000"/>
                </a:solidFill>
                <a:latin typeface="Arial" panose="020B0604020202020204" pitchFamily="34" charset="0"/>
                <a:cs typeface="+mj-cs"/>
              </a:rPr>
              <a:t>غابات</a:t>
            </a: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,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طحالب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أتربة المعادن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ماء , أسماك 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فيلة , الصخور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072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301360" y="356839"/>
            <a:ext cx="6210000" cy="699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SA" b="1" dirty="0" smtClean="0">
                <a:cs typeface="+mj-cs"/>
              </a:rPr>
              <a:t>تدريب : الإنسان </a:t>
            </a:r>
            <a:r>
              <a:rPr lang="ar-SA" b="1" dirty="0">
                <a:cs typeface="+mj-cs"/>
              </a:rPr>
              <a:t>والموارد الطبيعية</a:t>
            </a:r>
            <a:endParaRPr dirty="0"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894" y="253759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655701" y="1319810"/>
            <a:ext cx="84882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‭‬</a:t>
            </a:r>
          </a:p>
          <a:p>
            <a:pPr algn="r" rtl="1"/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pPr algn="r" rtl="1"/>
            <a:endParaRPr lang="ar-SA" dirty="0"/>
          </a:p>
          <a:p>
            <a:pPr algn="r" rtl="1"/>
            <a:r>
              <a:rPr lang="ar-SA" dirty="0"/>
              <a:t/>
            </a:r>
            <a:br>
              <a:rPr lang="ar-SA" dirty="0"/>
            </a:br>
            <a:endParaRPr lang="ar-SA" dirty="0" smtClean="0">
              <a:solidFill>
                <a:srgbClr val="000000"/>
              </a:solidFill>
              <a:latin typeface="Droid Arabic Kufi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38023" y="1272486"/>
            <a:ext cx="8748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أ -  لأي مجموعات من المتبع تصنيف الموارد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الطبيعية ؟        </a:t>
            </a:r>
            <a:r>
              <a:rPr lang="ar-SA" sz="2000" b="1" dirty="0" smtClean="0">
                <a:cs typeface="+mj-cs"/>
              </a:rPr>
              <a:t>ب </a:t>
            </a:r>
            <a:r>
              <a:rPr lang="ar-SA" sz="2000" b="1" dirty="0">
                <a:cs typeface="+mj-cs"/>
              </a:rPr>
              <a:t>– أعطوا أمثلة عن موارد طبيعية .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000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 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795014"/>
              </p:ext>
            </p:extLst>
          </p:nvPr>
        </p:nvGraphicFramePr>
        <p:xfrm>
          <a:off x="2035833" y="1820176"/>
          <a:ext cx="6964392" cy="306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098"/>
                <a:gridCol w="1741098"/>
                <a:gridCol w="1741098"/>
                <a:gridCol w="1741098"/>
              </a:tblGrid>
              <a:tr h="591772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مُستنفذة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مُتجدّدة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 ليست </a:t>
                      </a:r>
                      <a:r>
                        <a:rPr lang="ar-SA" sz="2000" dirty="0" smtClean="0">
                          <a:cs typeface="+mj-cs"/>
                        </a:rPr>
                        <a:t> من الأحياء 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من الأحياء </a:t>
                      </a:r>
                      <a:endParaRPr lang="en-US" sz="2000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نفط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هواء , غابات 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نفط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غابات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طحالب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هواء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طحالب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מלבן 5"/>
          <p:cNvSpPr/>
          <p:nvPr/>
        </p:nvSpPr>
        <p:spPr>
          <a:xfrm>
            <a:off x="138023" y="1996918"/>
            <a:ext cx="162543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نفط , هواء ,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غابات , </a:t>
            </a:r>
            <a:r>
              <a:rPr lang="ar-S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+mj-cs"/>
              </a:rPr>
              <a:t>طحالب</a:t>
            </a:r>
            <a:endParaRPr lang="ar-SA" sz="2000" b="1" dirty="0">
              <a:solidFill>
                <a:srgbClr val="FF0000"/>
              </a:solidFill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أتربة المعادن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ماء , أسماك 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فيلة , الصخور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799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301360" y="356839"/>
            <a:ext cx="6210000" cy="699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SA" b="1" dirty="0" smtClean="0">
                <a:cs typeface="+mj-cs"/>
              </a:rPr>
              <a:t>تدريب : الإنسان </a:t>
            </a:r>
            <a:r>
              <a:rPr lang="ar-SA" b="1" dirty="0">
                <a:cs typeface="+mj-cs"/>
              </a:rPr>
              <a:t>والموارد الطبيعية</a:t>
            </a:r>
            <a:endParaRPr dirty="0"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894" y="253759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655701" y="1319810"/>
            <a:ext cx="84882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‭‬</a:t>
            </a:r>
          </a:p>
          <a:p>
            <a:pPr algn="r" rtl="1"/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pPr algn="r" rtl="1"/>
            <a:endParaRPr lang="ar-SA" dirty="0"/>
          </a:p>
          <a:p>
            <a:pPr algn="r" rtl="1"/>
            <a:r>
              <a:rPr lang="ar-SA" dirty="0"/>
              <a:t/>
            </a:r>
            <a:br>
              <a:rPr lang="ar-SA" dirty="0"/>
            </a:br>
            <a:endParaRPr lang="ar-SA" dirty="0" smtClean="0">
              <a:solidFill>
                <a:srgbClr val="000000"/>
              </a:solidFill>
              <a:latin typeface="Droid Arabic Kufi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38023" y="1272486"/>
            <a:ext cx="8748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أ -  لأي مجموعات من المتبع تصنيف الموارد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الطبيعية ؟        </a:t>
            </a:r>
            <a:r>
              <a:rPr lang="ar-SA" sz="2000" b="1" dirty="0" smtClean="0">
                <a:cs typeface="+mj-cs"/>
              </a:rPr>
              <a:t>ب </a:t>
            </a:r>
            <a:r>
              <a:rPr lang="ar-SA" sz="2000" b="1" dirty="0">
                <a:cs typeface="+mj-cs"/>
              </a:rPr>
              <a:t>– أعطوا أمثلة عن موارد طبيعية .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000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 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902555"/>
              </p:ext>
            </p:extLst>
          </p:nvPr>
        </p:nvGraphicFramePr>
        <p:xfrm>
          <a:off x="2035833" y="1820176"/>
          <a:ext cx="6964392" cy="306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098"/>
                <a:gridCol w="1741098"/>
                <a:gridCol w="1741098"/>
                <a:gridCol w="1741098"/>
              </a:tblGrid>
              <a:tr h="591772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مُستنفذة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مُتجدّدة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 ليست </a:t>
                      </a:r>
                      <a:r>
                        <a:rPr lang="ar-SA" sz="2000" dirty="0" smtClean="0">
                          <a:cs typeface="+mj-cs"/>
                        </a:rPr>
                        <a:t> من الأحياء 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من الأحياء </a:t>
                      </a:r>
                      <a:endParaRPr lang="en-US" sz="2000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نفط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هواء , غابات 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نفط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غابات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أتربة المعادن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طحالب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هواء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طحالب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أتربة</a:t>
                      </a:r>
                      <a:r>
                        <a:rPr lang="ar-SA" sz="2000" b="1" baseline="0" dirty="0" smtClean="0">
                          <a:cs typeface="+mj-cs"/>
                        </a:rPr>
                        <a:t> المعادن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מלבן 5"/>
          <p:cNvSpPr/>
          <p:nvPr/>
        </p:nvSpPr>
        <p:spPr>
          <a:xfrm>
            <a:off x="138023" y="1996918"/>
            <a:ext cx="162543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نفط , هواء ,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غابات ,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طحالب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+mj-cs"/>
              </a:rPr>
              <a:t>أتربة المعادن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ماء , أسماك 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فيلة , الصخور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249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301360" y="356839"/>
            <a:ext cx="6210000" cy="699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SA" b="1" dirty="0" smtClean="0">
                <a:cs typeface="+mj-cs"/>
              </a:rPr>
              <a:t>تدريب : الإنسان </a:t>
            </a:r>
            <a:r>
              <a:rPr lang="ar-SA" b="1" dirty="0">
                <a:cs typeface="+mj-cs"/>
              </a:rPr>
              <a:t>والموارد الطبيعية</a:t>
            </a:r>
            <a:endParaRPr dirty="0"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894" y="253759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655701" y="1319810"/>
            <a:ext cx="84882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‭‬</a:t>
            </a:r>
          </a:p>
          <a:p>
            <a:pPr algn="r" rtl="1"/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pPr algn="r" rtl="1"/>
            <a:endParaRPr lang="ar-SA" dirty="0"/>
          </a:p>
          <a:p>
            <a:pPr algn="r" rtl="1"/>
            <a:r>
              <a:rPr lang="ar-SA" dirty="0"/>
              <a:t/>
            </a:r>
            <a:br>
              <a:rPr lang="ar-SA" dirty="0"/>
            </a:br>
            <a:endParaRPr lang="ar-SA" dirty="0" smtClean="0">
              <a:solidFill>
                <a:srgbClr val="000000"/>
              </a:solidFill>
              <a:latin typeface="Droid Arabic Kufi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38023" y="1272486"/>
            <a:ext cx="8748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أ -  لأي مجموعات من المتبع تصنيف الموارد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الطبيعية ؟        </a:t>
            </a:r>
            <a:r>
              <a:rPr lang="ar-SA" sz="2000" b="1" dirty="0" smtClean="0">
                <a:cs typeface="+mj-cs"/>
              </a:rPr>
              <a:t>ب </a:t>
            </a:r>
            <a:r>
              <a:rPr lang="ar-SA" sz="2000" b="1" dirty="0">
                <a:cs typeface="+mj-cs"/>
              </a:rPr>
              <a:t>– أعطوا أمثلة عن موارد طبيعية .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000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 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02645"/>
              </p:ext>
            </p:extLst>
          </p:nvPr>
        </p:nvGraphicFramePr>
        <p:xfrm>
          <a:off x="2035833" y="1820176"/>
          <a:ext cx="6964392" cy="306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098"/>
                <a:gridCol w="1741098"/>
                <a:gridCol w="1741098"/>
                <a:gridCol w="1741098"/>
              </a:tblGrid>
              <a:tr h="591772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مُستنفذة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مُتجدّدة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 ليست </a:t>
                      </a:r>
                      <a:r>
                        <a:rPr lang="ar-SA" sz="2000" dirty="0" smtClean="0">
                          <a:cs typeface="+mj-cs"/>
                        </a:rPr>
                        <a:t> من الأحياء 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من الأحياء </a:t>
                      </a:r>
                      <a:endParaRPr lang="en-US" sz="2000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نفط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هواء , غابات 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نفط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غابات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أتربة المعادن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طحالب ,</a:t>
                      </a:r>
                      <a:r>
                        <a:rPr lang="ar-SA" sz="2000" b="1" baseline="0" dirty="0" smtClean="0">
                          <a:cs typeface="+mj-cs"/>
                        </a:rPr>
                        <a:t> ماء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هواء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طحالب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أتربة</a:t>
                      </a:r>
                      <a:r>
                        <a:rPr lang="ar-SA" sz="2000" b="1" baseline="0" dirty="0" smtClean="0">
                          <a:cs typeface="+mj-cs"/>
                        </a:rPr>
                        <a:t> المعادن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ماء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מלבן 5"/>
          <p:cNvSpPr/>
          <p:nvPr/>
        </p:nvSpPr>
        <p:spPr>
          <a:xfrm>
            <a:off x="138023" y="1996918"/>
            <a:ext cx="162543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نفط , هواء ,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غابات ,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طحالب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أتربة المعادن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+mj-cs"/>
              </a:rPr>
              <a:t>ماء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, أسماك 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فيلة , الصخور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28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301360" y="356839"/>
            <a:ext cx="6210000" cy="699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SA" b="1" dirty="0" smtClean="0">
                <a:cs typeface="+mj-cs"/>
              </a:rPr>
              <a:t>تدريب : الإنسان </a:t>
            </a:r>
            <a:r>
              <a:rPr lang="ar-SA" b="1" dirty="0">
                <a:cs typeface="+mj-cs"/>
              </a:rPr>
              <a:t>والموارد الطبيعية</a:t>
            </a:r>
            <a:endParaRPr dirty="0"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894" y="253759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655701" y="1319810"/>
            <a:ext cx="84882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‭‬</a:t>
            </a:r>
          </a:p>
          <a:p>
            <a:pPr algn="r" rtl="1"/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pPr algn="r" rtl="1"/>
            <a:endParaRPr lang="ar-SA" dirty="0"/>
          </a:p>
          <a:p>
            <a:pPr algn="r" rtl="1"/>
            <a:r>
              <a:rPr lang="ar-SA" dirty="0"/>
              <a:t/>
            </a:r>
            <a:br>
              <a:rPr lang="ar-SA" dirty="0"/>
            </a:br>
            <a:endParaRPr lang="ar-SA" dirty="0" smtClean="0">
              <a:solidFill>
                <a:srgbClr val="000000"/>
              </a:solidFill>
              <a:latin typeface="Droid Arabic Kufi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38023" y="1272486"/>
            <a:ext cx="8748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أ -  لأي مجموعات من المتبع تصنيف الموارد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الطبيعية ؟        </a:t>
            </a:r>
            <a:r>
              <a:rPr lang="ar-SA" sz="2000" b="1" dirty="0" smtClean="0">
                <a:cs typeface="+mj-cs"/>
              </a:rPr>
              <a:t>ب </a:t>
            </a:r>
            <a:r>
              <a:rPr lang="ar-SA" sz="2000" b="1" dirty="0">
                <a:cs typeface="+mj-cs"/>
              </a:rPr>
              <a:t>– أعطوا أمثلة عن موارد طبيعية .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000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 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303735"/>
              </p:ext>
            </p:extLst>
          </p:nvPr>
        </p:nvGraphicFramePr>
        <p:xfrm>
          <a:off x="2035833" y="1820176"/>
          <a:ext cx="6964392" cy="306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098"/>
                <a:gridCol w="1741098"/>
                <a:gridCol w="1741098"/>
                <a:gridCol w="1741098"/>
              </a:tblGrid>
              <a:tr h="591772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مُستنفذة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مُتجدّدة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 ليست </a:t>
                      </a:r>
                      <a:r>
                        <a:rPr lang="ar-SA" sz="2000" dirty="0" smtClean="0">
                          <a:cs typeface="+mj-cs"/>
                        </a:rPr>
                        <a:t> من الأحياء 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من الأحياء </a:t>
                      </a:r>
                      <a:endParaRPr lang="en-US" sz="2000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نفط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هواء , غابات 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نفط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غابات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أتربة المعادن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طحالب ,</a:t>
                      </a:r>
                      <a:r>
                        <a:rPr lang="ar-SA" sz="2000" b="1" baseline="0" dirty="0" smtClean="0">
                          <a:cs typeface="+mj-cs"/>
                        </a:rPr>
                        <a:t> ماء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هواء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طحالب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أسماك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أتربة</a:t>
                      </a:r>
                      <a:r>
                        <a:rPr lang="ar-SA" sz="2000" b="1" baseline="0" dirty="0" smtClean="0">
                          <a:cs typeface="+mj-cs"/>
                        </a:rPr>
                        <a:t> المعادن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أسماك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ماء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מלבן 5"/>
          <p:cNvSpPr/>
          <p:nvPr/>
        </p:nvSpPr>
        <p:spPr>
          <a:xfrm>
            <a:off x="138023" y="1996918"/>
            <a:ext cx="162543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نفط , هواء ,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غابات ,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طحالب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أتربة المعادن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ماء , </a:t>
            </a:r>
            <a:r>
              <a:rPr lang="ar-S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+mj-cs"/>
              </a:rPr>
              <a:t>أسماك </a:t>
            </a:r>
            <a:endParaRPr lang="ar-SA" sz="2000" b="1" dirty="0">
              <a:solidFill>
                <a:srgbClr val="FF0000"/>
              </a:solidFill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فيلة , الصخور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03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301360" y="356839"/>
            <a:ext cx="6210000" cy="699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SA" b="1" dirty="0" smtClean="0">
                <a:cs typeface="+mj-cs"/>
              </a:rPr>
              <a:t>تدريب : الإنسان </a:t>
            </a:r>
            <a:r>
              <a:rPr lang="ar-SA" b="1" dirty="0">
                <a:cs typeface="+mj-cs"/>
              </a:rPr>
              <a:t>والموارد الطبيعية</a:t>
            </a:r>
            <a:endParaRPr dirty="0"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894" y="253759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655701" y="1319810"/>
            <a:ext cx="84882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‭‬</a:t>
            </a:r>
          </a:p>
          <a:p>
            <a:pPr algn="r" rtl="1"/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pPr algn="r" rtl="1"/>
            <a:endParaRPr lang="ar-SA" dirty="0"/>
          </a:p>
          <a:p>
            <a:pPr algn="r" rtl="1"/>
            <a:r>
              <a:rPr lang="ar-SA" dirty="0"/>
              <a:t/>
            </a:r>
            <a:br>
              <a:rPr lang="ar-SA" dirty="0"/>
            </a:br>
            <a:endParaRPr lang="ar-SA" dirty="0" smtClean="0">
              <a:solidFill>
                <a:srgbClr val="000000"/>
              </a:solidFill>
              <a:latin typeface="Droid Arabic Kufi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38023" y="1272486"/>
            <a:ext cx="8748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أ -  لأي مجموعات من المتبع تصنيف الموارد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الطبيعية ؟        </a:t>
            </a:r>
            <a:r>
              <a:rPr lang="ar-SA" sz="2000" b="1" dirty="0" smtClean="0">
                <a:cs typeface="+mj-cs"/>
              </a:rPr>
              <a:t>ب </a:t>
            </a:r>
            <a:r>
              <a:rPr lang="ar-SA" sz="2000" b="1" dirty="0">
                <a:cs typeface="+mj-cs"/>
              </a:rPr>
              <a:t>– أعطوا أمثلة عن موارد طبيعية .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000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 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836667"/>
              </p:ext>
            </p:extLst>
          </p:nvPr>
        </p:nvGraphicFramePr>
        <p:xfrm>
          <a:off x="2035833" y="1820176"/>
          <a:ext cx="6964392" cy="306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098"/>
                <a:gridCol w="1741098"/>
                <a:gridCol w="1741098"/>
                <a:gridCol w="1741098"/>
              </a:tblGrid>
              <a:tr h="591772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مُستنفذة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مُتجدّدة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 ليست </a:t>
                      </a:r>
                      <a:r>
                        <a:rPr lang="ar-SA" sz="2000" dirty="0" smtClean="0">
                          <a:cs typeface="+mj-cs"/>
                        </a:rPr>
                        <a:t> من الأحياء 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من الأحياء </a:t>
                      </a:r>
                      <a:endParaRPr lang="en-US" sz="2000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نفط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هواء , غابات 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نفط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غابات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أتربة المعادن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طحالب ,</a:t>
                      </a:r>
                      <a:r>
                        <a:rPr lang="ar-SA" sz="2000" b="1" baseline="0" dirty="0" smtClean="0">
                          <a:cs typeface="+mj-cs"/>
                        </a:rPr>
                        <a:t> ماء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هواء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طحالب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أسماك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أتربة</a:t>
                      </a:r>
                      <a:r>
                        <a:rPr lang="ar-SA" sz="2000" b="1" baseline="0" dirty="0" smtClean="0">
                          <a:cs typeface="+mj-cs"/>
                        </a:rPr>
                        <a:t> المعادن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أسماك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فيلة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ماء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فيلة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מלבן 5"/>
          <p:cNvSpPr/>
          <p:nvPr/>
        </p:nvSpPr>
        <p:spPr>
          <a:xfrm>
            <a:off x="138023" y="1996918"/>
            <a:ext cx="162543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نفط , هواء ,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غابات ,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طحالب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أتربة المعادن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ماء , أسماك 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+mj-cs"/>
              </a:rPr>
              <a:t>فيلة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, الصخور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31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301360" y="356839"/>
            <a:ext cx="6210000" cy="699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SA" b="1" dirty="0" smtClean="0">
                <a:cs typeface="+mj-cs"/>
              </a:rPr>
              <a:t>تدريب : الإنسان </a:t>
            </a:r>
            <a:r>
              <a:rPr lang="ar-SA" b="1" dirty="0">
                <a:cs typeface="+mj-cs"/>
              </a:rPr>
              <a:t>والموارد الطبيعية</a:t>
            </a:r>
            <a:endParaRPr dirty="0"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894" y="253759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655701" y="1319810"/>
            <a:ext cx="84882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‭‬</a:t>
            </a:r>
          </a:p>
          <a:p>
            <a:pPr algn="r" rtl="1"/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pPr algn="r" rtl="1"/>
            <a:endParaRPr lang="ar-SA" dirty="0"/>
          </a:p>
          <a:p>
            <a:pPr algn="r" rtl="1"/>
            <a:r>
              <a:rPr lang="ar-SA" dirty="0"/>
              <a:t/>
            </a:r>
            <a:br>
              <a:rPr lang="ar-SA" dirty="0"/>
            </a:br>
            <a:endParaRPr lang="ar-SA" dirty="0" smtClean="0">
              <a:solidFill>
                <a:srgbClr val="000000"/>
              </a:solidFill>
              <a:latin typeface="Droid Arabic Kufi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38023" y="1272486"/>
            <a:ext cx="8748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أ -  لأي مجموعات من المتبع تصنيف الموارد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الطبيعية ؟        </a:t>
            </a:r>
            <a:r>
              <a:rPr lang="ar-SA" sz="2000" b="1" dirty="0" smtClean="0">
                <a:cs typeface="+mj-cs"/>
              </a:rPr>
              <a:t>ب </a:t>
            </a:r>
            <a:r>
              <a:rPr lang="ar-SA" sz="2000" b="1" dirty="0">
                <a:cs typeface="+mj-cs"/>
              </a:rPr>
              <a:t>– أعطوا أمثلة عن موارد طبيعية .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000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 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52507"/>
              </p:ext>
            </p:extLst>
          </p:nvPr>
        </p:nvGraphicFramePr>
        <p:xfrm>
          <a:off x="2035833" y="1820176"/>
          <a:ext cx="6964392" cy="306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098"/>
                <a:gridCol w="1741098"/>
                <a:gridCol w="1741098"/>
                <a:gridCol w="1741098"/>
              </a:tblGrid>
              <a:tr h="591772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مُستنفذة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مُتجدّدة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 ليست </a:t>
                      </a:r>
                      <a:r>
                        <a:rPr lang="ar-SA" sz="2000" dirty="0" smtClean="0">
                          <a:cs typeface="+mj-cs"/>
                        </a:rPr>
                        <a:t> من الأحياء </a:t>
                      </a:r>
                      <a:endParaRPr lang="en-US" sz="2000" dirty="0" smtClean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smtClean="0">
                          <a:cs typeface="+mj-cs"/>
                        </a:rPr>
                        <a:t>موارد طبيعية</a:t>
                      </a:r>
                      <a:r>
                        <a:rPr lang="ar-SA" sz="2000" baseline="0" dirty="0" smtClean="0">
                          <a:cs typeface="+mj-cs"/>
                        </a:rPr>
                        <a:t> </a:t>
                      </a:r>
                      <a:r>
                        <a:rPr lang="ar-SA" sz="2000" dirty="0" smtClean="0">
                          <a:cs typeface="+mj-cs"/>
                        </a:rPr>
                        <a:t> من الأحياء </a:t>
                      </a:r>
                      <a:endParaRPr lang="en-US" sz="2000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نفط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هواء , غابات 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نفط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غابات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أتربة المعادن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طحالب ,</a:t>
                      </a:r>
                      <a:r>
                        <a:rPr lang="ar-SA" sz="2000" b="1" baseline="0" dirty="0" smtClean="0">
                          <a:cs typeface="+mj-cs"/>
                        </a:rPr>
                        <a:t> ماء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هواء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طحالب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الصخور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أسماك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أتربة</a:t>
                      </a:r>
                      <a:r>
                        <a:rPr lang="ar-SA" sz="2000" b="1" baseline="0" dirty="0" smtClean="0">
                          <a:cs typeface="+mj-cs"/>
                        </a:rPr>
                        <a:t> المعادن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أسماك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  <a:tr h="59177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فيلة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ماء , الصخور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cs typeface="+mj-cs"/>
                        </a:rPr>
                        <a:t>فيلة</a:t>
                      </a:r>
                      <a:endParaRPr lang="en-US" sz="2000" b="1" dirty="0">
                        <a:cs typeface="+mj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מלבן 5"/>
          <p:cNvSpPr/>
          <p:nvPr/>
        </p:nvSpPr>
        <p:spPr>
          <a:xfrm>
            <a:off x="138023" y="1996918"/>
            <a:ext cx="162543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نفط , هواء ,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غابات ,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طحالب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أتربة المعادن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ماء , أسماك </a:t>
            </a:r>
            <a:endParaRPr lang="ar-SA" sz="2000" b="1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فيلة , </a:t>
            </a:r>
            <a:r>
              <a:rPr lang="ar-S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+mj-cs"/>
              </a:rPr>
              <a:t>الصخور</a:t>
            </a:r>
            <a:endParaRPr lang="ar-SA" sz="2000" b="1" dirty="0">
              <a:solidFill>
                <a:srgbClr val="FF0000"/>
              </a:solidFill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063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301360" y="51678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SA" b="1" dirty="0" smtClean="0">
                <a:cs typeface="+mj-cs"/>
              </a:rPr>
              <a:t>تدريب : الإنسان </a:t>
            </a:r>
            <a:r>
              <a:rPr lang="ar-SA" b="1" dirty="0">
                <a:cs typeface="+mj-cs"/>
              </a:rPr>
              <a:t>والموارد الطبيعية</a:t>
            </a:r>
            <a:endParaRPr dirty="0"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596" y="345457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מלבן 3"/>
          <p:cNvSpPr/>
          <p:nvPr/>
        </p:nvSpPr>
        <p:spPr>
          <a:xfrm>
            <a:off x="22302" y="1148482"/>
            <a:ext cx="8959607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400" dirty="0">
                <a:solidFill>
                  <a:schemeClr val="tx1">
                    <a:lumMod val="50000"/>
                  </a:schemeClr>
                </a:solidFill>
                <a:cs typeface="+mj-cs"/>
              </a:rPr>
              <a:t>ج – بناءً على أية معايير تم تصنيف الموارد الطبيعية 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؟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ص</a:t>
            </a:r>
            <a:r>
              <a:rPr lang="ar-JO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ُ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نّ</a:t>
            </a:r>
            <a:r>
              <a:rPr lang="ar-JO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ِ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ف</a:t>
            </a:r>
            <a:r>
              <a:rPr lang="ar-JO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َ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ت </a:t>
            </a:r>
            <a:r>
              <a:rPr lang="ar-SA" sz="2400" dirty="0">
                <a:solidFill>
                  <a:schemeClr val="tx1">
                    <a:lumMod val="50000"/>
                  </a:schemeClr>
                </a:solidFill>
                <a:cs typeface="+mj-cs"/>
              </a:rPr>
              <a:t>الموارد الطبيعيّة بالاعتماد 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على :</a:t>
            </a: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نوعيّة مصادرها :  مصدر حي   ,  مصدر غير حي .</a:t>
            </a:r>
            <a:endParaRPr lang="ar-JO" sz="2400" dirty="0">
              <a:solidFill>
                <a:schemeClr val="tx1">
                  <a:lumMod val="50000"/>
                </a:schemeClr>
              </a:solidFill>
              <a:cs typeface="+mj-cs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القُدرة الإنتاجية الخاصة بالموارد الطبيعية « وتيرة  تجدّدها الطبيعي» : مُتجدّدة , مُستنفذة</a:t>
            </a:r>
            <a:r>
              <a:rPr lang="ar-JO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.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 </a:t>
            </a:r>
            <a:endParaRPr lang="ar-JO" sz="2400" dirty="0">
              <a:solidFill>
                <a:schemeClr val="tx1">
                  <a:lumMod val="50000"/>
                </a:schemeClr>
              </a:solidFill>
              <a:cs typeface="+mj-cs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التصنيف المكاني : توزيع </a:t>
            </a:r>
            <a:r>
              <a:rPr lang="ar-SA" sz="2400" dirty="0">
                <a:solidFill>
                  <a:schemeClr val="tx1">
                    <a:lumMod val="50000"/>
                  </a:schemeClr>
                </a:solidFill>
                <a:cs typeface="+mj-cs"/>
              </a:rPr>
              <a:t>الموارد الطبيعيّة على أماكن 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مصادرها .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JO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   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  الغلاف : اليابسي , المائي , الجوي .</a:t>
            </a:r>
            <a:endParaRPr lang="en-US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766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1728439" y="259482"/>
            <a:ext cx="6702393" cy="773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ar-SA" b="1" dirty="0" smtClean="0">
                <a:cs typeface="+mj-cs"/>
              </a:rPr>
              <a:t>تأثير  الأنسان على الموارد الطبيعية – بصمة قدم </a:t>
            </a:r>
            <a:endParaRPr b="1" dirty="0"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453" y="68278"/>
            <a:ext cx="1022185" cy="9648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372907" y="1490503"/>
            <a:ext cx="84882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‭‬</a:t>
            </a:r>
          </a:p>
          <a:p>
            <a:pPr algn="r" rtl="1"/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pPr algn="r" rtl="1"/>
            <a:endParaRPr lang="ar-SA" dirty="0"/>
          </a:p>
          <a:p>
            <a:pPr algn="r" rtl="1"/>
            <a:r>
              <a:rPr lang="ar-SA" dirty="0"/>
              <a:t/>
            </a:r>
            <a:br>
              <a:rPr lang="ar-SA" dirty="0"/>
            </a:br>
            <a:endParaRPr lang="ar-SA" dirty="0" smtClean="0">
              <a:solidFill>
                <a:srgbClr val="000000"/>
              </a:solidFill>
              <a:latin typeface="Droid Arabic Kufi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83079" y="1582836"/>
            <a:ext cx="8378127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</a:pPr>
            <a:endParaRPr lang="ar-SA" sz="1200" dirty="0" smtClean="0">
              <a:solidFill>
                <a:schemeClr val="tx1">
                  <a:lumMod val="50000"/>
                </a:schemeClr>
              </a:solidFill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نتوقف قليلًا , نتساءل , نُفكّر ونُخمّن !!!!</a:t>
            </a:r>
            <a:endParaRPr lang="ar-JO" sz="2400" dirty="0" smtClean="0">
              <a:solidFill>
                <a:schemeClr val="tx1">
                  <a:lumMod val="50000"/>
                </a:schemeClr>
              </a:solidFill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endParaRPr lang="ar-SA" sz="2400" dirty="0" smtClean="0">
              <a:solidFill>
                <a:schemeClr val="tx1">
                  <a:lumMod val="50000"/>
                </a:schemeClr>
              </a:solidFill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هل جميع الموارد المُتجدّدة هي مُتجدّدة بشكلٍ غير محدود؟؟!!!</a:t>
            </a:r>
            <a:endParaRPr lang="ar-SA" sz="2400" dirty="0">
              <a:solidFill>
                <a:schemeClr val="tx1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387" y="1739129"/>
            <a:ext cx="1723755" cy="97478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985" y="3139708"/>
            <a:ext cx="1826907" cy="94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098159" y="402352"/>
            <a:ext cx="6210000" cy="632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accent2"/>
              </a:buClr>
              <a:buSzPts val="2800"/>
            </a:pPr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eef" panose="01000506020000020003" pitchFamily="2" charset="-78"/>
                <a:cs typeface="+mj-cs"/>
              </a:rPr>
              <a:t>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eef" panose="01000506020000020003" pitchFamily="2" charset="-78"/>
                <a:cs typeface="+mj-cs"/>
              </a:rPr>
              <a:t/>
            </a:r>
            <a:b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eef" panose="01000506020000020003" pitchFamily="2" charset="-78"/>
                <a:cs typeface="+mj-cs"/>
              </a:rPr>
            </a:br>
            <a:r>
              <a:rPr lang="ar-SA" dirty="0">
                <a:cs typeface="+mj-cs"/>
              </a:rPr>
              <a:t/>
            </a:r>
            <a:br>
              <a:rPr lang="ar-SA" dirty="0">
                <a:cs typeface="+mj-cs"/>
              </a:rPr>
            </a:br>
            <a:r>
              <a:rPr lang="ar-SA" dirty="0">
                <a:cs typeface="+mj-cs"/>
              </a:rPr>
              <a:t/>
            </a:r>
            <a:br>
              <a:rPr lang="ar-SA" dirty="0">
                <a:cs typeface="+mj-cs"/>
              </a:rPr>
            </a:br>
            <a:r>
              <a:rPr lang="ar-JO" dirty="0" smtClean="0">
                <a:cs typeface="+mj-cs"/>
              </a:rPr>
              <a:t>   </a:t>
            </a:r>
            <a:r>
              <a:rPr lang="ar-SA" b="1" dirty="0" smtClean="0">
                <a:cs typeface="+mj-cs"/>
              </a:rPr>
              <a:t>أية </a:t>
            </a:r>
            <a:r>
              <a:rPr lang="ar-SA" b="1" dirty="0">
                <a:cs typeface="+mj-cs"/>
              </a:rPr>
              <a:t>كنز ثمين اكتشفنا ؟!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eef" panose="01000506020000020003" pitchFamily="2" charset="-78"/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385" y="10172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76393" y="3238117"/>
            <a:ext cx="27764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Droid Arabic Kufi"/>
              </a:rPr>
              <a:t>  </a:t>
            </a:r>
            <a:endParaRPr kumimoji="0" lang="en-US" altLang="en-US" sz="101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Droid Arabic Kufi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077434" y="1704640"/>
            <a:ext cx="77724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ar-SA" sz="2400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أحسنتم .. ممتاز</a:t>
            </a: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ar-SA" sz="2400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صحيح يا له من كنز ثمين ...</a:t>
            </a:r>
            <a:endParaRPr lang="ar-SA" sz="2400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ar-SA" sz="2400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لقد إكتشفوا موادًا </a:t>
            </a:r>
            <a:r>
              <a:rPr lang="ar-SA" sz="2400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من الطبيعة </a:t>
            </a:r>
            <a:r>
              <a:rPr lang="ar-SA" sz="2400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من الممكن أن نستعملها لمختلف </a:t>
            </a:r>
            <a:r>
              <a:rPr lang="ar-SA" sz="2400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الاستعمالات </a:t>
            </a: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ar-SA" sz="2400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المطلوبة </a:t>
            </a:r>
            <a:r>
              <a:rPr lang="ar-SA" sz="2400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لاحتياجاتنا </a:t>
            </a:r>
            <a:r>
              <a:rPr lang="ar-SA" sz="2400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اليومية.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634" y="1421057"/>
            <a:ext cx="1718576" cy="76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4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1444432" y="516784"/>
            <a:ext cx="7066928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SA" b="1" dirty="0">
                <a:cs typeface="+mj-cs"/>
              </a:rPr>
              <a:t>تأثير  الأنسان على الموارد الطبيعية – بصمة قدم </a:t>
            </a:r>
            <a:endParaRPr b="1" dirty="0"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606" y="263654"/>
            <a:ext cx="931653" cy="7391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716086" y="924479"/>
            <a:ext cx="84882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‭‬</a:t>
            </a:r>
          </a:p>
          <a:p>
            <a:pPr algn="r" rtl="1"/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pPr algn="r" rtl="1"/>
            <a:endParaRPr lang="ar-SA" dirty="0"/>
          </a:p>
          <a:p>
            <a:pPr algn="r" rtl="1"/>
            <a:r>
              <a:rPr lang="ar-SA" dirty="0"/>
              <a:t/>
            </a:r>
            <a:br>
              <a:rPr lang="ar-SA" dirty="0"/>
            </a:br>
            <a:endParaRPr lang="ar-SA" dirty="0" smtClean="0">
              <a:solidFill>
                <a:srgbClr val="000000"/>
              </a:solidFill>
              <a:latin typeface="Droid Arabic Kufi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-89210" y="1123706"/>
            <a:ext cx="90436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chemeClr val="tx1">
                    <a:lumMod val="50000"/>
                  </a:schemeClr>
                </a:solidFill>
                <a:cs typeface="+mj-cs"/>
              </a:rPr>
              <a:t>هل جميع الموارد المُتجدّدة هي مُتجدّدة بشكلٍ غير محدود</a:t>
            </a:r>
            <a:r>
              <a:rPr lang="ar-SA" sz="2400" b="1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؟؟!!!</a:t>
            </a:r>
          </a:p>
          <a:p>
            <a:pPr algn="r" rtl="1">
              <a:lnSpc>
                <a:spcPct val="150000"/>
              </a:lnSpc>
            </a:pPr>
            <a:r>
              <a:rPr lang="ar-JO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 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بالطبع لا ...</a:t>
            </a:r>
            <a:r>
              <a:rPr lang="ar-JO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  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لو 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استغل الأنسان الكائنات الحية الموجودة في الطبيعة بوتيرة تفوق قدرتها على التكاثر، </a:t>
            </a:r>
            <a:r>
              <a:rPr lang="ar-JO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واستخدم الموارد 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cs typeface="+mj-cs"/>
              </a:rPr>
              <a:t>الطبيعية بصورة مبالغ فيها وبشكلٍ لا  يضع فيه اعتبارَا لحاجات الأجيال القادمة 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فإنها قد تنقرض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وتُستنفذ 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(تنتهي). 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وذلك 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cs typeface="+mj-cs"/>
              </a:rPr>
              <a:t>بالممارسات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التالية :</a:t>
            </a:r>
          </a:p>
          <a:p>
            <a:pPr algn="r" rtl="1">
              <a:lnSpc>
                <a:spcPct val="150000"/>
              </a:lnSpc>
            </a:pPr>
            <a:r>
              <a:rPr lang="ar-JO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*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 الإسراف 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cs typeface="+mj-cs"/>
              </a:rPr>
              <a:t>في قطع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الأشجار   </a:t>
            </a:r>
            <a:r>
              <a:rPr lang="ar-JO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*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 الاستهلاك 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cs typeface="+mj-cs"/>
              </a:rPr>
              <a:t>المتزايد للماء </a:t>
            </a:r>
            <a:r>
              <a:rPr lang="ar-JO" sz="2400" dirty="0">
                <a:solidFill>
                  <a:schemeClr val="bg2">
                    <a:lumMod val="10000"/>
                  </a:schemeClr>
                </a:solidFill>
                <a:cs typeface="+mj-cs"/>
              </a:rPr>
              <a:t> </a:t>
            </a:r>
            <a:r>
              <a:rPr lang="ar-JO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  *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الصيد الجائر</a:t>
            </a:r>
            <a:endParaRPr lang="ar-SA" sz="2400" dirty="0">
              <a:solidFill>
                <a:schemeClr val="bg2">
                  <a:lumMod val="10000"/>
                </a:schemeClr>
              </a:solidFill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36306" y="3986028"/>
            <a:ext cx="6483180" cy="918341"/>
            <a:chOff x="1444432" y="3978623"/>
            <a:chExt cx="7378333" cy="1137116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7919" y="3986028"/>
              <a:ext cx="2104846" cy="1129711"/>
            </a:xfrm>
            <a:prstGeom prst="rect">
              <a:avLst/>
            </a:prstGeom>
          </p:spPr>
        </p:pic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7550" y="3978623"/>
              <a:ext cx="2518912" cy="1129711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4432" y="3978624"/>
              <a:ext cx="2415396" cy="1129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08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030061" y="367990"/>
            <a:ext cx="6630860" cy="655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SA" b="1" dirty="0" smtClean="0">
                <a:cs typeface="+mj-cs"/>
              </a:rPr>
              <a:t>الإجمال : الموارد الطبيعية</a:t>
            </a:r>
            <a:endParaRPr b="1" dirty="0"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540" y="237066"/>
            <a:ext cx="149236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655701" y="1319810"/>
            <a:ext cx="84882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‭‬</a:t>
            </a:r>
          </a:p>
          <a:p>
            <a:pPr algn="r" rtl="1"/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pPr algn="r" rtl="1"/>
            <a:endParaRPr lang="ar-SA" dirty="0"/>
          </a:p>
          <a:p>
            <a:pPr algn="r" rtl="1"/>
            <a:endParaRPr lang="ar-SA" dirty="0" smtClean="0">
              <a:solidFill>
                <a:srgbClr val="000000"/>
              </a:solidFill>
              <a:latin typeface="Droid Arabic Kufi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64565" y="1319810"/>
            <a:ext cx="8380562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نحن 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نستخدم مواد من الطبيعة لمختلف الاستعمالات المطلوبة لاحتياجاتنا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اليومية.</a:t>
            </a:r>
            <a:endParaRPr lang="ar-JO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الموارد الطبيعية </a:t>
            </a:r>
            <a:r>
              <a:rPr lang="ar-JO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-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كل 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ما يحصل عليه الإنسان من الطبيعة لغرض معيشته وتحسين جودة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حياته.</a:t>
            </a:r>
            <a:endParaRPr lang="ar-JO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الموارد 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cs typeface="+mj-cs"/>
              </a:rPr>
              <a:t>الطبيعية موجودة في أماكن مختلفة في الكـرة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الأرضية في كلٍ من الغلاف :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   </a:t>
            </a:r>
            <a:r>
              <a:rPr lang="ar-SA" sz="2400" dirty="0" err="1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اليابسي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 , المائي , الجوي.</a:t>
            </a:r>
          </a:p>
          <a:p>
            <a:pPr algn="r" rtl="1"/>
            <a:r>
              <a:rPr lang="ks-Arab" sz="2400" dirty="0" smtClean="0">
                <a:cs typeface="+mj-cs"/>
              </a:rPr>
              <a:t> </a:t>
            </a:r>
            <a:endParaRPr lang="ar-SA" sz="2400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22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146594" y="411684"/>
            <a:ext cx="6210000" cy="64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SA" b="1" dirty="0">
                <a:cs typeface="+mj-cs"/>
              </a:rPr>
              <a:t>الإجمال : الموارد الطبيعية</a:t>
            </a:r>
            <a:endParaRPr b="1" dirty="0"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385" y="10172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655701" y="1319810"/>
            <a:ext cx="84882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>
                <a:solidFill>
                  <a:srgbClr val="000000"/>
                </a:solidFill>
                <a:latin typeface="Droid Arabic Kufi"/>
              </a:rPr>
              <a:t>‭‬</a:t>
            </a:r>
          </a:p>
          <a:p>
            <a:pPr algn="r" rtl="1"/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pPr algn="r" rtl="1"/>
            <a:endParaRPr lang="ar-SA" dirty="0"/>
          </a:p>
          <a:p>
            <a:pPr algn="r" rtl="1"/>
            <a:r>
              <a:rPr lang="ar-SA" dirty="0"/>
              <a:t/>
            </a:r>
            <a:br>
              <a:rPr lang="ar-SA" dirty="0"/>
            </a:br>
            <a:endParaRPr lang="ar-SA" dirty="0" smtClean="0">
              <a:solidFill>
                <a:srgbClr val="000000"/>
              </a:solidFill>
              <a:latin typeface="Droid Arabic Kufi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655701" y="1163695"/>
            <a:ext cx="795515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 </a:t>
            </a:r>
            <a:r>
              <a:rPr lang="ks-Arab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يستغل </a:t>
            </a:r>
            <a:r>
              <a:rPr lang="ks-Arab" sz="2400" dirty="0">
                <a:solidFill>
                  <a:schemeClr val="bg2">
                    <a:lumMod val="10000"/>
                  </a:schemeClr>
                </a:solidFill>
                <a:cs typeface="+mj-cs"/>
              </a:rPr>
              <a:t>ال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cs typeface="+mj-cs"/>
              </a:rPr>
              <a:t>إنسان </a:t>
            </a:r>
            <a:r>
              <a:rPr lang="ks-Arab" sz="2400" dirty="0">
                <a:solidFill>
                  <a:schemeClr val="bg2">
                    <a:lumMod val="10000"/>
                  </a:schemeClr>
                </a:solidFill>
                <a:cs typeface="+mj-cs"/>
              </a:rPr>
              <a:t> مواد من الطبيعة لإنتاج المواد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cs typeface="+mj-cs"/>
              </a:rPr>
              <a:t> ومنتجات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.</a:t>
            </a:r>
            <a:endParaRPr lang="ar-SA" sz="2400" dirty="0">
              <a:solidFill>
                <a:schemeClr val="bg2">
                  <a:lumMod val="10000"/>
                </a:schemeClr>
              </a:solidFill>
              <a:cs typeface="+mj-cs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 </a:t>
            </a:r>
            <a:r>
              <a:rPr lang="ks-Arab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تسمى </a:t>
            </a:r>
            <a:r>
              <a:rPr lang="ks-Arab" sz="2400" dirty="0">
                <a:solidFill>
                  <a:schemeClr val="bg2">
                    <a:lumMod val="10000"/>
                  </a:schemeClr>
                </a:solidFill>
                <a:cs typeface="+mj-cs"/>
              </a:rPr>
              <a:t>المواد 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cs typeface="+mj-cs"/>
              </a:rPr>
              <a:t>التي نتجت من عملية معالجة المواد الطبيعية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ب</a:t>
            </a:r>
            <a:r>
              <a:rPr lang="ar-JO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ـِ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 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cs typeface="+mj-cs"/>
              </a:rPr>
              <a:t>: مواد </a:t>
            </a:r>
            <a:r>
              <a:rPr lang="ks-Arab" sz="2400" dirty="0">
                <a:solidFill>
                  <a:schemeClr val="bg2">
                    <a:lumMod val="10000"/>
                  </a:schemeClr>
                </a:solidFill>
                <a:cs typeface="+mj-cs"/>
              </a:rPr>
              <a:t>م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cs typeface="+mj-cs"/>
              </a:rPr>
              <a:t>ُ</a:t>
            </a:r>
            <a:r>
              <a:rPr lang="ks-Arab" sz="2400" dirty="0">
                <a:solidFill>
                  <a:schemeClr val="bg2">
                    <a:lumMod val="10000"/>
                  </a:schemeClr>
                </a:solidFill>
                <a:cs typeface="+mj-cs"/>
              </a:rPr>
              <a:t>صن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cs typeface="+mj-cs"/>
              </a:rPr>
              <a:t>ّ</a:t>
            </a:r>
            <a:r>
              <a:rPr lang="ks-Arab" sz="2400" dirty="0">
                <a:solidFill>
                  <a:schemeClr val="bg2">
                    <a:lumMod val="10000"/>
                  </a:schemeClr>
                </a:solidFill>
                <a:cs typeface="+mj-cs"/>
              </a:rPr>
              <a:t>عة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.</a:t>
            </a:r>
            <a:endParaRPr lang="ar-SA" sz="2400" dirty="0">
              <a:solidFill>
                <a:schemeClr val="bg2">
                  <a:lumMod val="10000"/>
                </a:schemeClr>
              </a:solidFill>
              <a:cs typeface="+mj-cs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 </a:t>
            </a:r>
            <a:r>
              <a:rPr lang="ks-Arab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من </a:t>
            </a:r>
            <a:r>
              <a:rPr lang="ks-Arab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المتبع تقسيم الموارد الطبيعية ٳلى مجموعتين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 :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JO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      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أ 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cs typeface="+mj-cs"/>
              </a:rPr>
              <a:t>-  </a:t>
            </a:r>
            <a:r>
              <a:rPr lang="ks-Arab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موارد طبيعية من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j-cs"/>
              </a:rPr>
              <a:t>مصدر حي.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  </a:t>
            </a:r>
            <a:endParaRPr lang="ar-JO" sz="2400" dirty="0" smtClean="0">
              <a:solidFill>
                <a:schemeClr val="bg2">
                  <a:lumMod val="10000"/>
                </a:schemeClr>
              </a:solidFill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JO" sz="2400" dirty="0">
                <a:solidFill>
                  <a:schemeClr val="bg2">
                    <a:lumMod val="10000"/>
                  </a:schemeClr>
                </a:solidFill>
                <a:cs typeface="+mj-cs"/>
              </a:rPr>
              <a:t> </a:t>
            </a:r>
            <a:r>
              <a:rPr lang="ar-JO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    </a:t>
            </a:r>
            <a:r>
              <a:rPr lang="ar-SA" sz="2400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 </a:t>
            </a:r>
            <a:r>
              <a:rPr lang="ar-SA" sz="2400" dirty="0">
                <a:cs typeface="+mj-cs"/>
              </a:rPr>
              <a:t>ب - </a:t>
            </a:r>
            <a:r>
              <a:rPr lang="ar-SA" sz="2400" dirty="0">
                <a:solidFill>
                  <a:schemeClr val="tx1">
                    <a:lumMod val="50000"/>
                  </a:schemeClr>
                </a:solidFill>
                <a:cs typeface="+mj-cs"/>
              </a:rPr>
              <a:t>موارد طبيعية ليست من مصدر حي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.</a:t>
            </a:r>
            <a:endParaRPr lang="ar-SA" sz="2400" dirty="0">
              <a:solidFill>
                <a:schemeClr val="tx1">
                  <a:lumMod val="50000"/>
                </a:schemeClr>
              </a:solidFill>
              <a:cs typeface="+mj-cs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ar-SA" sz="2400" dirty="0" smtClean="0">
                <a:cs typeface="+mj-cs"/>
              </a:rPr>
              <a:t>ليست </a:t>
            </a:r>
            <a:r>
              <a:rPr lang="ar-SA" sz="2400" dirty="0">
                <a:solidFill>
                  <a:schemeClr val="tx1">
                    <a:lumMod val="50000"/>
                  </a:schemeClr>
                </a:solidFill>
                <a:cs typeface="+mj-cs"/>
              </a:rPr>
              <a:t>جميع الموارد المُتجدّدة هي مُتجدّدة بشكلٍ غير محدود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cs typeface="+mj-cs"/>
              </a:rPr>
              <a:t>.</a:t>
            </a:r>
            <a:endParaRPr lang="ar-JO" sz="2400" dirty="0" smtClean="0">
              <a:solidFill>
                <a:schemeClr val="tx1">
                  <a:lumMod val="5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022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2245603" y="360666"/>
            <a:ext cx="6210000" cy="654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ar-SA" b="1" dirty="0" smtClean="0">
                <a:latin typeface="Lateef" panose="01000506020000020003" pitchFamily="2" charset="-78"/>
                <a:cs typeface="+mj-cs"/>
              </a:rPr>
              <a:t>          مواد من الطبيعة</a:t>
            </a:r>
            <a:endParaRPr b="1" dirty="0">
              <a:latin typeface="Lateef" panose="01000506020000020003" pitchFamily="2" charset="-78"/>
              <a:cs typeface="+mj-cs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385" y="10172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200726" y="1129486"/>
            <a:ext cx="8577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نحن نستخدم مواد من الطبيعة لمختلف الاستعمالات المطلوبة لاحتياجاتنا اليومية</a:t>
            </a:r>
            <a:r>
              <a:rPr lang="ar-SA" sz="24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.</a:t>
            </a:r>
            <a:r>
              <a:rPr lang="ar-SA" sz="2400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 </a:t>
            </a:r>
            <a:r>
              <a:rPr lang="ar-SA" sz="2400" dirty="0">
                <a:cs typeface="+mj-cs"/>
              </a:rPr>
              <a:t/>
            </a:r>
            <a:br>
              <a:rPr lang="ar-SA" sz="2400" dirty="0">
                <a:cs typeface="+mj-cs"/>
              </a:rPr>
            </a:br>
            <a:r>
              <a:rPr lang="ar-SA" sz="2400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نستخدم مثلًا: 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الصخور للبناء.</a:t>
            </a:r>
            <a:endParaRPr lang="ar-JO" sz="2400" dirty="0" smtClean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التربة </a:t>
            </a:r>
            <a:r>
              <a:rPr lang="ar-SA" sz="2400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لزراعة </a:t>
            </a:r>
            <a:r>
              <a:rPr lang="ar-SA" sz="2400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النباتات.</a:t>
            </a:r>
            <a:endParaRPr lang="ar-JO" sz="2400" dirty="0" smtClean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النفط </a:t>
            </a:r>
            <a:r>
              <a:rPr lang="ar-SA" sz="2400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الخام </a:t>
            </a:r>
            <a:r>
              <a:rPr lang="ar-SA" sz="2400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إنتاج </a:t>
            </a:r>
            <a:r>
              <a:rPr lang="ar-SA" sz="2400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موادّ الوقود ولإنتاج الموادّ </a:t>
            </a:r>
            <a:r>
              <a:rPr lang="ar-SA" sz="2400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البلاستيكية.</a:t>
            </a:r>
            <a:endParaRPr lang="ar-JO" sz="2400" dirty="0" smtClean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ملح </a:t>
            </a:r>
            <a:r>
              <a:rPr lang="ar-SA" sz="2400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الطعام لتتبيل </a:t>
            </a:r>
            <a:r>
              <a:rPr lang="ar-SA" sz="2400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الغذاء. </a:t>
            </a:r>
            <a:endParaRPr lang="ar-JO" sz="2400" dirty="0" smtClean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وملح </a:t>
            </a:r>
            <a:r>
              <a:rPr lang="ar-SA" sz="2400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البوتاس والفوسفات لإنتاج الأسمدة وغيرها. </a:t>
            </a:r>
            <a:endParaRPr lang="en-US" sz="2400" dirty="0">
              <a:cs typeface="+mj-cs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964" y="2149234"/>
            <a:ext cx="1519810" cy="64661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54794" y="1806522"/>
            <a:ext cx="1858591" cy="2944119"/>
            <a:chOff x="91570" y="1318844"/>
            <a:chExt cx="1858591" cy="2944119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570" y="1318844"/>
              <a:ext cx="1838606" cy="685424"/>
            </a:xfrm>
            <a:prstGeom prst="rect">
              <a:avLst/>
            </a:prstGeom>
          </p:spPr>
        </p:pic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570" y="2125802"/>
              <a:ext cx="1858591" cy="590365"/>
            </a:xfrm>
            <a:prstGeom prst="rect">
              <a:avLst/>
            </a:prstGeom>
          </p:spPr>
        </p:pic>
        <p:pic>
          <p:nvPicPr>
            <p:cNvPr id="12" name="תמונה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0766" y="3584004"/>
              <a:ext cx="1819395" cy="678959"/>
            </a:xfrm>
            <a:prstGeom prst="rect">
              <a:avLst/>
            </a:prstGeom>
          </p:spPr>
        </p:pic>
        <p:pic>
          <p:nvPicPr>
            <p:cNvPr id="13" name="תמונה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477" y="2826499"/>
              <a:ext cx="1835684" cy="565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363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385" y="10172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1094337" y="490654"/>
            <a:ext cx="7409375" cy="640545"/>
          </a:xfrm>
        </p:spPr>
        <p:txBody>
          <a:bodyPr>
            <a:noAutofit/>
          </a:bodyPr>
          <a:lstStyle/>
          <a:p>
            <a:pPr algn="ctr" fontAlgn="base"/>
            <a:r>
              <a:rPr lang="ar-SA" b="1" dirty="0" smtClean="0">
                <a:cs typeface="+mj-cs"/>
              </a:rPr>
              <a:t>الموارد الطبيعية – ماهي ؟</a:t>
            </a:r>
            <a:endParaRPr lang="ar-SA" b="1" dirty="0">
              <a:cs typeface="+mj-cs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67268" y="1117289"/>
            <a:ext cx="873551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400" b="1" dirty="0" smtClean="0">
                <a:cs typeface="+mj-cs"/>
              </a:rPr>
              <a:t>الموارد الطبيعية: </a:t>
            </a:r>
            <a:r>
              <a:rPr lang="ar-JO" sz="2400" dirty="0">
                <a:latin typeface="Arial" panose="020B0604020202020204" pitchFamily="34" charset="0"/>
                <a:cs typeface="+mj-cs"/>
              </a:rPr>
              <a:t> </a:t>
            </a:r>
            <a:r>
              <a:rPr lang="ar-SA" sz="2400" dirty="0" smtClean="0">
                <a:latin typeface="Arial" panose="020B0604020202020204" pitchFamily="34" charset="0"/>
                <a:cs typeface="+mj-cs"/>
              </a:rPr>
              <a:t>كل </a:t>
            </a:r>
            <a:r>
              <a:rPr lang="ar-SA" sz="2400" dirty="0">
                <a:latin typeface="Arial" panose="020B0604020202020204" pitchFamily="34" charset="0"/>
                <a:cs typeface="+mj-cs"/>
              </a:rPr>
              <a:t>ما </a:t>
            </a:r>
            <a:r>
              <a:rPr lang="ar-SA" sz="2400" dirty="0" smtClean="0">
                <a:latin typeface="Arial" panose="020B0604020202020204" pitchFamily="34" charset="0"/>
                <a:cs typeface="+mj-cs"/>
              </a:rPr>
              <a:t>هو موجود في الطبيعة بدون تدخُل الأنسان ,  يحصل عليه الإنسان ليُلبي </a:t>
            </a:r>
            <a:r>
              <a:rPr lang="ar-SA" sz="2400" dirty="0" err="1" smtClean="0">
                <a:latin typeface="Arial" panose="020B0604020202020204" pitchFamily="34" charset="0"/>
                <a:cs typeface="+mj-cs"/>
              </a:rPr>
              <a:t>إحتياجاته</a:t>
            </a:r>
            <a:r>
              <a:rPr lang="ar-SA" sz="2400" dirty="0" smtClean="0">
                <a:latin typeface="Arial" panose="020B0604020202020204" pitchFamily="34" charset="0"/>
                <a:cs typeface="+mj-cs"/>
              </a:rPr>
              <a:t> وتحسين </a:t>
            </a:r>
            <a:r>
              <a:rPr lang="ar-SA" sz="2400" dirty="0">
                <a:latin typeface="Arial" panose="020B0604020202020204" pitchFamily="34" charset="0"/>
                <a:cs typeface="+mj-cs"/>
              </a:rPr>
              <a:t>جودة </a:t>
            </a:r>
            <a:r>
              <a:rPr lang="ar-SA" sz="2400" dirty="0" smtClean="0">
                <a:latin typeface="Arial" panose="020B0604020202020204" pitchFamily="34" charset="0"/>
                <a:cs typeface="+mj-cs"/>
              </a:rPr>
              <a:t>حياته مثل:</a:t>
            </a: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 smtClean="0">
                <a:latin typeface="Arial" panose="020B0604020202020204" pitchFamily="34" charset="0"/>
                <a:cs typeface="+mj-cs"/>
              </a:rPr>
              <a:t>الكائنات الحية .</a:t>
            </a: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 smtClean="0">
                <a:latin typeface="Arial" panose="020B0604020202020204" pitchFamily="34" charset="0"/>
                <a:cs typeface="+mj-cs"/>
              </a:rPr>
              <a:t> مواد </a:t>
            </a:r>
            <a:r>
              <a:rPr lang="ar-SA" sz="2400" dirty="0">
                <a:latin typeface="Arial" panose="020B0604020202020204" pitchFamily="34" charset="0"/>
                <a:cs typeface="+mj-cs"/>
              </a:rPr>
              <a:t>من </a:t>
            </a:r>
            <a:r>
              <a:rPr lang="ar-SA" sz="2400" dirty="0" smtClean="0">
                <a:latin typeface="Arial" panose="020B0604020202020204" pitchFamily="34" charset="0"/>
                <a:cs typeface="+mj-cs"/>
              </a:rPr>
              <a:t>الطبيعة . </a:t>
            </a: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 smtClean="0">
                <a:latin typeface="Arial" panose="020B0604020202020204" pitchFamily="34" charset="0"/>
                <a:cs typeface="+mj-cs"/>
              </a:rPr>
              <a:t> الطاقة.</a:t>
            </a:r>
            <a:r>
              <a:rPr lang="ar-SA" sz="2400" dirty="0">
                <a:latin typeface="Arial" panose="020B0604020202020204" pitchFamily="34" charset="0"/>
                <a:cs typeface="+mj-cs"/>
              </a:rPr>
              <a:t> </a:t>
            </a:r>
            <a:endParaRPr lang="ar-SA" sz="2400" dirty="0" smtClean="0"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400" dirty="0" smtClean="0">
                <a:latin typeface="Arial" panose="020B0604020202020204" pitchFamily="34" charset="0"/>
                <a:cs typeface="+mj-cs"/>
              </a:rPr>
              <a:t>الموارد </a:t>
            </a:r>
            <a:r>
              <a:rPr lang="ar-SA" sz="2400" dirty="0">
                <a:latin typeface="Arial" panose="020B0604020202020204" pitchFamily="34" charset="0"/>
                <a:cs typeface="+mj-cs"/>
              </a:rPr>
              <a:t>الطبيعية موجودة في أماكن مختلفة في الكـرة الأرضية. </a:t>
            </a:r>
            <a:endParaRPr lang="en-US" sz="2400" dirty="0">
              <a:cs typeface="+mj-cs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650" y="2388759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5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385" y="10172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1101213" y="323385"/>
            <a:ext cx="7409375" cy="733890"/>
          </a:xfrm>
        </p:spPr>
        <p:txBody>
          <a:bodyPr>
            <a:noAutofit/>
          </a:bodyPr>
          <a:lstStyle/>
          <a:p>
            <a:pPr algn="ctr"/>
            <a:r>
              <a:rPr lang="ar-SA" b="1" dirty="0">
                <a:cs typeface="+mj-cs"/>
              </a:rPr>
              <a:t>الموارد </a:t>
            </a:r>
            <a:r>
              <a:rPr lang="ar-SA" b="1" dirty="0" smtClean="0">
                <a:cs typeface="+mj-cs"/>
              </a:rPr>
              <a:t>الطبيعية – على اليابسة</a:t>
            </a:r>
            <a:endParaRPr lang="he-IL" b="1" dirty="0">
              <a:latin typeface="Lateef" panose="01000506020000020003" pitchFamily="2" charset="-78"/>
              <a:cs typeface="+mj-cs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56117" y="1189920"/>
            <a:ext cx="8798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JO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مكان تواجد الموارد الطبيعية في الكرة الأرضية:</a:t>
            </a:r>
            <a:r>
              <a:rPr lang="ar-JO" sz="2000" b="1" dirty="0" smtClean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000" dirty="0" smtClean="0">
                <a:cs typeface="+mj-cs"/>
              </a:rPr>
              <a:t>الموارد </a:t>
            </a:r>
            <a:r>
              <a:rPr lang="ar-SA" sz="2000" dirty="0">
                <a:cs typeface="+mj-cs"/>
              </a:rPr>
              <a:t>الطبيعية موجودة في أماكن مختلفة في الكـرة </a:t>
            </a:r>
            <a:r>
              <a:rPr lang="ar-JO" sz="2000" dirty="0" smtClean="0">
                <a:cs typeface="+mj-cs"/>
              </a:rPr>
              <a:t>  </a:t>
            </a:r>
          </a:p>
          <a:p>
            <a:pPr algn="r" rtl="1">
              <a:lnSpc>
                <a:spcPct val="150000"/>
              </a:lnSpc>
            </a:pPr>
            <a:r>
              <a:rPr lang="ar-JO" sz="2000" dirty="0">
                <a:cs typeface="+mj-cs"/>
              </a:rPr>
              <a:t> </a:t>
            </a:r>
            <a:r>
              <a:rPr lang="ar-JO" sz="2000" dirty="0" smtClean="0">
                <a:cs typeface="+mj-cs"/>
              </a:rPr>
              <a:t>  </a:t>
            </a:r>
            <a:r>
              <a:rPr lang="ar-SA" sz="2000" dirty="0" smtClean="0">
                <a:cs typeface="+mj-cs"/>
              </a:rPr>
              <a:t>الأرضية.</a:t>
            </a:r>
            <a:r>
              <a:rPr lang="ar-JO" sz="2000" dirty="0" smtClean="0">
                <a:cs typeface="+mj-cs"/>
              </a:rPr>
              <a:t>  </a:t>
            </a:r>
            <a:r>
              <a:rPr lang="ar-SA" sz="2000" dirty="0" smtClean="0">
                <a:cs typeface="+mj-cs"/>
              </a:rPr>
              <a:t>موجودة </a:t>
            </a:r>
            <a:r>
              <a:rPr lang="ar-SA" sz="2000" dirty="0">
                <a:cs typeface="+mj-cs"/>
              </a:rPr>
              <a:t>في </a:t>
            </a:r>
            <a:r>
              <a:rPr lang="ar-SA" sz="2000" dirty="0" smtClean="0">
                <a:cs typeface="+mj-cs"/>
              </a:rPr>
              <a:t>اليابسة , مثل</a:t>
            </a:r>
            <a:r>
              <a:rPr lang="ar-SA" sz="2000" dirty="0">
                <a:cs typeface="+mj-cs"/>
              </a:rPr>
              <a:t> </a:t>
            </a:r>
            <a:r>
              <a:rPr lang="ar-SA" sz="2000" dirty="0" smtClean="0">
                <a:cs typeface="+mj-cs"/>
              </a:rPr>
              <a:t>: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 أتربة المعادن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  الغابات الطبيعية.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الحيوانات</a:t>
            </a:r>
            <a:r>
              <a:rPr lang="ar-SA" sz="2000" dirty="0">
                <a:cs typeface="+mj-cs"/>
              </a:rPr>
              <a:t> </a:t>
            </a:r>
            <a:r>
              <a:rPr lang="ar-SA" sz="2000" dirty="0" smtClean="0">
                <a:cs typeface="+mj-cs"/>
              </a:rPr>
              <a:t>البرّيّة. 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 موادّ </a:t>
            </a:r>
            <a:r>
              <a:rPr lang="ar-SA" sz="2000" dirty="0">
                <a:cs typeface="+mj-cs"/>
              </a:rPr>
              <a:t>الوقود (النفط الخام، غاز الطبخ والفحم الحجري</a:t>
            </a:r>
            <a:r>
              <a:rPr lang="ar-SA" sz="2000" dirty="0" smtClean="0">
                <a:cs typeface="+mj-cs"/>
              </a:rPr>
              <a:t>).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الأملاح </a:t>
            </a:r>
            <a:r>
              <a:rPr lang="ar-SA" sz="2000" dirty="0">
                <a:cs typeface="+mj-cs"/>
              </a:rPr>
              <a:t>(ملح الطعام، </a:t>
            </a:r>
            <a:r>
              <a:rPr lang="ar-SA" sz="2000" dirty="0" smtClean="0">
                <a:cs typeface="+mj-cs"/>
              </a:rPr>
              <a:t>البوتاس،الفوسفات)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الماء.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87388" y="1755787"/>
            <a:ext cx="2475921" cy="3219785"/>
            <a:chOff x="237464" y="1320550"/>
            <a:chExt cx="2475921" cy="3219785"/>
          </a:xfrm>
        </p:grpSpPr>
        <p:pic>
          <p:nvPicPr>
            <p:cNvPr id="2" name="תמונה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9535" y="1320550"/>
              <a:ext cx="2473850" cy="1059561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7464" y="2460423"/>
              <a:ext cx="2475921" cy="999800"/>
            </a:xfrm>
            <a:prstGeom prst="rect">
              <a:avLst/>
            </a:prstGeom>
          </p:spPr>
        </p:pic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464" y="3540535"/>
              <a:ext cx="2475921" cy="999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70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385" y="10172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1094337" y="411684"/>
            <a:ext cx="7409375" cy="719515"/>
          </a:xfrm>
        </p:spPr>
        <p:txBody>
          <a:bodyPr>
            <a:noAutofit/>
          </a:bodyPr>
          <a:lstStyle/>
          <a:p>
            <a:pPr algn="ctr" fontAlgn="base"/>
            <a:r>
              <a:rPr lang="ar-SA" b="1" dirty="0" smtClean="0">
                <a:cs typeface="+mj-cs"/>
              </a:rPr>
              <a:t>الموارد الطبيعية-</a:t>
            </a:r>
            <a:r>
              <a:rPr lang="en-US" b="1" dirty="0" smtClean="0">
                <a:cs typeface="+mj-cs"/>
              </a:rPr>
              <a:t> </a:t>
            </a:r>
            <a:r>
              <a:rPr lang="ar-SA" b="1" dirty="0" smtClean="0">
                <a:cs typeface="+mj-cs"/>
              </a:rPr>
              <a:t>في الماء</a:t>
            </a:r>
            <a:endParaRPr lang="ar-SA" b="1" dirty="0">
              <a:cs typeface="+mj-cs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61451" y="1111575"/>
            <a:ext cx="859054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ar-SA" sz="2000" dirty="0">
              <a:solidFill>
                <a:srgbClr val="636363"/>
              </a:solidFill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000" dirty="0">
                <a:solidFill>
                  <a:srgbClr val="636363"/>
                </a:solidFill>
                <a:latin typeface="Arial" panose="020B0604020202020204" pitchFamily="34" charset="0"/>
                <a:cs typeface="+mj-cs"/>
              </a:rPr>
              <a:t> </a:t>
            </a:r>
            <a:r>
              <a:rPr lang="ar-SA" sz="2000" dirty="0">
                <a:cs typeface="+mj-cs"/>
              </a:rPr>
              <a:t>الموارد الطبيعية موجودة في مجمعات الماء (البحيرات، البحار، المحيطـات). </a:t>
            </a:r>
            <a:r>
              <a:rPr lang="ar-SA" sz="2000" dirty="0" smtClean="0">
                <a:cs typeface="+mj-cs"/>
              </a:rPr>
              <a:t>مثل: </a:t>
            </a: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الماء</a:t>
            </a:r>
            <a:endParaRPr lang="ar-JO" sz="2000" dirty="0">
              <a:cs typeface="+mj-cs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 الأملاح</a:t>
            </a:r>
            <a:endParaRPr lang="ar-JO" sz="2000" dirty="0">
              <a:cs typeface="+mj-cs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 حقول </a:t>
            </a:r>
            <a:r>
              <a:rPr lang="ar-SA" sz="2000" dirty="0">
                <a:cs typeface="+mj-cs"/>
              </a:rPr>
              <a:t>النفط الموجودة تحت قاع </a:t>
            </a:r>
            <a:r>
              <a:rPr lang="ar-SA" sz="2000" dirty="0" smtClean="0">
                <a:cs typeface="+mj-cs"/>
              </a:rPr>
              <a:t>البحر</a:t>
            </a:r>
            <a:endParaRPr lang="ar-JO" sz="2000" dirty="0">
              <a:cs typeface="+mj-cs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أتربة </a:t>
            </a:r>
            <a:r>
              <a:rPr lang="ar-SA" sz="2000" dirty="0">
                <a:cs typeface="+mj-cs"/>
              </a:rPr>
              <a:t>المعادن (</a:t>
            </a:r>
            <a:r>
              <a:rPr lang="ar-SA" sz="2000" dirty="0" smtClean="0">
                <a:cs typeface="+mj-cs"/>
              </a:rPr>
              <a:t>مثل: </a:t>
            </a:r>
            <a:r>
              <a:rPr lang="ar-SA" sz="2000" dirty="0">
                <a:cs typeface="+mj-cs"/>
              </a:rPr>
              <a:t>تربة المنغنيز) الموجودة </a:t>
            </a:r>
            <a:r>
              <a:rPr lang="ar-SA" sz="2000" dirty="0" smtClean="0">
                <a:cs typeface="+mj-cs"/>
              </a:rPr>
              <a:t>في </a:t>
            </a:r>
            <a:r>
              <a:rPr lang="ar-SA" sz="2000" dirty="0">
                <a:cs typeface="+mj-cs"/>
              </a:rPr>
              <a:t>قاع </a:t>
            </a:r>
            <a:r>
              <a:rPr lang="ar-SA" sz="2000" dirty="0" smtClean="0">
                <a:cs typeface="+mj-cs"/>
              </a:rPr>
              <a:t>البحر </a:t>
            </a:r>
            <a:endParaRPr lang="ar-JO" sz="2000" dirty="0">
              <a:cs typeface="+mj-cs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000" dirty="0" smtClean="0">
                <a:cs typeface="+mj-cs"/>
              </a:rPr>
              <a:t> الكائنات </a:t>
            </a:r>
            <a:r>
              <a:rPr lang="ar-SA" sz="2000" dirty="0">
                <a:cs typeface="+mj-cs"/>
              </a:rPr>
              <a:t>الحية (مثل، الطحالب، الأسماك) التي تعيش في </a:t>
            </a:r>
            <a:r>
              <a:rPr lang="ar-SA" sz="2000" dirty="0" smtClean="0">
                <a:cs typeface="+mj-cs"/>
              </a:rPr>
              <a:t>البحار.</a:t>
            </a:r>
            <a:endParaRPr lang="en-US" sz="2000" dirty="0"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5472" y="1987519"/>
            <a:ext cx="3181072" cy="2477009"/>
            <a:chOff x="490350" y="1966859"/>
            <a:chExt cx="3181072" cy="2477009"/>
          </a:xfrm>
        </p:grpSpPr>
        <p:pic>
          <p:nvPicPr>
            <p:cNvPr id="2" name="תמונה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350" y="2011462"/>
              <a:ext cx="1339373" cy="1054912"/>
            </a:xfrm>
            <a:prstGeom prst="rect">
              <a:avLst/>
            </a:prstGeom>
          </p:spPr>
        </p:pic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803" y="3259760"/>
              <a:ext cx="1339373" cy="1184108"/>
            </a:xfrm>
            <a:prstGeom prst="rect">
              <a:avLst/>
            </a:prstGeom>
          </p:spPr>
        </p:pic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15099" y="1966859"/>
              <a:ext cx="1456322" cy="1054912"/>
            </a:xfrm>
            <a:prstGeom prst="rect">
              <a:avLst/>
            </a:prstGeom>
          </p:spPr>
        </p:pic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68656" y="3259760"/>
              <a:ext cx="1502766" cy="1184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5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3385" y="10172"/>
            <a:ext cx="763159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1034305" y="411684"/>
            <a:ext cx="7409375" cy="671388"/>
          </a:xfrm>
        </p:spPr>
        <p:txBody>
          <a:bodyPr>
            <a:noAutofit/>
          </a:bodyPr>
          <a:lstStyle/>
          <a:p>
            <a:pPr algn="ctr"/>
            <a:r>
              <a:rPr lang="ar-SA" sz="3600" b="1" dirty="0">
                <a:cs typeface="+mj-cs"/>
              </a:rPr>
              <a:t>كيف تتلاءم أعضاء النباتات لاستيعاب الضوء؟ </a:t>
            </a:r>
            <a:br>
              <a:rPr lang="ar-SA" sz="3600" b="1" dirty="0">
                <a:cs typeface="+mj-cs"/>
              </a:rPr>
            </a:br>
            <a:r>
              <a:rPr lang="he-IL" sz="3600" b="1" dirty="0">
                <a:cs typeface="+mj-cs"/>
              </a:rPr>
              <a:t>מחבר/ים: </a:t>
            </a:r>
            <a:r>
              <a:rPr lang="ar-SA" sz="3600" b="1" dirty="0" err="1">
                <a:cs typeface="+mj-cs"/>
              </a:rPr>
              <a:t>ياعيل</a:t>
            </a:r>
            <a:r>
              <a:rPr lang="ar-SA" sz="3600" b="1" dirty="0">
                <a:cs typeface="+mj-cs"/>
              </a:rPr>
              <a:t> كشتان, أوسنات دجان, </a:t>
            </a:r>
            <a:r>
              <a:rPr lang="ar-SA" sz="3600" b="1" dirty="0" err="1">
                <a:cs typeface="+mj-cs"/>
              </a:rPr>
              <a:t>ركيفيت</a:t>
            </a:r>
            <a:r>
              <a:rPr lang="ar-SA" sz="3600" b="1" dirty="0">
                <a:cs typeface="+mj-cs"/>
              </a:rPr>
              <a:t> دناي </a:t>
            </a:r>
            <a:r>
              <a:rPr lang="he-IL" sz="3600" b="1" dirty="0">
                <a:cs typeface="+mj-cs"/>
              </a:rPr>
              <a:t>ו</a:t>
            </a:r>
            <a:r>
              <a:rPr lang="ar-SA" sz="3600" b="1" dirty="0" err="1">
                <a:cs typeface="+mj-cs"/>
              </a:rPr>
              <a:t>يئير</a:t>
            </a:r>
            <a:r>
              <a:rPr lang="ar-SA" sz="3600" b="1" dirty="0">
                <a:cs typeface="+mj-cs"/>
              </a:rPr>
              <a:t> </a:t>
            </a:r>
            <a:r>
              <a:rPr lang="ar-SA" sz="3600" b="1" dirty="0" err="1">
                <a:cs typeface="+mj-cs"/>
              </a:rPr>
              <a:t>هرئيل</a:t>
            </a:r>
            <a:r>
              <a:rPr lang="ar-SA" sz="3600" b="1" dirty="0">
                <a:cs typeface="+mj-cs"/>
              </a:rPr>
              <a:t/>
            </a:r>
            <a:br>
              <a:rPr lang="ar-SA" sz="3600" b="1" dirty="0">
                <a:cs typeface="+mj-cs"/>
              </a:rPr>
            </a:br>
            <a:r>
              <a:rPr lang="he-IL" sz="3600" b="1" dirty="0">
                <a:cs typeface="+mj-cs"/>
              </a:rPr>
              <a:t>שם הספר: </a:t>
            </a:r>
            <a:r>
              <a:rPr lang="ar-SA" sz="3600" b="1" dirty="0">
                <a:cs typeface="+mj-cs"/>
              </a:rPr>
              <a:t>بنظرة جديدة كتاب للتلميذ (ة) الصفّ السادس / </a:t>
            </a:r>
            <a:r>
              <a:rPr lang="he-IL" sz="3600" b="1" dirty="0">
                <a:cs typeface="+mj-cs"/>
              </a:rPr>
              <a:t>במבט חדש -מדע וטכנולוגיה לכיתה ו - מהדורה מחודשת)</a:t>
            </a:r>
            <a:br>
              <a:rPr lang="he-IL" sz="3600" b="1" dirty="0">
                <a:cs typeface="+mj-cs"/>
              </a:rPr>
            </a:br>
            <a:r>
              <a:rPr lang="he-IL" sz="3600" b="1" dirty="0">
                <a:cs typeface="+mj-cs"/>
              </a:rPr>
              <a:t> </a:t>
            </a:r>
            <a:br>
              <a:rPr lang="he-IL" sz="3600" b="1" dirty="0">
                <a:cs typeface="+mj-cs"/>
              </a:rPr>
            </a:br>
            <a:r>
              <a:rPr lang="ar-SA" sz="3600" b="1" dirty="0">
                <a:cs typeface="+mj-cs"/>
              </a:rPr>
              <a:t> </a:t>
            </a:r>
            <a:br>
              <a:rPr lang="ar-SA" sz="3600" b="1" dirty="0">
                <a:cs typeface="+mj-cs"/>
              </a:rPr>
            </a:br>
            <a:r>
              <a:rPr lang="ar-SA" b="1" dirty="0">
                <a:cs typeface="+mj-cs"/>
              </a:rPr>
              <a:t>الموارد </a:t>
            </a:r>
            <a:r>
              <a:rPr lang="ar-SA" b="1" dirty="0" smtClean="0">
                <a:cs typeface="+mj-cs"/>
              </a:rPr>
              <a:t>الطبيعية - </a:t>
            </a:r>
            <a:r>
              <a:rPr lang="ar-SA" b="1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في الهواء</a:t>
            </a:r>
            <a:endParaRPr lang="he-IL" b="1" dirty="0">
              <a:solidFill>
                <a:schemeClr val="bg1"/>
              </a:solidFill>
              <a:latin typeface="Lateef" panose="01000506020000020003" pitchFamily="2" charset="-78"/>
              <a:cs typeface="+mj-cs"/>
            </a:endParaRPr>
          </a:p>
        </p:txBody>
      </p:sp>
      <p:sp>
        <p:nvSpPr>
          <p:cNvPr id="20" name="כותרת משנה 2"/>
          <p:cNvSpPr txBox="1">
            <a:spLocks/>
          </p:cNvSpPr>
          <p:nvPr/>
        </p:nvSpPr>
        <p:spPr>
          <a:xfrm>
            <a:off x="97140" y="2218906"/>
            <a:ext cx="8948556" cy="404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b="1" dirty="0">
                <a:solidFill>
                  <a:srgbClr val="FB2265"/>
                </a:solidFill>
                <a:latin typeface="Lateef" panose="01000506020000020003" pitchFamily="2" charset="-78"/>
                <a:cs typeface="Lateef" panose="01000506020000020003" pitchFamily="2" charset="-78"/>
              </a:rPr>
              <a:t> </a:t>
            </a:r>
            <a:endParaRPr lang="he-IL" dirty="0">
              <a:latin typeface="Lateef" panose="01000506020000020003" pitchFamily="2" charset="-78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101211" y="1249522"/>
            <a:ext cx="7731149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الموارد الطبيعية موجودة في الهواء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ar-SA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مركبات الهواء المختلفة تستخدم لاحتياجاتنا المختلفة. 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مثل:</a:t>
            </a:r>
            <a:endParaRPr lang="ar-SA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 النيتروجين </a:t>
            </a:r>
            <a:r>
              <a:rPr lang="ar-SA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يستخدم لإنتاج 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الأسمدة. </a:t>
            </a:r>
            <a:endParaRPr lang="ar-JO" sz="24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 غاز </a:t>
            </a:r>
            <a:r>
              <a:rPr lang="ar-SA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الأرغون والنيون 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للاضاءة.</a:t>
            </a:r>
            <a:endParaRPr lang="ar-JO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غاز </a:t>
            </a:r>
            <a:r>
              <a:rPr lang="ar-SA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ثاني أكسيد 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الكربون </a:t>
            </a:r>
            <a:r>
              <a:rPr lang="ar-SA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للتبريد بمساعدة الجليد </a:t>
            </a: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الجاف</a:t>
            </a:r>
            <a:endParaRPr lang="ar-JO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+mj-cs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 وغيرها...</a:t>
            </a:r>
            <a:r>
              <a:rPr lang="ar-SA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+mj-cs"/>
              </a:rPr>
              <a:t> </a:t>
            </a:r>
            <a:endParaRPr lang="ar-JO" sz="24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+mj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16" y="1345344"/>
            <a:ext cx="1401337" cy="980482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211" y="2515261"/>
            <a:ext cx="1401337" cy="94639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514" y="3651095"/>
            <a:ext cx="1380946" cy="94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2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כיתה באויר">
  <a:themeElements>
    <a:clrScheme name="התאמה אישית 3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כיתה באויר" id="{0624B64E-4EB0-4CE0-A002-B0CA446F40E5}" vid="{3E88FC4F-FEDA-4608-A295-5DC0C3A9338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84B2C970292541884C6D2E423F45B9" ma:contentTypeVersion="11" ma:contentTypeDescription="Create a new document." ma:contentTypeScope="" ma:versionID="4f3f6e36b171e087215f6d509548beb9">
  <xsd:schema xmlns:xsd="http://www.w3.org/2001/XMLSchema" xmlns:xs="http://www.w3.org/2001/XMLSchema" xmlns:p="http://schemas.microsoft.com/office/2006/metadata/properties" xmlns:ns3="7de65336-3470-4daf-946b-7619550e553e" xmlns:ns4="6ad565e7-c57f-415f-adfa-5c7854c55faf" targetNamespace="http://schemas.microsoft.com/office/2006/metadata/properties" ma:root="true" ma:fieldsID="6005d5751e642d050b7d13b2165ab4df" ns3:_="" ns4:_="">
    <xsd:import namespace="7de65336-3470-4daf-946b-7619550e553e"/>
    <xsd:import namespace="6ad565e7-c57f-415f-adfa-5c7854c55fa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65336-3470-4daf-946b-7619550e5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565e7-c57f-415f-adfa-5c7854c55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E0A243-FC33-437F-B3BC-A127B2E4CB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1DCD41-DD18-4D8D-A423-0D5B4C7D9CD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de65336-3470-4daf-946b-7619550e553e"/>
    <ds:schemaRef ds:uri="6ad565e7-c57f-415f-adfa-5c7854c55fa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9391B1-E9DB-4FF2-A398-965E6B149A1C}">
  <ds:schemaRefs>
    <ds:schemaRef ds:uri="http://schemas.microsoft.com/office/2006/documentManagement/types"/>
    <ds:schemaRef ds:uri="6ad565e7-c57f-415f-adfa-5c7854c55faf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7de65336-3470-4daf-946b-7619550e553e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15536</TotalTime>
  <Words>2924</Words>
  <Application>Microsoft Office PowerPoint</Application>
  <PresentationFormat>‫הצגה על המסך (16:9)</PresentationFormat>
  <Paragraphs>746</Paragraphs>
  <Slides>42</Slides>
  <Notes>37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42</vt:i4>
      </vt:variant>
    </vt:vector>
  </HeadingPairs>
  <TitlesOfParts>
    <vt:vector size="50" baseType="lpstr">
      <vt:lpstr>Times New Roman</vt:lpstr>
      <vt:lpstr>Guttman Yad-Brush</vt:lpstr>
      <vt:lpstr>Arial</vt:lpstr>
      <vt:lpstr>Alef</vt:lpstr>
      <vt:lpstr>Droid Arabic Kufi</vt:lpstr>
      <vt:lpstr>Lateef</vt:lpstr>
      <vt:lpstr>Calibri</vt:lpstr>
      <vt:lpstr>כיתה באויר</vt:lpstr>
      <vt:lpstr>מצגת של PowerPoint</vt:lpstr>
      <vt:lpstr>ماذا يجب أن نحضّر للحصّة؟ </vt:lpstr>
      <vt:lpstr>   نبدأ بمتعة ونشاط..</vt:lpstr>
      <vt:lpstr>       أية كنز ثمين اكتشفنا ؟!</vt:lpstr>
      <vt:lpstr>          مواد من الطبيعة</vt:lpstr>
      <vt:lpstr>الموارد الطبيعية – ماهي ؟</vt:lpstr>
      <vt:lpstr>الموارد الطبيعية – على اليابسة</vt:lpstr>
      <vt:lpstr>الموارد الطبيعية- في الماء</vt:lpstr>
      <vt:lpstr>كيف تتلاءم أعضاء النباتات لاستيعاب الضوء؟  מחבר/ים: ياعيل كشتان, أوسنات دجان, ركيفيت دناي וيئير هرئيل שם הספר: بنظرة جديدة كتاب للتلميذ (ة) الصفّ السادس / במבט חדש -מדע וטכנולוגיה לכיתה ו - מהדורה מחודשת)     الموارد الطبيعية - في الهواء</vt:lpstr>
      <vt:lpstr>من مواد من الطبيعة إلى مُنتجات</vt:lpstr>
      <vt:lpstr>من مواد من الطبيعة إلى مُنتجات</vt:lpstr>
      <vt:lpstr>من مواد من الطبيعة إلى مُنتجات</vt:lpstr>
      <vt:lpstr>تدريب : الموارد الطبيعية </vt:lpstr>
      <vt:lpstr>تدريب : الموارد الطبيعية </vt:lpstr>
      <vt:lpstr>تدريب : الموارد الطبيعية </vt:lpstr>
      <vt:lpstr>تدريب : الموارد الطبيعية </vt:lpstr>
      <vt:lpstr>تدريب : الموارد الطبيعية </vt:lpstr>
      <vt:lpstr>تدريب : الموارد الطبيعية </vt:lpstr>
      <vt:lpstr>تدريب : الموارد الطبيعية </vt:lpstr>
      <vt:lpstr>الإنسان والموارد الطبيعية</vt:lpstr>
      <vt:lpstr>الإنسان والموارد الطبيعية</vt:lpstr>
      <vt:lpstr>الإنسان والموارد الطبيعية</vt:lpstr>
      <vt:lpstr>الإنسان والموارد الطبيعية</vt:lpstr>
      <vt:lpstr>الإنسان والموارد الطبيعية</vt:lpstr>
      <vt:lpstr>الإنسان والموارد الطبيعية</vt:lpstr>
      <vt:lpstr>  الإنسان والموارد الطبيعية</vt:lpstr>
      <vt:lpstr>تدريب : الإنسان والموارد الطبيعية</vt:lpstr>
      <vt:lpstr>تدريب : الإنسان والموارد الطبيعية</vt:lpstr>
      <vt:lpstr>تدريب : الإنسان والموارد الطبيعية</vt:lpstr>
      <vt:lpstr>تدريب : الإنسان والموارد الطبيعية</vt:lpstr>
      <vt:lpstr>تدريب : الإنسان والموارد الطبيعية</vt:lpstr>
      <vt:lpstr>تدريب : الإنسان والموارد الطبيعية</vt:lpstr>
      <vt:lpstr>تدريب : الإنسان والموارد الطبيعية</vt:lpstr>
      <vt:lpstr>تدريب : الإنسان والموارد الطبيعية</vt:lpstr>
      <vt:lpstr>تدريب : الإنسان والموارد الطبيعية</vt:lpstr>
      <vt:lpstr>تدريب : الإنسان والموارد الطبيعية</vt:lpstr>
      <vt:lpstr>تدريب : الإنسان والموارد الطبيعية</vt:lpstr>
      <vt:lpstr>تدريب : الإنسان والموارد الطبيعية</vt:lpstr>
      <vt:lpstr>تأثير  الأنسان على الموارد الطبيعية – بصمة قدم </vt:lpstr>
      <vt:lpstr>تأثير  الأنسان على الموارد الطبيعية – بصمة قدم </vt:lpstr>
      <vt:lpstr>الإجمال : الموارد الطبيعية</vt:lpstr>
      <vt:lpstr>الإجمال : الموارد الطبيعية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הנחיות למורה לבניית השיעור (45 דקות סה"כ)</dc:title>
  <dc:creator>Keren Taiter</dc:creator>
  <cp:lastModifiedBy>USER1</cp:lastModifiedBy>
  <cp:revision>541</cp:revision>
  <dcterms:modified xsi:type="dcterms:W3CDTF">2020-09-23T10:53:57Z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0x0101003A84B2C970292541884C6D2E423F45B9</vt:lpwstr>
  </property>
</Properties>
</file>