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54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434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39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86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76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032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7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580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09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88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972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00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969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364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85470" y="1122363"/>
            <a:ext cx="7368330" cy="238760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85470" y="3602038"/>
            <a:ext cx="736833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4EE4CF4B-BC9D-4745-8644-C2EC38C34C9F}" type="datetimeFigureOut">
              <a:rPr lang="he-IL" smtClean="0"/>
              <a:pPr/>
              <a:t>י"ד/שבט/תשפ"ג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634A4C94-DD14-474B-8EFF-42236BE2C5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326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74558" y="1783680"/>
            <a:ext cx="7785472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81683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634A4C94-DD14-474B-8EFF-42236BE2C55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5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4E7-B352-45EA-9385-80444B25588B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639C-6E1E-4E70-BAD0-3846BC873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84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0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3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2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3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3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1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2/5/2023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8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2312" y="5888513"/>
            <a:ext cx="1887523" cy="89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1F4B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F4B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F4B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F4B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F4B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F4B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2648" cy="6857999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41628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13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" y="0"/>
            <a:ext cx="12196011" cy="6855672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39326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8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687" cy="6412787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2856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29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12255"/>
            <a:ext cx="4601178" cy="6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3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48985" y="1632678"/>
            <a:ext cx="797115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552"/>
            <a:ext cx="6531742" cy="50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12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5320" y="642730"/>
            <a:ext cx="7818783" cy="2786270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  <a:t>منع حوادث الحروق </a:t>
            </a:r>
            <a:b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</a:br>
            <a: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  <a:t>صفوف الأول-الثالث </a:t>
            </a:r>
            <a:endParaRPr lang="en-US" dirty="0">
              <a:latin typeface="BN Zika" panose="02000000000000000000" pitchFamily="2" charset="-79"/>
              <a:cs typeface="BN Zika" panose="020000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E25B3A9-E84B-4B09-B3A8-DC481E15C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7" y="5893203"/>
            <a:ext cx="1750142" cy="6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BD3980-018C-452C-816A-BBFDF622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519113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ar-SA" sz="4900" dirty="0"/>
              <a:t>الحروق من سوائل ساخنة جداً</a:t>
            </a:r>
            <a:endParaRPr lang="en-US" dirty="0"/>
          </a:p>
        </p:txBody>
      </p:sp>
      <p:pic>
        <p:nvPicPr>
          <p:cNvPr id="6" name="Picture 10" descr="מים חמים שלא נגמרים לאורך כל החורף? יש דבר כזה - כל הזמן">
            <a:extLst>
              <a:ext uri="{FF2B5EF4-FFF2-40B4-BE49-F238E27FC236}">
                <a16:creationId xmlns:a16="http://schemas.microsoft.com/office/drawing/2014/main" id="{66ED013B-E533-4D5A-B9BA-2FDFB7E29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-334" r="-207" b="2961"/>
          <a:stretch/>
        </p:blipFill>
        <p:spPr bwMode="auto">
          <a:xfrm>
            <a:off x="1065212" y="1925864"/>
            <a:ext cx="5195644" cy="313667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218" name="Picture 2" descr="מתכון שוקו חם עם קצפת | השף הלבן">
            <a:extLst>
              <a:ext uri="{FF2B5EF4-FFF2-40B4-BE49-F238E27FC236}">
                <a16:creationId xmlns:a16="http://schemas.microsoft.com/office/drawing/2014/main" id="{FA40A3F6-FAB6-4B8B-BFB0-2CF81B1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89" y="1925864"/>
            <a:ext cx="4713579" cy="31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FBDA9-EB8A-4266-965D-97F71E61A6D9}"/>
              </a:ext>
            </a:extLst>
          </p:cNvPr>
          <p:cNvSpPr txBox="1"/>
          <p:nvPr/>
        </p:nvSpPr>
        <p:spPr>
          <a:xfrm>
            <a:off x="1065212" y="5119688"/>
            <a:ext cx="9393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0032A1"/>
                </a:solidFill>
              </a:rPr>
              <a:t>مشروبات ساخنة                           في الحمام </a:t>
            </a:r>
            <a:endParaRPr lang="he-IL" sz="3600" dirty="0">
              <a:solidFill>
                <a:srgbClr val="0032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F54D9C-E4C3-4917-9CD8-D96A32EA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4925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dirty="0"/>
              <a:t>الحروق من أشعة الشمس</a:t>
            </a:r>
            <a:endParaRPr lang="en-US" sz="6000" dirty="0"/>
          </a:p>
        </p:txBody>
      </p:sp>
      <p:pic>
        <p:nvPicPr>
          <p:cNvPr id="5" name="Picture 2" descr="פאזל אנרגיה-שמש - האנרגיה שמסביבנו">
            <a:extLst>
              <a:ext uri="{FF2B5EF4-FFF2-40B4-BE49-F238E27FC236}">
                <a16:creationId xmlns:a16="http://schemas.microsoft.com/office/drawing/2014/main" id="{BAF7F43B-34FA-4A94-BCF4-63C4AF039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617" y="1454426"/>
            <a:ext cx="5157512" cy="437543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285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BD7EF3-0D50-45E1-9B92-BB887271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/>
              <a:t>الحروق من مواد كماوية </a:t>
            </a:r>
            <a:endParaRPr lang="en-US" sz="4400" dirty="0"/>
          </a:p>
        </p:txBody>
      </p:sp>
      <p:pic>
        <p:nvPicPr>
          <p:cNvPr id="5" name="Picture 8" descr="חומרי ניקוי בסיטונאות - קלין &amp; שייני ניקיון משרדים">
            <a:extLst>
              <a:ext uri="{FF2B5EF4-FFF2-40B4-BE49-F238E27FC236}">
                <a16:creationId xmlns:a16="http://schemas.microsoft.com/office/drawing/2014/main" id="{FB596921-1C70-473F-9FBB-5AF292D2E7E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5168"/>
          <a:stretch/>
        </p:blipFill>
        <p:spPr bwMode="auto">
          <a:xfrm>
            <a:off x="5103675" y="706134"/>
            <a:ext cx="6654316" cy="52543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69830C4-B47B-4857-8A99-80866297C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من مواد التنظيف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83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ite wooden kitchen cabinet with sink">
            <a:extLst>
              <a:ext uri="{FF2B5EF4-FFF2-40B4-BE49-F238E27FC236}">
                <a16:creationId xmlns:a16="http://schemas.microsoft.com/office/drawing/2014/main" id="{0F6F8730-AA59-4F86-AD74-75133B3F122F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107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69E09A-A22C-43D1-A1A9-5F6648FEDD2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12806" r="12806"/>
          <a:stretch/>
        </p:blipFill>
        <p:spPr>
          <a:xfrm>
            <a:off x="5443538" y="529603"/>
            <a:ext cx="3096608" cy="238485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EBD27E8-B17D-4980-A4A9-9F27E37CF24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l="37459" t="26094" r="39715" b="7340"/>
          <a:stretch/>
        </p:blipFill>
        <p:spPr>
          <a:xfrm>
            <a:off x="5600699" y="3439465"/>
            <a:ext cx="2810575" cy="2360847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4" y="2500313"/>
            <a:ext cx="2120899" cy="3233408"/>
          </a:xfrm>
        </p:spPr>
        <p:txBody>
          <a:bodyPr>
            <a:noAutofit/>
          </a:bodyPr>
          <a:lstStyle/>
          <a:p>
            <a:r>
              <a:rPr lang="ar-SA" sz="3600" dirty="0"/>
              <a:t>أين تتواجد المواد التي تعرضنا لخطر حدوث الحروق ؟</a:t>
            </a:r>
            <a:endParaRPr lang="en-US" sz="3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978D55-5BC0-438F-B88C-4BB11DFB36AB}"/>
              </a:ext>
            </a:extLst>
          </p:cNvPr>
          <p:cNvSpPr/>
          <p:nvPr/>
        </p:nvSpPr>
        <p:spPr>
          <a:xfrm>
            <a:off x="1957388" y="3157538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7252A-E882-4CA0-8EB7-94DBCE9153F1}"/>
              </a:ext>
            </a:extLst>
          </p:cNvPr>
          <p:cNvSpPr/>
          <p:nvPr/>
        </p:nvSpPr>
        <p:spPr>
          <a:xfrm>
            <a:off x="2697665" y="4649217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AE996D-14B3-4A9D-A6D6-D24662B7B968}"/>
              </a:ext>
            </a:extLst>
          </p:cNvPr>
          <p:cNvSpPr/>
          <p:nvPr/>
        </p:nvSpPr>
        <p:spPr>
          <a:xfrm>
            <a:off x="6096000" y="4649218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2928D9-B5D8-4A98-B669-76F014AC19DF}"/>
              </a:ext>
            </a:extLst>
          </p:cNvPr>
          <p:cNvSpPr/>
          <p:nvPr/>
        </p:nvSpPr>
        <p:spPr>
          <a:xfrm>
            <a:off x="6493378" y="1915344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lack frying pan on stove">
            <a:extLst>
              <a:ext uri="{FF2B5EF4-FFF2-40B4-BE49-F238E27FC236}">
                <a16:creationId xmlns:a16="http://schemas.microsoft.com/office/drawing/2014/main" id="{0BC1FF93-1156-49F7-88B1-42792125AD6A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107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ray of apples near brown bottle">
            <a:extLst>
              <a:ext uri="{FF2B5EF4-FFF2-40B4-BE49-F238E27FC236}">
                <a16:creationId xmlns:a16="http://schemas.microsoft.com/office/drawing/2014/main" id="{13D08F74-C036-473F-B19C-87971B2D1FEB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0" b="242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in red long sleeve shirt holding hair blower">
            <a:extLst>
              <a:ext uri="{FF2B5EF4-FFF2-40B4-BE49-F238E27FC236}">
                <a16:creationId xmlns:a16="http://schemas.microsoft.com/office/drawing/2014/main" id="{367894AA-249D-417C-956F-671831D281E7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66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F632615-BD75-4A09-9F1B-EB2C75BB4BFE}"/>
              </a:ext>
            </a:extLst>
          </p:cNvPr>
          <p:cNvSpPr/>
          <p:nvPr/>
        </p:nvSpPr>
        <p:spPr>
          <a:xfrm>
            <a:off x="6131427" y="3645529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E7A909-C358-4635-9E86-8E6FF1170B13}"/>
              </a:ext>
            </a:extLst>
          </p:cNvPr>
          <p:cNvSpPr/>
          <p:nvPr/>
        </p:nvSpPr>
        <p:spPr>
          <a:xfrm>
            <a:off x="5814738" y="673639"/>
            <a:ext cx="1228725" cy="94297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31B654-3757-4307-8D11-57BDD6B62883}"/>
              </a:ext>
            </a:extLst>
          </p:cNvPr>
          <p:cNvSpPr/>
          <p:nvPr/>
        </p:nvSpPr>
        <p:spPr>
          <a:xfrm>
            <a:off x="633399" y="1853121"/>
            <a:ext cx="1638314" cy="1294383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496736-BB01-453B-9C7A-43960225A760}"/>
              </a:ext>
            </a:extLst>
          </p:cNvPr>
          <p:cNvSpPr txBox="1">
            <a:spLocks/>
          </p:cNvSpPr>
          <p:nvPr/>
        </p:nvSpPr>
        <p:spPr>
          <a:xfrm>
            <a:off x="9066214" y="2500313"/>
            <a:ext cx="2120899" cy="3233408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rgbClr val="2B296D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2B296D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2B296D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B296D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B296D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/>
              <a:t>اين تتواجد المنتجات  التي تعرضنا لخطر حدوث الحروق 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98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7" y="1268544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ar-SA" sz="4800" dirty="0"/>
              <a:t>طريقة العلاج </a:t>
            </a:r>
            <a:r>
              <a:rPr lang="he-IL" sz="4800" dirty="0"/>
              <a:t/>
            </a:r>
            <a:br>
              <a:rPr lang="he-IL" sz="4800" dirty="0"/>
            </a:br>
            <a:r>
              <a:rPr lang="ar-SA" sz="4800" dirty="0"/>
              <a:t>مياه جارية فاترة</a:t>
            </a:r>
            <a:endParaRPr lang="en-US" sz="4800" dirty="0"/>
          </a:p>
        </p:txBody>
      </p:sp>
      <p:pic>
        <p:nvPicPr>
          <p:cNvPr id="2060" name="Picture 12" descr="clear liquid pouring on person's hands">
            <a:extLst>
              <a:ext uri="{FF2B5EF4-FFF2-40B4-BE49-F238E27FC236}">
                <a16:creationId xmlns:a16="http://schemas.microsoft.com/office/drawing/2014/main" id="{0D4373B5-C128-4701-BCCD-C801B908424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2868744"/>
            <a:ext cx="3932237" cy="3811588"/>
          </a:xfrm>
        </p:spPr>
        <p:txBody>
          <a:bodyPr>
            <a:normAutofit/>
          </a:bodyPr>
          <a:lstStyle/>
          <a:p>
            <a:r>
              <a:rPr lang="ar-SA" sz="3600" b="1" dirty="0"/>
              <a:t>التوجه الى مركز طبي </a:t>
            </a:r>
            <a:endParaRPr lang="en-US" sz="3600" b="1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AC062255-A099-4A78-94F7-09DB5FCABCEF}"/>
              </a:ext>
            </a:extLst>
          </p:cNvPr>
          <p:cNvSpPr/>
          <p:nvPr/>
        </p:nvSpPr>
        <p:spPr>
          <a:xfrm>
            <a:off x="640079" y="1971262"/>
            <a:ext cx="3722052" cy="1981200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266498984">
                  <a:custGeom>
                    <a:avLst/>
                    <a:gdLst>
                      <a:gd name="connsiteX0" fmla="*/ 0 w 3328988"/>
                      <a:gd name="connsiteY0" fmla="*/ 708265 h 1416529"/>
                      <a:gd name="connsiteX1" fmla="*/ 1664494 w 3328988"/>
                      <a:gd name="connsiteY1" fmla="*/ 0 h 1416529"/>
                      <a:gd name="connsiteX2" fmla="*/ 3328988 w 3328988"/>
                      <a:gd name="connsiteY2" fmla="*/ 708265 h 1416529"/>
                      <a:gd name="connsiteX3" fmla="*/ 1664494 w 3328988"/>
                      <a:gd name="connsiteY3" fmla="*/ 1416530 h 1416529"/>
                      <a:gd name="connsiteX4" fmla="*/ 0 w 3328988"/>
                      <a:gd name="connsiteY4" fmla="*/ 708265 h 1416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8988" h="1416529" extrusionOk="0">
                        <a:moveTo>
                          <a:pt x="0" y="708265"/>
                        </a:moveTo>
                        <a:cubicBezTo>
                          <a:pt x="2821" y="295882"/>
                          <a:pt x="912420" y="134687"/>
                          <a:pt x="1664494" y="0"/>
                        </a:cubicBezTo>
                        <a:cubicBezTo>
                          <a:pt x="2564054" y="-7454"/>
                          <a:pt x="3341198" y="274289"/>
                          <a:pt x="3328988" y="708265"/>
                        </a:cubicBezTo>
                        <a:cubicBezTo>
                          <a:pt x="3369507" y="1072647"/>
                          <a:pt x="2555534" y="1488476"/>
                          <a:pt x="1664494" y="1416530"/>
                        </a:cubicBezTo>
                        <a:cubicBezTo>
                          <a:pt x="728319" y="1472033"/>
                          <a:pt x="12679" y="1088277"/>
                          <a:pt x="0" y="7082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951" y="1142999"/>
            <a:ext cx="3868736" cy="42381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he-IL" sz="4800" dirty="0"/>
              <a:t>טיפול בכוויה</a:t>
            </a:r>
            <a:br>
              <a:rPr lang="he-IL" sz="4800" dirty="0"/>
            </a:br>
            <a:r>
              <a:rPr lang="he-IL" sz="4800" dirty="0"/>
              <a:t>מאש-</a:t>
            </a:r>
            <a:br>
              <a:rPr lang="he-IL" sz="4800" dirty="0"/>
            </a:br>
            <a:r>
              <a:rPr lang="he-IL" dirty="0"/>
              <a:t>לכבות על ידי</a:t>
            </a:r>
            <a:br>
              <a:rPr lang="he-IL" dirty="0"/>
            </a:br>
            <a:r>
              <a:rPr lang="he-IL" dirty="0"/>
              <a:t>התגלגלות על הרצפה</a:t>
            </a:r>
            <a:br>
              <a:rPr lang="he-IL" dirty="0"/>
            </a:br>
            <a:r>
              <a:rPr lang="he-IL" dirty="0"/>
              <a:t>ואז מים זורמים פושרים </a:t>
            </a:r>
            <a:endParaRPr lang="en-US" dirty="0"/>
          </a:p>
        </p:txBody>
      </p:sp>
      <p:pic>
        <p:nvPicPr>
          <p:cNvPr id="4098" name="Picture 2" descr="close view of bonfire">
            <a:extLst>
              <a:ext uri="{FF2B5EF4-FFF2-40B4-BE49-F238E27FC236}">
                <a16:creationId xmlns:a16="http://schemas.microsoft.com/office/drawing/2014/main" id="{B851E7FB-870A-4042-96A3-447FA6EAA9A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A90456-B801-43E7-9F25-F062CD82EBB9}"/>
              </a:ext>
            </a:extLst>
          </p:cNvPr>
          <p:cNvSpPr>
            <a:spLocks noGrp="1"/>
          </p:cNvSpPr>
          <p:nvPr/>
        </p:nvSpPr>
        <p:spPr>
          <a:xfrm>
            <a:off x="836612" y="480744"/>
            <a:ext cx="3868736" cy="4238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300" dirty="0"/>
              <a:t>طريقة العلاج للحروق نتيجة اشعال النار </a:t>
            </a:r>
            <a:r>
              <a:rPr lang="he-IL" sz="4300" dirty="0"/>
              <a:t>–</a:t>
            </a:r>
            <a:endParaRPr lang="he-IL" sz="3900" dirty="0"/>
          </a:p>
          <a:p>
            <a:pPr algn="ctr"/>
            <a:r>
              <a:rPr lang="ar-SA" sz="4300" dirty="0"/>
              <a:t>التدحرج في الرمال من أجل إخماد النار </a:t>
            </a:r>
          </a:p>
          <a:p>
            <a:pPr algn="ctr"/>
            <a:r>
              <a:rPr lang="ar-SA" sz="4300" dirty="0"/>
              <a:t>ومن ثم</a:t>
            </a:r>
          </a:p>
          <a:p>
            <a:pPr algn="ctr"/>
            <a:endParaRPr lang="ar-SA" sz="4300" dirty="0"/>
          </a:p>
          <a:p>
            <a:pPr algn="ctr"/>
            <a:r>
              <a:rPr lang="ar-SA" sz="4300" dirty="0"/>
              <a:t> مياه جارية فاترة </a:t>
            </a:r>
            <a:endParaRPr lang="he-IL" sz="4300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056D3AC0-30E1-41A4-9BEC-6BACDFA57762}"/>
              </a:ext>
            </a:extLst>
          </p:cNvPr>
          <p:cNvSpPr/>
          <p:nvPr/>
        </p:nvSpPr>
        <p:spPr>
          <a:xfrm flipV="1">
            <a:off x="999355" y="3673382"/>
            <a:ext cx="3543250" cy="1707754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266498984">
                  <a:custGeom>
                    <a:avLst/>
                    <a:gdLst>
                      <a:gd name="connsiteX0" fmla="*/ 0 w 3328988"/>
                      <a:gd name="connsiteY0" fmla="*/ 708265 h 1416529"/>
                      <a:gd name="connsiteX1" fmla="*/ 1664494 w 3328988"/>
                      <a:gd name="connsiteY1" fmla="*/ 0 h 1416529"/>
                      <a:gd name="connsiteX2" fmla="*/ 3328988 w 3328988"/>
                      <a:gd name="connsiteY2" fmla="*/ 708265 h 1416529"/>
                      <a:gd name="connsiteX3" fmla="*/ 1664494 w 3328988"/>
                      <a:gd name="connsiteY3" fmla="*/ 1416530 h 1416529"/>
                      <a:gd name="connsiteX4" fmla="*/ 0 w 3328988"/>
                      <a:gd name="connsiteY4" fmla="*/ 708265 h 1416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8988" h="1416529" extrusionOk="0">
                        <a:moveTo>
                          <a:pt x="0" y="708265"/>
                        </a:moveTo>
                        <a:cubicBezTo>
                          <a:pt x="2821" y="295882"/>
                          <a:pt x="912420" y="134687"/>
                          <a:pt x="1664494" y="0"/>
                        </a:cubicBezTo>
                        <a:cubicBezTo>
                          <a:pt x="2564054" y="-7454"/>
                          <a:pt x="3341198" y="274289"/>
                          <a:pt x="3328988" y="708265"/>
                        </a:cubicBezTo>
                        <a:cubicBezTo>
                          <a:pt x="3369507" y="1072647"/>
                          <a:pt x="2555534" y="1488476"/>
                          <a:pt x="1664494" y="1416530"/>
                        </a:cubicBezTo>
                        <a:cubicBezTo>
                          <a:pt x="728319" y="1472033"/>
                          <a:pt x="12679" y="1088277"/>
                          <a:pt x="0" y="7082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9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ساعدونا أن نمنع حدث الحروق القادم </a:t>
            </a:r>
            <a:endParaRPr lang="en-US" dirty="0"/>
          </a:p>
        </p:txBody>
      </p:sp>
      <p:pic>
        <p:nvPicPr>
          <p:cNvPr id="6146" name="Picture 2" descr="red and white house surround green grass field">
            <a:extLst>
              <a:ext uri="{FF2B5EF4-FFF2-40B4-BE49-F238E27FC236}">
                <a16:creationId xmlns:a16="http://schemas.microsoft.com/office/drawing/2014/main" id="{C378B3CA-FB21-4CC0-938D-1BEC6E8FC42C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0" b="238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ar-SA" sz="3200" dirty="0"/>
              <a:t>معظم الحروق تحدث في المنزل 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ar-SA" sz="3200" dirty="0"/>
              <a:t>معظم الحروق تحدث للأطفال من جيل 0-4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C63B5-9FE2-4320-AF38-DB187ACC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1" t="40581" r="38228" b="19306"/>
          <a:stretch/>
        </p:blipFill>
        <p:spPr>
          <a:xfrm>
            <a:off x="7585663" y="1846708"/>
            <a:ext cx="2959121" cy="27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5320" y="642730"/>
            <a:ext cx="7818783" cy="278627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  <a:t>انتم السفراء في المنزل لمنع</a:t>
            </a:r>
            <a:r>
              <a:rPr lang="he-IL" dirty="0">
                <a:latin typeface="BN Zika" panose="02000000000000000000" pitchFamily="2" charset="-79"/>
                <a:cs typeface="BN Zika" panose="02000000000000000000" pitchFamily="2" charset="-79"/>
              </a:rPr>
              <a:t> </a:t>
            </a:r>
            <a: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  <a:t>الحروق </a:t>
            </a:r>
            <a:r>
              <a:rPr lang="he-IL" dirty="0">
                <a:latin typeface="BN Zika" panose="02000000000000000000" pitchFamily="2" charset="-79"/>
                <a:cs typeface="BN Zika" panose="02000000000000000000" pitchFamily="2" charset="-79"/>
              </a:rPr>
              <a:t/>
            </a:r>
            <a:br>
              <a:rPr lang="he-IL" dirty="0">
                <a:latin typeface="BN Zika" panose="02000000000000000000" pitchFamily="2" charset="-79"/>
                <a:cs typeface="BN Zika" panose="02000000000000000000" pitchFamily="2" charset="-79"/>
              </a:rPr>
            </a:br>
            <a:r>
              <a:rPr lang="he-IL" dirty="0">
                <a:latin typeface="BN Zika" panose="02000000000000000000" pitchFamily="2" charset="-79"/>
                <a:cs typeface="BN Zika" panose="02000000000000000000" pitchFamily="2" charset="-79"/>
              </a:rPr>
              <a:t/>
            </a:r>
            <a:br>
              <a:rPr lang="he-IL" dirty="0">
                <a:latin typeface="BN Zika" panose="02000000000000000000" pitchFamily="2" charset="-79"/>
                <a:cs typeface="BN Zika" panose="02000000000000000000" pitchFamily="2" charset="-79"/>
              </a:rPr>
            </a:br>
            <a:r>
              <a:rPr lang="ar-SA" dirty="0">
                <a:latin typeface="BN Zika" panose="02000000000000000000" pitchFamily="2" charset="-79"/>
                <a:cs typeface="BN Zika" panose="02000000000000000000" pitchFamily="2" charset="-79"/>
              </a:rPr>
              <a:t>مياه جارية فاترة </a:t>
            </a:r>
            <a:endParaRPr lang="en-US" dirty="0">
              <a:latin typeface="BN Zika" panose="02000000000000000000" pitchFamily="2" charset="-79"/>
              <a:cs typeface="BN Zika" panose="02000000000000000000" pitchFamily="2" charset="-79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7B5C70-765B-41E1-9A2A-16CD6382FDA0}"/>
              </a:ext>
            </a:extLst>
          </p:cNvPr>
          <p:cNvSpPr/>
          <p:nvPr/>
        </p:nvSpPr>
        <p:spPr>
          <a:xfrm flipV="1">
            <a:off x="4343401" y="2143125"/>
            <a:ext cx="6286500" cy="2071688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266498984">
                  <a:custGeom>
                    <a:avLst/>
                    <a:gdLst>
                      <a:gd name="connsiteX0" fmla="*/ 0 w 3328988"/>
                      <a:gd name="connsiteY0" fmla="*/ 708265 h 1416529"/>
                      <a:gd name="connsiteX1" fmla="*/ 1664494 w 3328988"/>
                      <a:gd name="connsiteY1" fmla="*/ 0 h 1416529"/>
                      <a:gd name="connsiteX2" fmla="*/ 3328988 w 3328988"/>
                      <a:gd name="connsiteY2" fmla="*/ 708265 h 1416529"/>
                      <a:gd name="connsiteX3" fmla="*/ 1664494 w 3328988"/>
                      <a:gd name="connsiteY3" fmla="*/ 1416530 h 1416529"/>
                      <a:gd name="connsiteX4" fmla="*/ 0 w 3328988"/>
                      <a:gd name="connsiteY4" fmla="*/ 708265 h 1416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8988" h="1416529" extrusionOk="0">
                        <a:moveTo>
                          <a:pt x="0" y="708265"/>
                        </a:moveTo>
                        <a:cubicBezTo>
                          <a:pt x="2821" y="295882"/>
                          <a:pt x="912420" y="134687"/>
                          <a:pt x="1664494" y="0"/>
                        </a:cubicBezTo>
                        <a:cubicBezTo>
                          <a:pt x="2564054" y="-7454"/>
                          <a:pt x="3341198" y="274289"/>
                          <a:pt x="3328988" y="708265"/>
                        </a:cubicBezTo>
                        <a:cubicBezTo>
                          <a:pt x="3369507" y="1072647"/>
                          <a:pt x="2555534" y="1488476"/>
                          <a:pt x="1664494" y="1416530"/>
                        </a:cubicBezTo>
                        <a:cubicBezTo>
                          <a:pt x="728319" y="1472033"/>
                          <a:pt x="12679" y="1088277"/>
                          <a:pt x="0" y="7082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3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50" y="357188"/>
            <a:ext cx="7637465" cy="1685925"/>
          </a:xfrm>
        </p:spPr>
        <p:txBody>
          <a:bodyPr>
            <a:normAutofit/>
          </a:bodyPr>
          <a:lstStyle/>
          <a:p>
            <a:pPr algn="ctr"/>
            <a:r>
              <a:rPr lang="ar-SA" sz="6600" dirty="0"/>
              <a:t>الحروق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440" y="2628900"/>
            <a:ext cx="9508173" cy="2776220"/>
          </a:xfrm>
        </p:spPr>
        <p:txBody>
          <a:bodyPr>
            <a:normAutofit fontScale="92500" lnSpcReduction="10000"/>
          </a:bodyPr>
          <a:lstStyle/>
          <a:p>
            <a:r>
              <a:rPr lang="ar-SA" sz="3600" b="1" dirty="0">
                <a:solidFill>
                  <a:srgbClr val="2B296D"/>
                </a:solidFill>
              </a:rPr>
              <a:t>أسباب إصابة انسجة الجلد 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2B296D"/>
                </a:solidFill>
              </a:rPr>
              <a:t>درجة حرارة عالية جداً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2B296D"/>
                </a:solidFill>
              </a:rPr>
              <a:t>درجة حرارة منخفضة جداً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2B296D"/>
                </a:solidFill>
              </a:rPr>
              <a:t>صدمة كهربائية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2B296D"/>
                </a:solidFill>
              </a:rPr>
              <a:t>مواد كماوية </a:t>
            </a:r>
            <a:endParaRPr lang="he-IL" sz="3600" dirty="0">
              <a:solidFill>
                <a:srgbClr val="2B2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9" y="361782"/>
            <a:ext cx="10058402" cy="923330"/>
          </a:xfrm>
        </p:spPr>
        <p:txBody>
          <a:bodyPr>
            <a:normAutofit/>
          </a:bodyPr>
          <a:lstStyle/>
          <a:p>
            <a:pPr algn="ctr"/>
            <a:r>
              <a:rPr lang="ar-SA" sz="4400" dirty="0"/>
              <a:t>اشر الى الصورة التي تصف الخطر في المطبخ</a:t>
            </a:r>
            <a:endParaRPr sz="4400" dirty="0"/>
          </a:p>
        </p:txBody>
      </p:sp>
      <p:pic>
        <p:nvPicPr>
          <p:cNvPr id="1026" name="Picture 2" descr="Young mother with son cooking crepes in kitchen">
            <a:extLst>
              <a:ext uri="{FF2B5EF4-FFF2-40B4-BE49-F238E27FC236}">
                <a16:creationId xmlns:a16="http://schemas.microsoft.com/office/drawing/2014/main" id="{C360AD48-3A83-4470-B9F0-CE52F7AD5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23476" r="-778" b="7005"/>
          <a:stretch/>
        </p:blipFill>
        <p:spPr bwMode="auto">
          <a:xfrm>
            <a:off x="3102116" y="2121038"/>
            <a:ext cx="2843512" cy="29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in Yellow Shirt Decorating Brown Cake">
            <a:extLst>
              <a:ext uri="{FF2B5EF4-FFF2-40B4-BE49-F238E27FC236}">
                <a16:creationId xmlns:a16="http://schemas.microsoft.com/office/drawing/2014/main" id="{23BB8CD7-F28E-4DE8-AF54-FC41EE86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b="10244"/>
          <a:stretch/>
        </p:blipFill>
        <p:spPr bwMode="auto">
          <a:xfrm>
            <a:off x="6296366" y="3028798"/>
            <a:ext cx="2390583" cy="29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Kids Putting Cream on Cookies">
            <a:extLst>
              <a:ext uri="{FF2B5EF4-FFF2-40B4-BE49-F238E27FC236}">
                <a16:creationId xmlns:a16="http://schemas.microsoft.com/office/drawing/2014/main" id="{6EAB15AA-86FC-46BB-B716-46F540647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471" r="-4844" b="6455"/>
          <a:stretch/>
        </p:blipFill>
        <p:spPr bwMode="auto">
          <a:xfrm>
            <a:off x="8939440" y="1895842"/>
            <a:ext cx="2783108" cy="28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rl in Black and White Checkered Dress Shirt Playing With Kitchen Plastic Toy">
            <a:extLst>
              <a:ext uri="{FF2B5EF4-FFF2-40B4-BE49-F238E27FC236}">
                <a16:creationId xmlns:a16="http://schemas.microsoft.com/office/drawing/2014/main" id="{BBE75711-2692-4ABF-9250-98F13A3BD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6" b="8465"/>
          <a:stretch/>
        </p:blipFill>
        <p:spPr bwMode="auto">
          <a:xfrm>
            <a:off x="272045" y="3315656"/>
            <a:ext cx="2843512" cy="26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CB70BE-9304-489B-8B27-6FB1E62FE981}"/>
              </a:ext>
            </a:extLst>
          </p:cNvPr>
          <p:cNvSpPr/>
          <p:nvPr/>
        </p:nvSpPr>
        <p:spPr>
          <a:xfrm>
            <a:off x="272045" y="2567133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BDACE-DBD6-4D51-A105-93796BB50B5F}"/>
              </a:ext>
            </a:extLst>
          </p:cNvPr>
          <p:cNvSpPr/>
          <p:nvPr/>
        </p:nvSpPr>
        <p:spPr>
          <a:xfrm>
            <a:off x="10933142" y="1197708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E6722-03AB-4108-AE0A-FD214B139518}"/>
              </a:ext>
            </a:extLst>
          </p:cNvPr>
          <p:cNvSpPr/>
          <p:nvPr/>
        </p:nvSpPr>
        <p:spPr>
          <a:xfrm>
            <a:off x="3660669" y="1197708"/>
            <a:ext cx="6896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CD9ED-F542-4559-B5BE-8071D93D511F}"/>
              </a:ext>
            </a:extLst>
          </p:cNvPr>
          <p:cNvSpPr/>
          <p:nvPr/>
        </p:nvSpPr>
        <p:spPr>
          <a:xfrm>
            <a:off x="6477334" y="2354024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9DA813-A334-40E6-8E24-D417B998616D}"/>
              </a:ext>
            </a:extLst>
          </p:cNvPr>
          <p:cNvSpPr/>
          <p:nvPr/>
        </p:nvSpPr>
        <p:spPr>
          <a:xfrm>
            <a:off x="3660669" y="1320878"/>
            <a:ext cx="689612" cy="676990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774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4" y="196288"/>
            <a:ext cx="8121905" cy="1325563"/>
          </a:xfrm>
        </p:spPr>
        <p:txBody>
          <a:bodyPr/>
          <a:lstStyle/>
          <a:p>
            <a:pPr algn="ctr"/>
            <a:r>
              <a:rPr lang="ar-SA" dirty="0"/>
              <a:t>تمعن في الصور التالية واشر الى الصور التي تعرضنا الى حوادث الحروق </a:t>
            </a:r>
            <a:endParaRPr lang="en-US" dirty="0"/>
          </a:p>
        </p:txBody>
      </p:sp>
      <p:pic>
        <p:nvPicPr>
          <p:cNvPr id="2050" name="Picture 2" descr="Green White Philips Iron">
            <a:extLst>
              <a:ext uri="{FF2B5EF4-FFF2-40B4-BE49-F238E27FC236}">
                <a16:creationId xmlns:a16="http://schemas.microsoft.com/office/drawing/2014/main" id="{DE4A418E-041E-4A32-B6EF-59FBE593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71" y="1298593"/>
            <a:ext cx="3165848" cy="2108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 of Girl Baking Cookies">
            <a:extLst>
              <a:ext uri="{FF2B5EF4-FFF2-40B4-BE49-F238E27FC236}">
                <a16:creationId xmlns:a16="http://schemas.microsoft.com/office/drawing/2014/main" id="{25F2B434-6182-4056-BA54-48242022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71" y="2117703"/>
            <a:ext cx="3871905" cy="257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ople Sitting in Front of Bonfire in Desert during Nighttime">
            <a:extLst>
              <a:ext uri="{FF2B5EF4-FFF2-40B4-BE49-F238E27FC236}">
                <a16:creationId xmlns:a16="http://schemas.microsoft.com/office/drawing/2014/main" id="{D0EAC2A3-5FFC-4E4E-A378-B5B9C7C5B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2"/>
          <a:stretch/>
        </p:blipFill>
        <p:spPr bwMode="auto">
          <a:xfrm>
            <a:off x="1197827" y="3725927"/>
            <a:ext cx="3028529" cy="282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276545-3875-43AB-9884-B3F0152CA2E3}"/>
              </a:ext>
            </a:extLst>
          </p:cNvPr>
          <p:cNvSpPr/>
          <p:nvPr/>
        </p:nvSpPr>
        <p:spPr>
          <a:xfrm>
            <a:off x="755374" y="3193774"/>
            <a:ext cx="3871905" cy="3763617"/>
          </a:xfrm>
          <a:prstGeom prst="ellipse">
            <a:avLst/>
          </a:prstGeom>
          <a:noFill/>
          <a:ln w="762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3FC7A7-661A-4A99-AC3B-73939440321E}"/>
              </a:ext>
            </a:extLst>
          </p:cNvPr>
          <p:cNvSpPr/>
          <p:nvPr/>
        </p:nvSpPr>
        <p:spPr>
          <a:xfrm>
            <a:off x="8326442" y="447509"/>
            <a:ext cx="3871905" cy="3763617"/>
          </a:xfrm>
          <a:prstGeom prst="ellipse">
            <a:avLst/>
          </a:prstGeom>
          <a:noFill/>
          <a:ln w="762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E30D6F-AC27-4D7B-BC15-9AA07C5CA070}"/>
              </a:ext>
            </a:extLst>
          </p:cNvPr>
          <p:cNvSpPr/>
          <p:nvPr/>
        </p:nvSpPr>
        <p:spPr>
          <a:xfrm>
            <a:off x="4454537" y="1547191"/>
            <a:ext cx="3871905" cy="3763617"/>
          </a:xfrm>
          <a:prstGeom prst="ellipse">
            <a:avLst/>
          </a:prstGeom>
          <a:noFill/>
          <a:ln w="762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E7730-1E40-4CD0-9F73-8D11C6133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116" y="4567069"/>
            <a:ext cx="3401029" cy="2146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87087D-79D8-4D39-94C8-20E91306B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r="-1831"/>
          <a:stretch/>
        </p:blipFill>
        <p:spPr bwMode="auto">
          <a:xfrm>
            <a:off x="343507" y="998467"/>
            <a:ext cx="2371118" cy="20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F7ADAC-4733-4C48-BE41-B94E8352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ar-SA" dirty="0"/>
              <a:t>ما هي أنواع الحروق؟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BD7EF3-0D50-45E1-9B92-BB887271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/>
              <a:t>الحروق من اجسام ساخنة </a:t>
            </a:r>
            <a:endParaRPr lang="en-US" sz="4400" dirty="0"/>
          </a:p>
        </p:txBody>
      </p:sp>
      <p:pic>
        <p:nvPicPr>
          <p:cNvPr id="4" name="Picture 6" descr="Photo of Girl Baking Cookies">
            <a:extLst>
              <a:ext uri="{FF2B5EF4-FFF2-40B4-BE49-F238E27FC236}">
                <a16:creationId xmlns:a16="http://schemas.microsoft.com/office/drawing/2014/main" id="{B97173CA-368E-429A-A299-D0E198A5897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/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69830C4-B47B-4857-8A99-80866297C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4400" dirty="0"/>
              <a:t>فرن </a:t>
            </a:r>
            <a:endParaRPr lang="he-IL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4400" dirty="0"/>
              <a:t>مكواة </a:t>
            </a:r>
            <a:endParaRPr lang="he-IL" sz="44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686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74B429-26EF-4F6F-BBC8-B5E3458F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0" y="2573337"/>
            <a:ext cx="4375785" cy="312103"/>
          </a:xfrm>
        </p:spPr>
        <p:txBody>
          <a:bodyPr>
            <a:noAutofit/>
          </a:bodyPr>
          <a:lstStyle/>
          <a:p>
            <a:pPr algn="ctr"/>
            <a:r>
              <a:rPr lang="ar-SA" sz="4400" dirty="0"/>
              <a:t>الحروق من التعرض للكهرباء </a:t>
            </a:r>
            <a:endParaRPr lang="en-US" sz="44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C60E753-5B90-409D-9812-8D841B46C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427" y="3068718"/>
            <a:ext cx="3708398" cy="1545114"/>
          </a:xfrm>
        </p:spPr>
        <p:txBody>
          <a:bodyPr>
            <a:normAutofit fontScale="92500"/>
          </a:bodyPr>
          <a:lstStyle/>
          <a:p>
            <a:r>
              <a:rPr lang="ar-SA" sz="4000" dirty="0"/>
              <a:t>ابعدوا الأطفال الصغار من مصادر كهربائية .</a:t>
            </a:r>
            <a:endParaRPr lang="en-US" sz="4000" dirty="0"/>
          </a:p>
        </p:txBody>
      </p:sp>
      <p:pic>
        <p:nvPicPr>
          <p:cNvPr id="5" name="תמונה 1">
            <a:extLst>
              <a:ext uri="{FF2B5EF4-FFF2-40B4-BE49-F238E27FC236}">
                <a16:creationId xmlns:a16="http://schemas.microsoft.com/office/drawing/2014/main" id="{1C935919-B226-4B6B-98EC-9BF6658E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65" y="1138631"/>
            <a:ext cx="4801211" cy="386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2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66CF-09B3-4E5A-A529-1720E4C5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080" y="655537"/>
            <a:ext cx="8532603" cy="1325563"/>
          </a:xfrm>
        </p:spPr>
        <p:txBody>
          <a:bodyPr/>
          <a:lstStyle/>
          <a:p>
            <a:pPr algn="ctr"/>
            <a:r>
              <a:rPr lang="ar-SA" dirty="0"/>
              <a:t>الحروق بسبب اشعال النار </a:t>
            </a:r>
            <a:endParaRPr lang="he-IL" dirty="0"/>
          </a:p>
        </p:txBody>
      </p:sp>
      <p:pic>
        <p:nvPicPr>
          <p:cNvPr id="6" name="תמונה 2">
            <a:extLst>
              <a:ext uri="{FF2B5EF4-FFF2-40B4-BE49-F238E27FC236}">
                <a16:creationId xmlns:a16="http://schemas.microsoft.com/office/drawing/2014/main" id="{185C2B0E-AAD3-4071-AC11-ACAABCFAF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254" y="257137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מדוע אש מהפנטת אותנו? - בא-במייל רץ ברשת">
            <a:extLst>
              <a:ext uri="{FF2B5EF4-FFF2-40B4-BE49-F238E27FC236}">
                <a16:creationId xmlns:a16="http://schemas.microsoft.com/office/drawing/2014/main" id="{B8B33563-DC01-4C29-A226-145A731E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0" y="655537"/>
            <a:ext cx="3391864" cy="222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id="{E13819A2-5DB2-4F67-9A16-7355F9296D99}"/>
              </a:ext>
            </a:extLst>
          </p:cNvPr>
          <p:cNvSpPr/>
          <p:nvPr/>
        </p:nvSpPr>
        <p:spPr>
          <a:xfrm>
            <a:off x="9733805" y="5001370"/>
            <a:ext cx="2105981" cy="1685677"/>
          </a:xfrm>
          <a:custGeom>
            <a:avLst/>
            <a:gdLst>
              <a:gd name="connsiteX0" fmla="*/ 809623 w 2105981"/>
              <a:gd name="connsiteY0" fmla="*/ 628153 h 1685677"/>
              <a:gd name="connsiteX1" fmla="*/ 753964 w 2105981"/>
              <a:gd name="connsiteY1" fmla="*/ 612251 h 1685677"/>
              <a:gd name="connsiteX2" fmla="*/ 555181 w 2105981"/>
              <a:gd name="connsiteY2" fmla="*/ 564543 h 1685677"/>
              <a:gd name="connsiteX3" fmla="*/ 499522 w 2105981"/>
              <a:gd name="connsiteY3" fmla="*/ 532738 h 1685677"/>
              <a:gd name="connsiteX4" fmla="*/ 467717 w 2105981"/>
              <a:gd name="connsiteY4" fmla="*/ 508884 h 1685677"/>
              <a:gd name="connsiteX5" fmla="*/ 443863 w 2105981"/>
              <a:gd name="connsiteY5" fmla="*/ 477079 h 1685677"/>
              <a:gd name="connsiteX6" fmla="*/ 396155 w 2105981"/>
              <a:gd name="connsiteY6" fmla="*/ 429371 h 1685677"/>
              <a:gd name="connsiteX7" fmla="*/ 372301 w 2105981"/>
              <a:gd name="connsiteY7" fmla="*/ 405517 h 1685677"/>
              <a:gd name="connsiteX8" fmla="*/ 332544 w 2105981"/>
              <a:gd name="connsiteY8" fmla="*/ 389614 h 1685677"/>
              <a:gd name="connsiteX9" fmla="*/ 157616 w 2105981"/>
              <a:gd name="connsiteY9" fmla="*/ 405517 h 1685677"/>
              <a:gd name="connsiteX10" fmla="*/ 38346 w 2105981"/>
              <a:gd name="connsiteY10" fmla="*/ 469127 h 1685677"/>
              <a:gd name="connsiteX11" fmla="*/ 38346 w 2105981"/>
              <a:gd name="connsiteY11" fmla="*/ 707667 h 1685677"/>
              <a:gd name="connsiteX12" fmla="*/ 70151 w 2105981"/>
              <a:gd name="connsiteY12" fmla="*/ 803082 h 1685677"/>
              <a:gd name="connsiteX13" fmla="*/ 173518 w 2105981"/>
              <a:gd name="connsiteY13" fmla="*/ 898498 h 1685677"/>
              <a:gd name="connsiteX14" fmla="*/ 253031 w 2105981"/>
              <a:gd name="connsiteY14" fmla="*/ 930303 h 1685677"/>
              <a:gd name="connsiteX15" fmla="*/ 300739 w 2105981"/>
              <a:gd name="connsiteY15" fmla="*/ 954157 h 1685677"/>
              <a:gd name="connsiteX16" fmla="*/ 324593 w 2105981"/>
              <a:gd name="connsiteY16" fmla="*/ 1089329 h 1685677"/>
              <a:gd name="connsiteX17" fmla="*/ 348447 w 2105981"/>
              <a:gd name="connsiteY17" fmla="*/ 1160891 h 1685677"/>
              <a:gd name="connsiteX18" fmla="*/ 404106 w 2105981"/>
              <a:gd name="connsiteY18" fmla="*/ 1415333 h 1685677"/>
              <a:gd name="connsiteX19" fmla="*/ 435911 w 2105981"/>
              <a:gd name="connsiteY19" fmla="*/ 1447138 h 1685677"/>
              <a:gd name="connsiteX20" fmla="*/ 459765 w 2105981"/>
              <a:gd name="connsiteY20" fmla="*/ 1478943 h 1685677"/>
              <a:gd name="connsiteX21" fmla="*/ 690353 w 2105981"/>
              <a:gd name="connsiteY21" fmla="*/ 1582310 h 1685677"/>
              <a:gd name="connsiteX22" fmla="*/ 873233 w 2105981"/>
              <a:gd name="connsiteY22" fmla="*/ 1622067 h 1685677"/>
              <a:gd name="connsiteX23" fmla="*/ 1056113 w 2105981"/>
              <a:gd name="connsiteY23" fmla="*/ 1669774 h 1685677"/>
              <a:gd name="connsiteX24" fmla="*/ 1167431 w 2105981"/>
              <a:gd name="connsiteY24" fmla="*/ 1677726 h 1685677"/>
              <a:gd name="connsiteX25" fmla="*/ 1533191 w 2105981"/>
              <a:gd name="connsiteY25" fmla="*/ 1685677 h 1685677"/>
              <a:gd name="connsiteX26" fmla="*/ 1867146 w 2105981"/>
              <a:gd name="connsiteY26" fmla="*/ 1677726 h 1685677"/>
              <a:gd name="connsiteX27" fmla="*/ 1914854 w 2105981"/>
              <a:gd name="connsiteY27" fmla="*/ 1653872 h 1685677"/>
              <a:gd name="connsiteX28" fmla="*/ 1970513 w 2105981"/>
              <a:gd name="connsiteY28" fmla="*/ 1637969 h 1685677"/>
              <a:gd name="connsiteX29" fmla="*/ 2081831 w 2105981"/>
              <a:gd name="connsiteY29" fmla="*/ 1566407 h 1685677"/>
              <a:gd name="connsiteX30" fmla="*/ 2105685 w 2105981"/>
              <a:gd name="connsiteY30" fmla="*/ 1470992 h 1685677"/>
              <a:gd name="connsiteX31" fmla="*/ 2057978 w 2105981"/>
              <a:gd name="connsiteY31" fmla="*/ 1327868 h 1685677"/>
              <a:gd name="connsiteX32" fmla="*/ 2034124 w 2105981"/>
              <a:gd name="connsiteY32" fmla="*/ 1280160 h 1685677"/>
              <a:gd name="connsiteX33" fmla="*/ 2002318 w 2105981"/>
              <a:gd name="connsiteY33" fmla="*/ 1232453 h 1685677"/>
              <a:gd name="connsiteX34" fmla="*/ 1978464 w 2105981"/>
              <a:gd name="connsiteY34" fmla="*/ 1160891 h 1685677"/>
              <a:gd name="connsiteX35" fmla="*/ 1986416 w 2105981"/>
              <a:gd name="connsiteY35" fmla="*/ 1001865 h 1685677"/>
              <a:gd name="connsiteX36" fmla="*/ 1978464 w 2105981"/>
              <a:gd name="connsiteY36" fmla="*/ 858741 h 1685677"/>
              <a:gd name="connsiteX37" fmla="*/ 1970513 w 2105981"/>
              <a:gd name="connsiteY37" fmla="*/ 834887 h 1685677"/>
              <a:gd name="connsiteX38" fmla="*/ 1946659 w 2105981"/>
              <a:gd name="connsiteY38" fmla="*/ 811033 h 1685677"/>
              <a:gd name="connsiteX39" fmla="*/ 1891000 w 2105981"/>
              <a:gd name="connsiteY39" fmla="*/ 795131 h 1685677"/>
              <a:gd name="connsiteX40" fmla="*/ 1883049 w 2105981"/>
              <a:gd name="connsiteY40" fmla="*/ 763326 h 1685677"/>
              <a:gd name="connsiteX41" fmla="*/ 1891000 w 2105981"/>
              <a:gd name="connsiteY41" fmla="*/ 683813 h 1685677"/>
              <a:gd name="connsiteX42" fmla="*/ 1922805 w 2105981"/>
              <a:gd name="connsiteY42" fmla="*/ 652007 h 1685677"/>
              <a:gd name="connsiteX43" fmla="*/ 2057978 w 2105981"/>
              <a:gd name="connsiteY43" fmla="*/ 628153 h 1685677"/>
              <a:gd name="connsiteX44" fmla="*/ 2065929 w 2105981"/>
              <a:gd name="connsiteY44" fmla="*/ 596348 h 1685677"/>
              <a:gd name="connsiteX45" fmla="*/ 2057978 w 2105981"/>
              <a:gd name="connsiteY45" fmla="*/ 556592 h 1685677"/>
              <a:gd name="connsiteX46" fmla="*/ 2010270 w 2105981"/>
              <a:gd name="connsiteY46" fmla="*/ 532738 h 1685677"/>
              <a:gd name="connsiteX47" fmla="*/ 1986416 w 2105981"/>
              <a:gd name="connsiteY47" fmla="*/ 461176 h 1685677"/>
              <a:gd name="connsiteX48" fmla="*/ 1970513 w 2105981"/>
              <a:gd name="connsiteY48" fmla="*/ 413468 h 1685677"/>
              <a:gd name="connsiteX49" fmla="*/ 1938708 w 2105981"/>
              <a:gd name="connsiteY49" fmla="*/ 381663 h 1685677"/>
              <a:gd name="connsiteX50" fmla="*/ 1891000 w 2105981"/>
              <a:gd name="connsiteY50" fmla="*/ 389614 h 1685677"/>
              <a:gd name="connsiteX51" fmla="*/ 1859195 w 2105981"/>
              <a:gd name="connsiteY51" fmla="*/ 445273 h 1685677"/>
              <a:gd name="connsiteX52" fmla="*/ 1835341 w 2105981"/>
              <a:gd name="connsiteY52" fmla="*/ 469127 h 1685677"/>
              <a:gd name="connsiteX53" fmla="*/ 1819438 w 2105981"/>
              <a:gd name="connsiteY53" fmla="*/ 540689 h 1685677"/>
              <a:gd name="connsiteX54" fmla="*/ 1803536 w 2105981"/>
              <a:gd name="connsiteY54" fmla="*/ 636105 h 1685677"/>
              <a:gd name="connsiteX55" fmla="*/ 1731974 w 2105981"/>
              <a:gd name="connsiteY55" fmla="*/ 683813 h 1685677"/>
              <a:gd name="connsiteX56" fmla="*/ 1596802 w 2105981"/>
              <a:gd name="connsiteY56" fmla="*/ 652007 h 1685677"/>
              <a:gd name="connsiteX57" fmla="*/ 1580899 w 2105981"/>
              <a:gd name="connsiteY57" fmla="*/ 628153 h 1685677"/>
              <a:gd name="connsiteX58" fmla="*/ 1549094 w 2105981"/>
              <a:gd name="connsiteY58" fmla="*/ 604300 h 1685677"/>
              <a:gd name="connsiteX59" fmla="*/ 1509338 w 2105981"/>
              <a:gd name="connsiteY59" fmla="*/ 588397 h 1685677"/>
              <a:gd name="connsiteX60" fmla="*/ 1469581 w 2105981"/>
              <a:gd name="connsiteY60" fmla="*/ 564543 h 1685677"/>
              <a:gd name="connsiteX61" fmla="*/ 1445727 w 2105981"/>
              <a:gd name="connsiteY61" fmla="*/ 548640 h 1685677"/>
              <a:gd name="connsiteX62" fmla="*/ 1374165 w 2105981"/>
              <a:gd name="connsiteY62" fmla="*/ 532738 h 1685677"/>
              <a:gd name="connsiteX63" fmla="*/ 1342360 w 2105981"/>
              <a:gd name="connsiteY63" fmla="*/ 500933 h 1685677"/>
              <a:gd name="connsiteX64" fmla="*/ 1318506 w 2105981"/>
              <a:gd name="connsiteY64" fmla="*/ 453225 h 1685677"/>
              <a:gd name="connsiteX65" fmla="*/ 1286701 w 2105981"/>
              <a:gd name="connsiteY65" fmla="*/ 381663 h 1685677"/>
              <a:gd name="connsiteX66" fmla="*/ 1270798 w 2105981"/>
              <a:gd name="connsiteY66" fmla="*/ 326004 h 1685677"/>
              <a:gd name="connsiteX67" fmla="*/ 1254896 w 2105981"/>
              <a:gd name="connsiteY67" fmla="*/ 270345 h 1685677"/>
              <a:gd name="connsiteX68" fmla="*/ 1238993 w 2105981"/>
              <a:gd name="connsiteY68" fmla="*/ 246491 h 1685677"/>
              <a:gd name="connsiteX69" fmla="*/ 1223091 w 2105981"/>
              <a:gd name="connsiteY69" fmla="*/ 39757 h 1685677"/>
              <a:gd name="connsiteX70" fmla="*/ 1207188 w 2105981"/>
              <a:gd name="connsiteY70" fmla="*/ 15903 h 1685677"/>
              <a:gd name="connsiteX71" fmla="*/ 1183334 w 2105981"/>
              <a:gd name="connsiteY71" fmla="*/ 0 h 1685677"/>
              <a:gd name="connsiteX72" fmla="*/ 1087918 w 2105981"/>
              <a:gd name="connsiteY72" fmla="*/ 7952 h 1685677"/>
              <a:gd name="connsiteX73" fmla="*/ 1072016 w 2105981"/>
              <a:gd name="connsiteY73" fmla="*/ 39757 h 1685677"/>
              <a:gd name="connsiteX74" fmla="*/ 1032259 w 2105981"/>
              <a:gd name="connsiteY74" fmla="*/ 111319 h 1685677"/>
              <a:gd name="connsiteX75" fmla="*/ 1024308 w 2105981"/>
              <a:gd name="connsiteY75" fmla="*/ 349858 h 1685677"/>
              <a:gd name="connsiteX76" fmla="*/ 1016357 w 2105981"/>
              <a:gd name="connsiteY76" fmla="*/ 373712 h 1685677"/>
              <a:gd name="connsiteX77" fmla="*/ 1000454 w 2105981"/>
              <a:gd name="connsiteY77" fmla="*/ 445273 h 1685677"/>
              <a:gd name="connsiteX78" fmla="*/ 992503 w 2105981"/>
              <a:gd name="connsiteY78" fmla="*/ 469127 h 1685677"/>
              <a:gd name="connsiteX79" fmla="*/ 968649 w 2105981"/>
              <a:gd name="connsiteY79" fmla="*/ 500933 h 1685677"/>
              <a:gd name="connsiteX80" fmla="*/ 944795 w 2105981"/>
              <a:gd name="connsiteY80" fmla="*/ 516835 h 1685677"/>
              <a:gd name="connsiteX81" fmla="*/ 897087 w 2105981"/>
              <a:gd name="connsiteY81" fmla="*/ 588397 h 1685677"/>
              <a:gd name="connsiteX82" fmla="*/ 881184 w 2105981"/>
              <a:gd name="connsiteY82" fmla="*/ 612251 h 1685677"/>
              <a:gd name="connsiteX83" fmla="*/ 833477 w 2105981"/>
              <a:gd name="connsiteY83" fmla="*/ 636105 h 1685677"/>
              <a:gd name="connsiteX84" fmla="*/ 809623 w 2105981"/>
              <a:gd name="connsiteY84" fmla="*/ 628153 h 16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105981" h="1685677">
                <a:moveTo>
                  <a:pt x="809623" y="628153"/>
                </a:moveTo>
                <a:cubicBezTo>
                  <a:pt x="796371" y="624177"/>
                  <a:pt x="772635" y="617121"/>
                  <a:pt x="753964" y="612251"/>
                </a:cubicBezTo>
                <a:cubicBezTo>
                  <a:pt x="645485" y="583953"/>
                  <a:pt x="645685" y="584655"/>
                  <a:pt x="555181" y="564543"/>
                </a:cubicBezTo>
                <a:cubicBezTo>
                  <a:pt x="524127" y="549016"/>
                  <a:pt x="525742" y="551466"/>
                  <a:pt x="499522" y="532738"/>
                </a:cubicBezTo>
                <a:cubicBezTo>
                  <a:pt x="488738" y="525035"/>
                  <a:pt x="477088" y="518255"/>
                  <a:pt x="467717" y="508884"/>
                </a:cubicBezTo>
                <a:cubicBezTo>
                  <a:pt x="458346" y="499513"/>
                  <a:pt x="452728" y="486929"/>
                  <a:pt x="443863" y="477079"/>
                </a:cubicBezTo>
                <a:cubicBezTo>
                  <a:pt x="428818" y="460363"/>
                  <a:pt x="412058" y="445274"/>
                  <a:pt x="396155" y="429371"/>
                </a:cubicBezTo>
                <a:cubicBezTo>
                  <a:pt x="388204" y="421420"/>
                  <a:pt x="382742" y="409693"/>
                  <a:pt x="372301" y="405517"/>
                </a:cubicBezTo>
                <a:lnTo>
                  <a:pt x="332544" y="389614"/>
                </a:lnTo>
                <a:cubicBezTo>
                  <a:pt x="274235" y="394915"/>
                  <a:pt x="214813" y="393005"/>
                  <a:pt x="157616" y="405517"/>
                </a:cubicBezTo>
                <a:cubicBezTo>
                  <a:pt x="133134" y="410872"/>
                  <a:pt x="67603" y="451573"/>
                  <a:pt x="38346" y="469127"/>
                </a:cubicBezTo>
                <a:cubicBezTo>
                  <a:pt x="-24807" y="553333"/>
                  <a:pt x="823" y="503969"/>
                  <a:pt x="38346" y="707667"/>
                </a:cubicBezTo>
                <a:cubicBezTo>
                  <a:pt x="44420" y="740638"/>
                  <a:pt x="54537" y="773415"/>
                  <a:pt x="70151" y="803082"/>
                </a:cubicBezTo>
                <a:cubicBezTo>
                  <a:pt x="88310" y="837584"/>
                  <a:pt x="139390" y="880430"/>
                  <a:pt x="173518" y="898498"/>
                </a:cubicBezTo>
                <a:cubicBezTo>
                  <a:pt x="198747" y="911854"/>
                  <a:pt x="226878" y="918861"/>
                  <a:pt x="253031" y="930303"/>
                </a:cubicBezTo>
                <a:cubicBezTo>
                  <a:pt x="269320" y="937429"/>
                  <a:pt x="284836" y="946206"/>
                  <a:pt x="300739" y="954157"/>
                </a:cubicBezTo>
                <a:cubicBezTo>
                  <a:pt x="341582" y="1015420"/>
                  <a:pt x="299205" y="943345"/>
                  <a:pt x="324593" y="1089329"/>
                </a:cubicBezTo>
                <a:cubicBezTo>
                  <a:pt x="328901" y="1114101"/>
                  <a:pt x="342909" y="1136364"/>
                  <a:pt x="348447" y="1160891"/>
                </a:cubicBezTo>
                <a:cubicBezTo>
                  <a:pt x="353344" y="1182579"/>
                  <a:pt x="378097" y="1363314"/>
                  <a:pt x="404106" y="1415333"/>
                </a:cubicBezTo>
                <a:cubicBezTo>
                  <a:pt x="410811" y="1428743"/>
                  <a:pt x="426038" y="1435855"/>
                  <a:pt x="435911" y="1447138"/>
                </a:cubicBezTo>
                <a:cubicBezTo>
                  <a:pt x="444638" y="1457111"/>
                  <a:pt x="449703" y="1470319"/>
                  <a:pt x="459765" y="1478943"/>
                </a:cubicBezTo>
                <a:cubicBezTo>
                  <a:pt x="553117" y="1558958"/>
                  <a:pt x="559410" y="1550372"/>
                  <a:pt x="690353" y="1582310"/>
                </a:cubicBezTo>
                <a:cubicBezTo>
                  <a:pt x="750960" y="1597092"/>
                  <a:pt x="812560" y="1607558"/>
                  <a:pt x="873233" y="1622067"/>
                </a:cubicBezTo>
                <a:cubicBezTo>
                  <a:pt x="934506" y="1636719"/>
                  <a:pt x="994211" y="1658063"/>
                  <a:pt x="1056113" y="1669774"/>
                </a:cubicBezTo>
                <a:cubicBezTo>
                  <a:pt x="1092665" y="1676689"/>
                  <a:pt x="1130251" y="1676487"/>
                  <a:pt x="1167431" y="1677726"/>
                </a:cubicBezTo>
                <a:cubicBezTo>
                  <a:pt x="1289312" y="1681789"/>
                  <a:pt x="1411271" y="1683027"/>
                  <a:pt x="1533191" y="1685677"/>
                </a:cubicBezTo>
                <a:cubicBezTo>
                  <a:pt x="1644509" y="1683027"/>
                  <a:pt x="1756181" y="1686973"/>
                  <a:pt x="1867146" y="1677726"/>
                </a:cubicBezTo>
                <a:cubicBezTo>
                  <a:pt x="1884864" y="1676249"/>
                  <a:pt x="1898259" y="1660255"/>
                  <a:pt x="1914854" y="1653872"/>
                </a:cubicBezTo>
                <a:cubicBezTo>
                  <a:pt x="1932863" y="1646945"/>
                  <a:pt x="1952778" y="1645570"/>
                  <a:pt x="1970513" y="1637969"/>
                </a:cubicBezTo>
                <a:cubicBezTo>
                  <a:pt x="2008243" y="1621799"/>
                  <a:pt x="2049036" y="1589832"/>
                  <a:pt x="2081831" y="1566407"/>
                </a:cubicBezTo>
                <a:cubicBezTo>
                  <a:pt x="2095255" y="1532848"/>
                  <a:pt x="2108110" y="1509795"/>
                  <a:pt x="2105685" y="1470992"/>
                </a:cubicBezTo>
                <a:cubicBezTo>
                  <a:pt x="2102319" y="1417130"/>
                  <a:pt x="2080267" y="1375630"/>
                  <a:pt x="2057978" y="1327868"/>
                </a:cubicBezTo>
                <a:cubicBezTo>
                  <a:pt x="2050459" y="1311756"/>
                  <a:pt x="2043083" y="1295518"/>
                  <a:pt x="2034124" y="1280160"/>
                </a:cubicBezTo>
                <a:cubicBezTo>
                  <a:pt x="2024494" y="1263651"/>
                  <a:pt x="2011470" y="1249232"/>
                  <a:pt x="2002318" y="1232453"/>
                </a:cubicBezTo>
                <a:cubicBezTo>
                  <a:pt x="1988502" y="1207123"/>
                  <a:pt x="1985174" y="1187728"/>
                  <a:pt x="1978464" y="1160891"/>
                </a:cubicBezTo>
                <a:cubicBezTo>
                  <a:pt x="1981115" y="1107882"/>
                  <a:pt x="1986416" y="1054940"/>
                  <a:pt x="1986416" y="1001865"/>
                </a:cubicBezTo>
                <a:cubicBezTo>
                  <a:pt x="1986416" y="954083"/>
                  <a:pt x="1982994" y="906307"/>
                  <a:pt x="1978464" y="858741"/>
                </a:cubicBezTo>
                <a:cubicBezTo>
                  <a:pt x="1977669" y="850397"/>
                  <a:pt x="1975162" y="841861"/>
                  <a:pt x="1970513" y="834887"/>
                </a:cubicBezTo>
                <a:cubicBezTo>
                  <a:pt x="1964276" y="825531"/>
                  <a:pt x="1956015" y="817270"/>
                  <a:pt x="1946659" y="811033"/>
                </a:cubicBezTo>
                <a:cubicBezTo>
                  <a:pt x="1939815" y="806471"/>
                  <a:pt x="1895241" y="796191"/>
                  <a:pt x="1891000" y="795131"/>
                </a:cubicBezTo>
                <a:cubicBezTo>
                  <a:pt x="1888350" y="784529"/>
                  <a:pt x="1883049" y="774254"/>
                  <a:pt x="1883049" y="763326"/>
                </a:cubicBezTo>
                <a:cubicBezTo>
                  <a:pt x="1883049" y="736689"/>
                  <a:pt x="1882041" y="708898"/>
                  <a:pt x="1891000" y="683813"/>
                </a:cubicBezTo>
                <a:cubicBezTo>
                  <a:pt x="1896043" y="669693"/>
                  <a:pt x="1910810" y="661003"/>
                  <a:pt x="1922805" y="652007"/>
                </a:cubicBezTo>
                <a:cubicBezTo>
                  <a:pt x="1962223" y="622443"/>
                  <a:pt x="2010715" y="631789"/>
                  <a:pt x="2057978" y="628153"/>
                </a:cubicBezTo>
                <a:cubicBezTo>
                  <a:pt x="2060628" y="617551"/>
                  <a:pt x="2065929" y="607276"/>
                  <a:pt x="2065929" y="596348"/>
                </a:cubicBezTo>
                <a:cubicBezTo>
                  <a:pt x="2065929" y="582834"/>
                  <a:pt x="2064683" y="568326"/>
                  <a:pt x="2057978" y="556592"/>
                </a:cubicBezTo>
                <a:cubicBezTo>
                  <a:pt x="2050724" y="543897"/>
                  <a:pt x="2022515" y="536819"/>
                  <a:pt x="2010270" y="532738"/>
                </a:cubicBezTo>
                <a:cubicBezTo>
                  <a:pt x="1980908" y="488696"/>
                  <a:pt x="2003556" y="529738"/>
                  <a:pt x="1986416" y="461176"/>
                </a:cubicBezTo>
                <a:cubicBezTo>
                  <a:pt x="1982350" y="444914"/>
                  <a:pt x="1982366" y="425321"/>
                  <a:pt x="1970513" y="413468"/>
                </a:cubicBezTo>
                <a:lnTo>
                  <a:pt x="1938708" y="381663"/>
                </a:lnTo>
                <a:cubicBezTo>
                  <a:pt x="1922805" y="384313"/>
                  <a:pt x="1905733" y="383066"/>
                  <a:pt x="1891000" y="389614"/>
                </a:cubicBezTo>
                <a:cubicBezTo>
                  <a:pt x="1853920" y="406094"/>
                  <a:pt x="1875217" y="417235"/>
                  <a:pt x="1859195" y="445273"/>
                </a:cubicBezTo>
                <a:cubicBezTo>
                  <a:pt x="1853616" y="455036"/>
                  <a:pt x="1843292" y="461176"/>
                  <a:pt x="1835341" y="469127"/>
                </a:cubicBezTo>
                <a:cubicBezTo>
                  <a:pt x="1829012" y="494443"/>
                  <a:pt x="1823474" y="514457"/>
                  <a:pt x="1819438" y="540689"/>
                </a:cubicBezTo>
                <a:cubicBezTo>
                  <a:pt x="1819358" y="541212"/>
                  <a:pt x="1811951" y="621378"/>
                  <a:pt x="1803536" y="636105"/>
                </a:cubicBezTo>
                <a:cubicBezTo>
                  <a:pt x="1788966" y="661603"/>
                  <a:pt x="1755183" y="672209"/>
                  <a:pt x="1731974" y="683813"/>
                </a:cubicBezTo>
                <a:cubicBezTo>
                  <a:pt x="1676812" y="678296"/>
                  <a:pt x="1643271" y="682986"/>
                  <a:pt x="1596802" y="652007"/>
                </a:cubicBezTo>
                <a:cubicBezTo>
                  <a:pt x="1588851" y="646706"/>
                  <a:pt x="1587656" y="634910"/>
                  <a:pt x="1580899" y="628153"/>
                </a:cubicBezTo>
                <a:cubicBezTo>
                  <a:pt x="1571528" y="618783"/>
                  <a:pt x="1560678" y="610736"/>
                  <a:pt x="1549094" y="604300"/>
                </a:cubicBezTo>
                <a:cubicBezTo>
                  <a:pt x="1536617" y="597368"/>
                  <a:pt x="1522104" y="594780"/>
                  <a:pt x="1509338" y="588397"/>
                </a:cubicBezTo>
                <a:cubicBezTo>
                  <a:pt x="1495515" y="581485"/>
                  <a:pt x="1482687" y="572734"/>
                  <a:pt x="1469581" y="564543"/>
                </a:cubicBezTo>
                <a:cubicBezTo>
                  <a:pt x="1461477" y="559478"/>
                  <a:pt x="1454793" y="551662"/>
                  <a:pt x="1445727" y="548640"/>
                </a:cubicBezTo>
                <a:cubicBezTo>
                  <a:pt x="1422545" y="540913"/>
                  <a:pt x="1398019" y="538039"/>
                  <a:pt x="1374165" y="532738"/>
                </a:cubicBezTo>
                <a:cubicBezTo>
                  <a:pt x="1363563" y="522136"/>
                  <a:pt x="1352117" y="512317"/>
                  <a:pt x="1342360" y="500933"/>
                </a:cubicBezTo>
                <a:cubicBezTo>
                  <a:pt x="1320534" y="475469"/>
                  <a:pt x="1330598" y="481440"/>
                  <a:pt x="1318506" y="453225"/>
                </a:cubicBezTo>
                <a:cubicBezTo>
                  <a:pt x="1297727" y="404741"/>
                  <a:pt x="1305193" y="437137"/>
                  <a:pt x="1286701" y="381663"/>
                </a:cubicBezTo>
                <a:cubicBezTo>
                  <a:pt x="1280599" y="363358"/>
                  <a:pt x="1275875" y="344620"/>
                  <a:pt x="1270798" y="326004"/>
                </a:cubicBezTo>
                <a:cubicBezTo>
                  <a:pt x="1267741" y="314796"/>
                  <a:pt x="1260990" y="282533"/>
                  <a:pt x="1254896" y="270345"/>
                </a:cubicBezTo>
                <a:cubicBezTo>
                  <a:pt x="1250622" y="261798"/>
                  <a:pt x="1244294" y="254442"/>
                  <a:pt x="1238993" y="246491"/>
                </a:cubicBezTo>
                <a:cubicBezTo>
                  <a:pt x="1248565" y="141191"/>
                  <a:pt x="1255523" y="156514"/>
                  <a:pt x="1223091" y="39757"/>
                </a:cubicBezTo>
                <a:cubicBezTo>
                  <a:pt x="1220533" y="30549"/>
                  <a:pt x="1213945" y="22660"/>
                  <a:pt x="1207188" y="15903"/>
                </a:cubicBezTo>
                <a:cubicBezTo>
                  <a:pt x="1200431" y="9146"/>
                  <a:pt x="1191285" y="5301"/>
                  <a:pt x="1183334" y="0"/>
                </a:cubicBezTo>
                <a:cubicBezTo>
                  <a:pt x="1151529" y="2651"/>
                  <a:pt x="1117974" y="-2783"/>
                  <a:pt x="1087918" y="7952"/>
                </a:cubicBezTo>
                <a:cubicBezTo>
                  <a:pt x="1076756" y="11939"/>
                  <a:pt x="1078114" y="29593"/>
                  <a:pt x="1072016" y="39757"/>
                </a:cubicBezTo>
                <a:cubicBezTo>
                  <a:pt x="1031004" y="108112"/>
                  <a:pt x="1048254" y="63337"/>
                  <a:pt x="1032259" y="111319"/>
                </a:cubicBezTo>
                <a:cubicBezTo>
                  <a:pt x="1029609" y="190832"/>
                  <a:pt x="1029121" y="270447"/>
                  <a:pt x="1024308" y="349858"/>
                </a:cubicBezTo>
                <a:cubicBezTo>
                  <a:pt x="1023801" y="358224"/>
                  <a:pt x="1018390" y="365581"/>
                  <a:pt x="1016357" y="373712"/>
                </a:cubicBezTo>
                <a:cubicBezTo>
                  <a:pt x="1010430" y="397418"/>
                  <a:pt x="1006381" y="421567"/>
                  <a:pt x="1000454" y="445273"/>
                </a:cubicBezTo>
                <a:cubicBezTo>
                  <a:pt x="998421" y="453404"/>
                  <a:pt x="996661" y="461850"/>
                  <a:pt x="992503" y="469127"/>
                </a:cubicBezTo>
                <a:cubicBezTo>
                  <a:pt x="985928" y="480633"/>
                  <a:pt x="978020" y="491562"/>
                  <a:pt x="968649" y="500933"/>
                </a:cubicBezTo>
                <a:cubicBezTo>
                  <a:pt x="961892" y="507690"/>
                  <a:pt x="952746" y="511534"/>
                  <a:pt x="944795" y="516835"/>
                </a:cubicBezTo>
                <a:cubicBezTo>
                  <a:pt x="917879" y="570665"/>
                  <a:pt x="941197" y="529583"/>
                  <a:pt x="897087" y="588397"/>
                </a:cubicBezTo>
                <a:cubicBezTo>
                  <a:pt x="891353" y="596042"/>
                  <a:pt x="887941" y="605494"/>
                  <a:pt x="881184" y="612251"/>
                </a:cubicBezTo>
                <a:cubicBezTo>
                  <a:pt x="862086" y="631349"/>
                  <a:pt x="856109" y="626406"/>
                  <a:pt x="833477" y="636105"/>
                </a:cubicBezTo>
                <a:cubicBezTo>
                  <a:pt x="788075" y="655563"/>
                  <a:pt x="822875" y="632129"/>
                  <a:pt x="809623" y="628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\\\\\</a:t>
            </a:r>
          </a:p>
        </p:txBody>
      </p:sp>
      <p:pic>
        <p:nvPicPr>
          <p:cNvPr id="8" name="תמונה 3">
            <a:extLst>
              <a:ext uri="{FF2B5EF4-FFF2-40B4-BE49-F238E27FC236}">
                <a16:creationId xmlns:a16="http://schemas.microsoft.com/office/drawing/2014/main" id="{54CC5574-074D-4AFC-8078-EFE2CA0A0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29" y="4115040"/>
            <a:ext cx="2971627" cy="222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48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CD8A-3B42-487A-AFC7-F0028EC5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/>
              <a:t>الحروق من حالة الصقيع </a:t>
            </a:r>
            <a:endParaRPr lang="he-IL" sz="5400" dirty="0"/>
          </a:p>
        </p:txBody>
      </p:sp>
      <p:pic>
        <p:nvPicPr>
          <p:cNvPr id="4" name="Picture 4" descr="קרח החוף - שקיות קרח - Posts | Facebook">
            <a:extLst>
              <a:ext uri="{FF2B5EF4-FFF2-40B4-BE49-F238E27FC236}">
                <a16:creationId xmlns:a16="http://schemas.microsoft.com/office/drawing/2014/main" id="{D4177789-B15D-4E07-A18D-198330431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745" y="2434251"/>
            <a:ext cx="5803576" cy="326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טמפלט שיקופית למצגת ספר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טמפלט שיקופית למצגת ספרא" id="{246170F5-6BB8-4AD3-BC2F-C8D3809B475B}" vid="{EA4F8B49-2C26-43D3-B5C9-777A7628A52F}"/>
    </a:ext>
  </a:extLst>
</a:theme>
</file>

<file path=ppt/theme/theme2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מסך רחב</PresentationFormat>
  <Paragraphs>41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18</vt:i4>
      </vt:variant>
    </vt:vector>
  </HeadingPairs>
  <TitlesOfParts>
    <vt:vector size="31" baseType="lpstr">
      <vt:lpstr>Arial</vt:lpstr>
      <vt:lpstr>BN Zika</vt:lpstr>
      <vt:lpstr>Calibri</vt:lpstr>
      <vt:lpstr>Calibri Light</vt:lpstr>
      <vt:lpstr>Segoe Print</vt:lpstr>
      <vt:lpstr>Times New Roman</vt:lpstr>
      <vt:lpstr>Wingdings</vt:lpstr>
      <vt:lpstr>טמפלט שיקופית למצגת ספרא</vt:lpstr>
      <vt:lpstr>10_ערכת נושא Office</vt:lpstr>
      <vt:lpstr>7_ערכת נושא Office</vt:lpstr>
      <vt:lpstr>8_ערכת נושא Office</vt:lpstr>
      <vt:lpstr>6_ערכת נושא Office</vt:lpstr>
      <vt:lpstr>4_ערכת נושא Office</vt:lpstr>
      <vt:lpstr>منع حوادث الحروق  صفوف الأول-الثالث </vt:lpstr>
      <vt:lpstr>الحروق </vt:lpstr>
      <vt:lpstr>اشر الى الصورة التي تصف الخطر في المطبخ</vt:lpstr>
      <vt:lpstr>تمعن في الصور التالية واشر الى الصور التي تعرضنا الى حوادث الحروق </vt:lpstr>
      <vt:lpstr>ما هي أنواع الحروق؟</vt:lpstr>
      <vt:lpstr>الحروق من اجسام ساخنة </vt:lpstr>
      <vt:lpstr>الحروق من التعرض للكهرباء </vt:lpstr>
      <vt:lpstr>الحروق بسبب اشعال النار </vt:lpstr>
      <vt:lpstr>الحروق من حالة الصقيع </vt:lpstr>
      <vt:lpstr>الحروق من سوائل ساخنة جداً</vt:lpstr>
      <vt:lpstr>الحروق من أشعة الشمس</vt:lpstr>
      <vt:lpstr>الحروق من مواد كماوية </vt:lpstr>
      <vt:lpstr>מצגת של PowerPoint‏</vt:lpstr>
      <vt:lpstr>מצגת של PowerPoint‏</vt:lpstr>
      <vt:lpstr> طريقة العلاج  مياه جارية فاترة</vt:lpstr>
      <vt:lpstr> טיפול בכוויה מאש- לכבות על ידי התגלגלות על הרצפה ואז מים זורמים פושרים </vt:lpstr>
      <vt:lpstr>ساعدونا أن نمنع حدث الحروق القادم </vt:lpstr>
      <vt:lpstr>انتم السفراء في المنزل لمنع الحروق   مياه جارية فاترة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منع حوادث الحروق  صفوف الأول-الثالث</dc:title>
  <dc:creator>UZAER</dc:creator>
  <cp:lastModifiedBy>Alahd</cp:lastModifiedBy>
  <cp:revision>3</cp:revision>
  <dcterms:modified xsi:type="dcterms:W3CDTF">2023-02-05T07:36:40Z</dcterms:modified>
</cp:coreProperties>
</file>