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82" r:id="rId4"/>
    <p:sldId id="283" r:id="rId5"/>
    <p:sldId id="284" r:id="rId6"/>
    <p:sldId id="276" r:id="rId7"/>
    <p:sldId id="277" r:id="rId8"/>
    <p:sldId id="278" r:id="rId9"/>
    <p:sldId id="279" r:id="rId10"/>
    <p:sldId id="280" r:id="rId11"/>
    <p:sldId id="281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1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70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3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618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2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1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0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3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152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6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94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8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65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4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512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1499E-C11D-4255-8AA8-532BC98942F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88762-19F5-4793-B5DE-F8A0A9F2B0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8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autumn61012/home/alfhrs/text_2#%D9%81%D9%8E%D9%83%D9%81%D9%91%D8%AA%D9%90" TargetMode="External"/><Relationship Id="rId3" Type="http://schemas.openxmlformats.org/officeDocument/2006/relationships/hyperlink" Target="https://sites.google.com/site/autumn61012/home/alfhrs/text_2#a2" TargetMode="External"/><Relationship Id="rId7" Type="http://schemas.openxmlformats.org/officeDocument/2006/relationships/hyperlink" Target="https://sites.google.com/site/autumn61012/home/alfhrs/text_2#%D9%81%D9%8E%D8%A7%D9%83%D9%92%D9%81%D9%87%D8%B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autumn61012/home/alfhrs/text_2#%D9%83%D9%8E%D8%A8%D9%90%D8%AF%D9%90_%D8%A7%D9%84%D8%B3%D9%91%D9%85%D8%A7%D8%A1%D9%90" TargetMode="External"/><Relationship Id="rId5" Type="http://schemas.openxmlformats.org/officeDocument/2006/relationships/hyperlink" Target="https://sites.google.com/site/autumn61012/home/alfhrs/text_2#%D8%B1%D8%A7%D9%8A%D8%A7%D8%AA%D9%90%D9%87%D9%90_%D8%A7%D9%84%D8%AF%D8%A7%D9%83%D9%86%D8%A9%D9%8E" TargetMode="External"/><Relationship Id="rId10" Type="http://schemas.openxmlformats.org/officeDocument/2006/relationships/hyperlink" Target="https://sites.google.com/site/autumn61012/home/alfhrs/text_2#%D8%A7%D9%82%D9%92%D8%AA%D9%86%D8%A7%D8%B5%D9%8E%D9%87%D8%A7" TargetMode="External"/><Relationship Id="rId4" Type="http://schemas.openxmlformats.org/officeDocument/2006/relationships/hyperlink" Target="https://sites.google.com/site/autumn61012/home/alfhrs/text_2#%D9%88%D9%8E%D9%88%D8%A7%D9%81%D9%89" TargetMode="External"/><Relationship Id="rId9" Type="http://schemas.openxmlformats.org/officeDocument/2006/relationships/hyperlink" Target="https://sites.google.com/site/autumn61012/home/alfhrs/text_2#%D8%A7%D9%84%D9%87%D9%8E%D9%84%D9%8E%D8%B9%D9%9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autumn61012/home/alfhrs/text_2#%D8%A3%D9%8F%D8%B5%D9%8A%D8%A8%D9%8E_%D8%A8%D9%90%D9%85%D8%B3%D9%8D%D9%91" TargetMode="External"/><Relationship Id="rId3" Type="http://schemas.openxmlformats.org/officeDocument/2006/relationships/hyperlink" Target="https://sites.google.com/site/autumn61012/home/alfhrs/text_2#%D8%A7%D9%90%D8%AD%D8%AA%D8%AC%D8%A8%D9%8E%D8%AA%D9%90" TargetMode="External"/><Relationship Id="rId7" Type="http://schemas.openxmlformats.org/officeDocument/2006/relationships/hyperlink" Target="https://sites.google.com/site/autumn61012/home/alfhrs/text_2#%D9%88%D9%8E%D9%86%D9%8E%D8%B9%D9%8E%D8%A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autumn61012/home/alfhrs/text_2#%D9%84%D9%90%D9%85%D8%A7%D9%85%D9%8B%D8%A7" TargetMode="External"/><Relationship Id="rId5" Type="http://schemas.openxmlformats.org/officeDocument/2006/relationships/hyperlink" Target="https://sites.google.com/site/autumn61012/home/alfhrs/text_2#%D9%85%D9%8F%D9%86%D8%B0%D8%B1%D8%A9%D9%8B" TargetMode="External"/><Relationship Id="rId10" Type="http://schemas.openxmlformats.org/officeDocument/2006/relationships/hyperlink" Target="https://sites.google.com/site/autumn61012/home/alfhrs/text_2#%D8%A7%D9%84%D9%86%D9%91%D9%8A%D9%90%D9%91%D8%B1%D9%8A%D9%92%D9%86%D9%90" TargetMode="External"/><Relationship Id="rId4" Type="http://schemas.openxmlformats.org/officeDocument/2006/relationships/hyperlink" Target="https://sites.google.com/site/autumn61012/home/alfhrs/text_2#%D8%AA%D9%84%D8%A8%D9%91%D8%AF%D9%8E%D8%AA%D9%92" TargetMode="External"/><Relationship Id="rId9" Type="http://schemas.openxmlformats.org/officeDocument/2006/relationships/hyperlink" Target="https://sites.google.com/site/autumn61012/home/alfhrs/text_2#%D9%88%D9%8E%D8%AA%D8%AA%D8%B3%D8%A7%D9%85%D8%B1%D9%8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autumn61012/home/alfhrs/text_2#%D9%85%D9%88%D8%B5%D8%AF%D8%A9%D9%8B" TargetMode="External"/><Relationship Id="rId3" Type="http://schemas.openxmlformats.org/officeDocument/2006/relationships/hyperlink" Target="https://sites.google.com/site/autumn61012/home/alfhrs/text_2#%D8%A8%D8%B0%D8%B1%D9%88%D8%A7_%D8%A8%D9%90%D8%B0%D8%A7%D8%B1%D9%8E%D9%87%D9%85" TargetMode="External"/><Relationship Id="rId7" Type="http://schemas.openxmlformats.org/officeDocument/2006/relationships/hyperlink" Target="https://sites.google.com/site/autumn61012/home/alfhrs/text_2#%D8%A8%D9%90%D8%AC%D8%B4%D8%B9%D9%8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autumn61012/home/alfhrs/text_2#%D9%81%D9%8E%D8%AA%D9%8E%D9%86%D9%8E%D9%87%D9%91%D9%84%D8%AA%D9%92%D9%87%D8%A7" TargetMode="External"/><Relationship Id="rId5" Type="http://schemas.openxmlformats.org/officeDocument/2006/relationships/hyperlink" Target="https://sites.google.com/site/autumn61012/home/alfhrs/text_2#%D8%A3%D8%B1%D9%8A%D8%AC%D9%90" TargetMode="External"/><Relationship Id="rId4" Type="http://schemas.openxmlformats.org/officeDocument/2006/relationships/hyperlink" Target="https://sites.google.com/site/autumn61012/home/alfhrs/text_2#%D9%88%D8%B3%D8%AE%D9%8E%D9%88%D9%92%D8%A7" TargetMode="External"/><Relationship Id="rId9" Type="http://schemas.openxmlformats.org/officeDocument/2006/relationships/hyperlink" Target="https://sites.google.com/site/autumn61012/home/alfhrs/text_2#%D8%B3%D9%8F%D8%A8%D8%A7%D8%AA%D9%90%D9%87%D8%A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رسم منظر طبيعي باليد , رسمة سهله وبسيطه - عيون الرومانس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4443301" y="170888"/>
            <a:ext cx="25971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صباح الخير</a:t>
            </a:r>
          </a:p>
          <a:p>
            <a:pPr algn="ctr"/>
            <a:r>
              <a:rPr lang="ar-SA" sz="6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أعزائي</a:t>
            </a:r>
            <a:r>
              <a:rPr lang="ar-SA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الطّلاب</a:t>
            </a:r>
            <a:endParaRPr lang="he-IL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67447" y="2101474"/>
            <a:ext cx="34964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أهلًا وسهلًا بِكُم</a:t>
            </a:r>
          </a:p>
          <a:p>
            <a:pPr algn="ctr"/>
            <a:r>
              <a:rPr lang="ar-SA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دَرسِ اللّغَةِ الْعَرَبِيَّةِ</a:t>
            </a:r>
            <a:endParaRPr lang="he-IL" sz="6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264908" y="3846418"/>
            <a:ext cx="15183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مُعَلِّمَتَكُم</a:t>
            </a:r>
          </a:p>
          <a:p>
            <a:pPr algn="ctr"/>
            <a:r>
              <a:rPr lang="ar-AE" sz="6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بيا</a:t>
            </a:r>
            <a:r>
              <a:rPr lang="ar-AE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 وتد</a:t>
            </a:r>
            <a:endParaRPr lang="he-IL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</a:endParaRPr>
          </a:p>
        </p:txBody>
      </p:sp>
      <p:pic>
        <p:nvPicPr>
          <p:cNvPr id="3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8093" y="6248400"/>
            <a:ext cx="609600" cy="6096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9141C0C-88AF-4124-A26C-BBF5E5D96ED4}"/>
              </a:ext>
            </a:extLst>
          </p:cNvPr>
          <p:cNvSpPr txBox="1"/>
          <p:nvPr/>
        </p:nvSpPr>
        <p:spPr>
          <a:xfrm>
            <a:off x="235130" y="457200"/>
            <a:ext cx="43368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اليوم الثلاثاء                 6/10/2020 تشرين أول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2190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0D66FBE-48E4-436B-9487-4E75DE14A9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8961120" cy="674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94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9FC81B7-15C7-4F01-9729-9569D3A068B0}"/>
              </a:ext>
            </a:extLst>
          </p:cNvPr>
          <p:cNvSpPr txBox="1"/>
          <p:nvPr/>
        </p:nvSpPr>
        <p:spPr>
          <a:xfrm>
            <a:off x="522514" y="1018903"/>
            <a:ext cx="788996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/>
              <a:t>الأسئلة:</a:t>
            </a:r>
          </a:p>
          <a:p>
            <a:pPr algn="r" rtl="1"/>
            <a:endParaRPr lang="ar-AE" sz="2400" b="1" dirty="0"/>
          </a:p>
          <a:p>
            <a:pPr algn="r" rtl="1"/>
            <a:r>
              <a:rPr lang="ar-AE" sz="2400" b="1" dirty="0"/>
              <a:t>1- ماذا يصفُ الكاتبُ في النّصّ؟</a:t>
            </a: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068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5B2460E-4C47-4E24-976D-EC6F76FBA335}"/>
              </a:ext>
            </a:extLst>
          </p:cNvPr>
          <p:cNvSpPr txBox="1"/>
          <p:nvPr/>
        </p:nvSpPr>
        <p:spPr>
          <a:xfrm>
            <a:off x="1058091" y="766732"/>
            <a:ext cx="7526057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كيفَ وصفَ الكاتبُ كلّا منَ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الشّمس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العصافير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الغيوم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الأشجار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النّاس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الهواء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</a:t>
            </a:r>
          </a:p>
          <a:p>
            <a:pPr algn="r" rtl="1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الأمطار</a:t>
            </a:r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23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A0376E8-A71B-42AA-9273-0EED22E736DD}"/>
              </a:ext>
            </a:extLst>
          </p:cNvPr>
          <p:cNvSpPr txBox="1"/>
          <p:nvPr/>
        </p:nvSpPr>
        <p:spPr>
          <a:xfrm>
            <a:off x="2037806" y="1045029"/>
            <a:ext cx="5865223" cy="136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AE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ما المقصودُ</a:t>
            </a:r>
            <a:r>
              <a:rPr lang="he-IL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ar-AE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بالعبارةِ</a:t>
            </a:r>
            <a:r>
              <a:rPr lang="he-IL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 "</a:t>
            </a:r>
            <a:r>
              <a:rPr lang="ar-AE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راياته الدّاكنة</a:t>
            </a:r>
            <a:r>
              <a:rPr lang="he-IL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"  (</a:t>
            </a:r>
            <a:r>
              <a:rPr lang="ar-AE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سطر</a:t>
            </a:r>
            <a:r>
              <a:rPr lang="he-IL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 2)</a:t>
            </a:r>
            <a:r>
              <a:rPr lang="ar-AE" sz="3200" b="1" dirty="0">
                <a:latin typeface="Calibri" panose="020F0502020204030204" pitchFamily="34" charset="0"/>
                <a:ea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E36C09"/>
                </a:solidFill>
                <a:latin typeface="Traditional Arabic" panose="02020603050405020304" pitchFamily="18" charset="-78"/>
                <a:ea typeface="Traditional Arabic" panose="02020603050405020304" pitchFamily="18" charset="-78"/>
              </a:rPr>
              <a:t>	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99086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D839CA0-C25F-4BEB-B9D2-9441719170C3}"/>
              </a:ext>
            </a:extLst>
          </p:cNvPr>
          <p:cNvSpPr txBox="1"/>
          <p:nvPr/>
        </p:nvSpPr>
        <p:spPr>
          <a:xfrm>
            <a:off x="2442754" y="1175657"/>
            <a:ext cx="548640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000" b="1" dirty="0"/>
              <a:t>ماذا يهدمُ الخريفُ؟</a:t>
            </a:r>
            <a:endParaRPr lang="en-US" sz="4000" b="1" dirty="0"/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5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كرتون السائح الأخضر وودز المناظر الطبيعية الخلفية, غيم, شجرة صغيرة, نجيل  صورة الخلفية للتحميل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506096" y="1166842"/>
            <a:ext cx="613180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أصبَحنا وَأَصبَحَ الْمُلكُ لله</a:t>
            </a:r>
          </a:p>
          <a:p>
            <a:pPr algn="ctr"/>
            <a:r>
              <a:rPr lang="ar-SA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اله إلا الله وَحْدَهُ لا شريكَ لَهُ</a:t>
            </a:r>
          </a:p>
          <a:p>
            <a:pPr algn="ctr"/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لَهُ الملكُ وِلَهُ الحَمدُ</a:t>
            </a:r>
          </a:p>
          <a:p>
            <a:pPr algn="ctr"/>
            <a:r>
              <a:rPr lang="ar-SA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وَهُوَ على كل </a:t>
            </a:r>
            <a:r>
              <a:rPr lang="ar-SA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شيئٍ</a:t>
            </a:r>
            <a:r>
              <a:rPr lang="ar-SA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قَدير</a:t>
            </a:r>
            <a:endParaRPr lang="he-IL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40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D2E2C90-ECF5-448A-B03D-BD3314AFAABA}"/>
              </a:ext>
            </a:extLst>
          </p:cNvPr>
          <p:cNvSpPr txBox="1"/>
          <p:nvPr/>
        </p:nvSpPr>
        <p:spPr>
          <a:xfrm rot="20010395">
            <a:off x="170482" y="2170903"/>
            <a:ext cx="8028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هيّا بنا نتذكر ماذا تعلمنا في الدرس السابق ....  </a:t>
            </a:r>
            <a:endParaRPr lang="he-IL" sz="40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E8244C6-5C24-4552-89EB-60E08F8ED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48">
            <a:off x="4809335" y="2482406"/>
            <a:ext cx="3539255" cy="388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17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930585B-EA42-4D64-A58E-8BEE2F617760}"/>
              </a:ext>
            </a:extLst>
          </p:cNvPr>
          <p:cNvSpPr txBox="1"/>
          <p:nvPr/>
        </p:nvSpPr>
        <p:spPr>
          <a:xfrm>
            <a:off x="274320" y="1045029"/>
            <a:ext cx="7602583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/>
              <a:t>نقوم بكتابة فقرة عن فصل الخريف مستخدمين العبارات التالية</a:t>
            </a:r>
          </a:p>
          <a:p>
            <a:pPr algn="r"/>
            <a:endParaRPr lang="ar-AE" dirty="0"/>
          </a:p>
          <a:p>
            <a:pPr algn="r"/>
            <a:endParaRPr lang="ar-AE" sz="2800" b="1" dirty="0"/>
          </a:p>
          <a:p>
            <a:pPr algn="r"/>
            <a:r>
              <a:rPr lang="ar-AE" sz="2800" b="1" dirty="0"/>
              <a:t>بدت الأشجار عارية.</a:t>
            </a:r>
          </a:p>
          <a:p>
            <a:pPr algn="r"/>
            <a:r>
              <a:rPr lang="ar-AE" sz="2800" b="1" dirty="0"/>
              <a:t>يطول الليل ويقصر النهار</a:t>
            </a:r>
          </a:p>
          <a:p>
            <a:pPr algn="r"/>
            <a:r>
              <a:rPr lang="ar-AE" sz="2800" b="1" dirty="0"/>
              <a:t>تتساقط أوراق الأشجار</a:t>
            </a:r>
          </a:p>
          <a:p>
            <a:pPr algn="r"/>
            <a:r>
              <a:rPr lang="ar-AE" sz="2800" b="1" dirty="0"/>
              <a:t>تهاجر الطيور إلى أماكن دافئة</a:t>
            </a:r>
          </a:p>
          <a:p>
            <a:pPr algn="r"/>
            <a:r>
              <a:rPr lang="ar-AE" sz="2800" b="1" dirty="0"/>
              <a:t>تهب رياح خفيفة</a:t>
            </a:r>
          </a:p>
          <a:p>
            <a:pPr algn="r"/>
            <a:endParaRPr lang="ar-AE" dirty="0"/>
          </a:p>
          <a:p>
            <a:pPr algn="r"/>
            <a:endParaRPr lang="ar-AE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885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47272E7-DE82-401D-AA75-0A81EE373AB0}"/>
              </a:ext>
            </a:extLst>
          </p:cNvPr>
          <p:cNvSpPr txBox="1"/>
          <p:nvPr/>
        </p:nvSpPr>
        <p:spPr>
          <a:xfrm rot="19881553">
            <a:off x="1854926" y="3013501"/>
            <a:ext cx="51075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b="1" dirty="0"/>
              <a:t>الآن ننتقل للنص...... 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val="27417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utumn Beautiful Landscape Background, Autumn, Beautiful, Landscape  Background Image for Free Download">
            <a:extLst>
              <a:ext uri="{FF2B5EF4-FFF2-40B4-BE49-F238E27FC236}">
                <a16:creationId xmlns:a16="http://schemas.microsoft.com/office/drawing/2014/main" id="{507BE939-6619-4801-8B2E-84C2DF68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1C372627-A207-457A-AD99-9DB4622BB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88626"/>
              </p:ext>
            </p:extLst>
          </p:nvPr>
        </p:nvGraphicFramePr>
        <p:xfrm>
          <a:off x="643346" y="628940"/>
          <a:ext cx="7886700" cy="5600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1637889390"/>
                    </a:ext>
                  </a:extLst>
                </a:gridCol>
              </a:tblGrid>
              <a:tr h="11495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JO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                       </a:t>
                      </a:r>
                      <a:r>
                        <a:rPr lang="ar-S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الخريفِ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494347"/>
                  </a:ext>
                </a:extLst>
              </a:tr>
              <a:tr h="2674063">
                <a:tc>
                  <a:txBody>
                    <a:bodyPr/>
                    <a:lstStyle/>
                    <a:p>
                      <a:pPr indent="4572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مَضى الصَّيْفُ بحرِّهِ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3" tooltip="وحرّه الشديد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وَقَيْظِهِ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وَسمائِهِ الصّافيةِ،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4" tooltip="جاءَ، أقبلَ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وَوافى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الخريفُ، ينشُرُ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5" tooltip="أعلامه السوداء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راياتِهِ الداكنةَ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في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6" tooltip="وسطَ السّماء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كَبِدِ السّماءِ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قلَّ بهاءُ الشّمسِ وخفّتْ حرارتُها، </a:t>
                      </a:r>
                      <a:r>
                        <a:rPr lang="ar-SA" sz="32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7" tooltip="مالَ لونُه للاصفرارِ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فَاكْفهرَّ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لوْنُ النّهارِ. لمْ تَعُدِ الطّبيعةُ تُنْبتُ شيْئًا كأنَّها في حدادٍ على فصْلَيْ الرَّبيعِ والصَّيْفِ،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8" tooltip="فتوقفتْ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فَكفّتِ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العَصافيرُ عنِ التَنقّلِ وَالتَّغريدِ، إذْ لا شيْءَ في الطَّبيعةِ يُبهجُها، وَراحَتْ تطيرُ بصمْتٍ، نافضةً جناحَيْها </a:t>
                      </a:r>
                      <a:r>
                        <a:rPr lang="ar-SA" sz="3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نَفَضاتِ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9" tooltip="الخوفُ الشّديد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الهَلَعِ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والخوْفِ تَخلُّصًا مِنْ طلقاتِ صيّادينَ يُحاولونَ </a:t>
                      </a:r>
                      <a:r>
                        <a:rPr lang="ar-SA" sz="32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0" tooltip="اصطيادها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اقْتناصَها</a:t>
                      </a:r>
                      <a:r>
                        <a:rPr lang="ar-SA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، كأنَّها لمْ تُطربْ أسماعَهم أيّامَ الرَّبيعِ.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96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7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utumn Beautiful Landscape Background, Autumn, Beautiful, Landscape  Background Image for Free Download">
            <a:extLst>
              <a:ext uri="{FF2B5EF4-FFF2-40B4-BE49-F238E27FC236}">
                <a16:creationId xmlns:a16="http://schemas.microsoft.com/office/drawing/2014/main" id="{CCFD384B-3203-480F-8A46-E35DF279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638222C-DCE9-45B9-9661-6F9924CF289D}"/>
              </a:ext>
            </a:extLst>
          </p:cNvPr>
          <p:cNvSpPr txBox="1"/>
          <p:nvPr/>
        </p:nvSpPr>
        <p:spPr>
          <a:xfrm>
            <a:off x="640080" y="363915"/>
            <a:ext cx="7511143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اختفتِ الشّم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اِحتجبَتِ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الشَمسُ وَراءَ غُيومٍ رماديّةٍ،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تجمّعتْ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تلبّدَتْ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في الجوِّ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مُخبرة (الإخبار بشيء غير سا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مُنذرةً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بِهطولِ الأمطارِ، فلمْ تعُدْ تُطِلُّ الّا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قليلً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لِمامًا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كأنّها أرادتْ أنْ تَسترَ عُرْيَ الطَّبيعةِ، وَما حلَّ بِها مِنْ جَرّاءِ عواصفِ الخريفِ الْمفاجئةِ. تعرّتِ الأشْجارُ منْ أكثرِ أوراقِها، فغدَتْ أشْباحًا مُخيفةً، هجرَها الطَّيرُ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صرخَ الغرابُ (نعيب الغرابِ أيّ صوته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وَنَعَبَ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فوقَها الغرابُ. أمّا ما بقِيَ مِنَ الأوراقِ، فَراحَ يرتجفُ كَمَنْ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أصيبَ بِجنون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أُصيبَ بِمسٍّ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منَ الجنونِ، خائفًا عَلى مصيرِهِ، وَقدْ رأى مصيرَ مَنْ تقدّمَهُ. وَهكذا بعْدَ أنْ كانَتِ الأشجارُ بهْجةً للنّظرِ، تتهامسُ أوراقُها مَعَ تغريدِ العصافيرِ،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تتحدّثُ أحاديثَ اللّيل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وَتتسامرُ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مَعَ ضوْءِ القمرِ، أصبحَتِ الآنَ أعْوادًا يابسةً، لا أثرَ فيها للحياةِ، فَلا قمرَ يُطلُّ عليْها، وَلا شمسَ، كأنَّ هذيْنِ </a:t>
            </a:r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الشّمس والقم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النّيِّريْنِ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أرادا أنْ يُشاركا الطَّبيعةَ، بِفقْدِ روْعتِها وَبهْجتِها</a:t>
            </a:r>
            <a:r>
              <a:rPr lang="ar-SA" sz="3200" b="1" dirty="0"/>
              <a:t>.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9019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utumn Beautiful Landscape Background, Autumn, Beautiful, Landscape  Background Image for Free Download">
            <a:extLst>
              <a:ext uri="{FF2B5EF4-FFF2-40B4-BE49-F238E27FC236}">
                <a16:creationId xmlns:a16="http://schemas.microsoft.com/office/drawing/2014/main" id="{CA87F1D5-1FA1-41B8-B884-6AE33125E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618ECC2-F1CA-4AD1-BD09-4EECE91B60A3}"/>
              </a:ext>
            </a:extLst>
          </p:cNvPr>
          <p:cNvSpPr txBox="1"/>
          <p:nvPr/>
        </p:nvSpPr>
        <p:spPr>
          <a:xfrm>
            <a:off x="628650" y="344822"/>
            <a:ext cx="747195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تفرّقَ النّاسُ في الكرومِ، يقطفونَ العنبَ، بيْنما راحَ الفلّاحونَ يحْرثونَ الأرضَ، بعدَ أنْ </a:t>
            </a:r>
            <a:r>
              <a:rPr lang="ar-SA" sz="28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رشّوا البذو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بذروا بِذارَهم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ar-SA" sz="28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أعطوا بسخاءٍ وكرم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وسخَوْا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أمّا الهواءُ فقدْ تحوّلَ مِنْ نسيمٍ مُنْعشٍ يُعطّرُ الأنفاسَ بِما يحملُهُ منْ </a:t>
            </a:r>
            <a:r>
              <a:rPr lang="ar-SA" sz="28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رائحتها الطّيّب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أريجِ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الأزهارِ، إلى ريحٍ عاصفةٍ تُعمي العُيونَ، بِما تحمِلُ مِنْ غُبارِ الأرضِ؛ وَراحَتِ الأمطارُ تهطلُ بغزارةٍ، كأنّ الجوَّ يبكي مَنْ غادرَهُ مِنَ الطَّيرِ، </a:t>
            </a:r>
            <a:r>
              <a:rPr lang="ar-SA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 tooltip="فشربتْه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فَتَنَهّلتْها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الأرضُ </a:t>
            </a:r>
            <a:r>
              <a:rPr lang="ar-SA" sz="28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طمَ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بِجشعٍ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وَقدْ ألهبتْها حرارةُ الصّيفِ، وَشمسُهُ المُحرقةُ.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e-IL" sz="2400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97B6F345-D3E5-4E5C-931D-DA4BC9607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09404"/>
              </p:ext>
            </p:extLst>
          </p:nvPr>
        </p:nvGraphicFramePr>
        <p:xfrm>
          <a:off x="628650" y="3422936"/>
          <a:ext cx="7886700" cy="242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0023299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هكذا هدمَ الخريفُ كُلَّ ما بناهُ الرَّبيعُ والصَّيْفُ، فَهجرَ الْمزارعونَ الحقولَ الجرْداءَ، وَخلتْ مُدنُ الاصْطيافِ مِنَ الْمصْطافينَ وَالْمتنزّهينَ، </a:t>
                      </a:r>
                      <a:r>
                        <a:rPr lang="ar-SA" sz="2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فأضْحتْ</a:t>
                      </a:r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أبوابُها ونوافذُها </a:t>
                      </a:r>
                      <a:r>
                        <a:rPr lang="ar-SA" sz="28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8" tooltip="مُغلقة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موصدةً</a:t>
                      </a:r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، لنْ تُفتحَ إلّا لاستقبالِ شمسِ الرّبيعِ، الّتي توقظُ الطّبيعةَ مِنْ </a:t>
                      </a:r>
                      <a:r>
                        <a:rPr lang="ar-SA" sz="28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9" tooltip="نومها العميق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سُباتِها</a:t>
                      </a:r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وَلمْ يتركِ الخريفُ الطّبيعةَ، إلّا بعدَ أنْ رأى الشِّتاءَ مُقْبلًا، بِبروقِهِ وَرعودِهِ وثلوجِهِ</a:t>
                      </a:r>
                      <a:r>
                        <a:rPr lang="ar-SA" sz="2800" b="1" dirty="0">
                          <a:effectLst/>
                        </a:rPr>
                        <a:t>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1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6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9D1AD37-1433-4224-BC0E-8CB5096254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58783"/>
            <a:ext cx="9052560" cy="674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103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1312</TotalTime>
  <Words>456</Words>
  <Application>Microsoft Office PowerPoint</Application>
  <PresentationFormat>‫הצגה על המסך (4:3)</PresentationFormat>
  <Paragraphs>42</Paragraphs>
  <Slides>14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Calibri</vt:lpstr>
      <vt:lpstr>Garamond</vt:lpstr>
      <vt:lpstr>Traditional Arabic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Windows User</dc:creator>
  <cp:lastModifiedBy>wattad ameer wattad</cp:lastModifiedBy>
  <cp:revision>30</cp:revision>
  <dcterms:created xsi:type="dcterms:W3CDTF">2020-10-02T16:55:05Z</dcterms:created>
  <dcterms:modified xsi:type="dcterms:W3CDTF">2020-10-05T18:31:52Z</dcterms:modified>
</cp:coreProperties>
</file>