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4">
  <p:sldMasterIdLst>
    <p:sldMasterId id="2147483648" r:id="rId1"/>
  </p:sldMasterIdLst>
  <p:notesMasterIdLst>
    <p:notesMasterId r:id="rId7"/>
  </p:notesMasterIdLst>
  <p:sldIdLst>
    <p:sldId id="258" r:id="rId2"/>
    <p:sldId id="265" r:id="rId3"/>
    <p:sldId id="259" r:id="rId4"/>
    <p:sldId id="260" r:id="rId5"/>
    <p:sldId id="263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9420" autoAdjust="0"/>
  </p:normalViewPr>
  <p:slideViewPr>
    <p:cSldViewPr>
      <p:cViewPr>
        <p:scale>
          <a:sx n="50" d="100"/>
          <a:sy n="50" d="100"/>
        </p:scale>
        <p:origin x="-1086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19169E4-B306-4C87-95C5-0F9ED4A58CB6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3390DF-ADD0-4D43-9C3D-A0BE35D72EB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Edmontonia_dinosaur.pn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Edmontonia_dinosaur.pn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Edmontonia_dinosaur.pn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Edmontonia_dinosaur.pn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Edmontonia_dinosaur.pn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תמונה: </a:t>
            </a:r>
            <a:r>
              <a:rPr lang="en-US" dirty="0" smtClean="0">
                <a:hlinkClick r:id="rId3"/>
              </a:rPr>
              <a:t>http://en.wikipedia.org/wiki/File:Edmontonia_dinosaur.png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390DF-ADD0-4D43-9C3D-A0BE35D72EB6}" type="slidenum">
              <a:rPr lang="he-IL" smtClean="0"/>
              <a:pPr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תמונה: </a:t>
            </a:r>
            <a:r>
              <a:rPr lang="en-US" smtClean="0">
                <a:hlinkClick r:id="rId3"/>
              </a:rPr>
              <a:t>http://en.wikipedia.org/wiki/File:Edmontonia_dinosaur.png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390DF-ADD0-4D43-9C3D-A0BE35D72EB6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תמונה: </a:t>
            </a:r>
            <a:r>
              <a:rPr lang="en-US" smtClean="0">
                <a:hlinkClick r:id="rId3"/>
              </a:rPr>
              <a:t>http://en.wikipedia.org/wiki/File:Edmontonia_dinosaur.png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390DF-ADD0-4D43-9C3D-A0BE35D72EB6}" type="slidenum">
              <a:rPr lang="he-IL" smtClean="0"/>
              <a:pPr/>
              <a:t>3</a:t>
            </a:fld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תמונה: </a:t>
            </a:r>
            <a:r>
              <a:rPr lang="en-US" dirty="0" smtClean="0">
                <a:hlinkClick r:id="rId3"/>
              </a:rPr>
              <a:t>http://en.wikipedia.org/wiki/File:Edmontonia_dinosaur.png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390DF-ADD0-4D43-9C3D-A0BE35D72EB6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תמונה: </a:t>
            </a:r>
            <a:r>
              <a:rPr lang="en-US" smtClean="0">
                <a:hlinkClick r:id="rId3"/>
              </a:rPr>
              <a:t>http://en.wikipedia.org/wiki/File:Edmontonia_dinosaur.png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390DF-ADD0-4D43-9C3D-A0BE35D72EB6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23D4-7EEA-4A14-BE29-28B6C8A50A6E}" type="datetimeFigureOut">
              <a:rPr lang="he-IL" smtClean="0"/>
              <a:pPr/>
              <a:t>י"ז/אדר ב/תשע"א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5AD91-610F-44C6-B5DA-ECA0F359864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4.gif"/><Relationship Id="rId3" Type="http://schemas.openxmlformats.org/officeDocument/2006/relationships/image" Target="../media/image1.gif"/><Relationship Id="rId7" Type="http://schemas.openxmlformats.org/officeDocument/2006/relationships/hyperlink" Target="http://cms.education.gov.il/EducationCMS/UNITS/Yesodi" TargetMode="External"/><Relationship Id="rId12" Type="http://schemas.openxmlformats.org/officeDocument/2006/relationships/slide" Target="slide5.xml"/><Relationship Id="rId17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slide" Target="slide4.xml"/><Relationship Id="rId5" Type="http://schemas.openxmlformats.org/officeDocument/2006/relationships/hyperlink" Target="http://abdallah.sakhnin.ac.il/" TargetMode="External"/><Relationship Id="rId15" Type="http://schemas.openxmlformats.org/officeDocument/2006/relationships/image" Target="../media/image6.gif"/><Relationship Id="rId10" Type="http://schemas.openxmlformats.org/officeDocument/2006/relationships/slide" Target="slide3.xml"/><Relationship Id="rId4" Type="http://schemas.openxmlformats.org/officeDocument/2006/relationships/slide" Target="slide1.xml"/><Relationship Id="rId9" Type="http://schemas.openxmlformats.org/officeDocument/2006/relationships/slide" Target="slide2.xml"/><Relationship Id="rId1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gif"/><Relationship Id="rId7" Type="http://schemas.openxmlformats.org/officeDocument/2006/relationships/hyperlink" Target="http://cms.education.gov.il/EducationCMS/UNITS/Yesodi" TargetMode="External"/><Relationship Id="rId12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slide" Target="slide4.xml"/><Relationship Id="rId5" Type="http://schemas.openxmlformats.org/officeDocument/2006/relationships/hyperlink" Target="http://abdallah.sakhnin.ac.il/" TargetMode="External"/><Relationship Id="rId10" Type="http://schemas.openxmlformats.org/officeDocument/2006/relationships/slide" Target="slide3.xml"/><Relationship Id="rId4" Type="http://schemas.openxmlformats.org/officeDocument/2006/relationships/slide" Target="slide1.xml"/><Relationship Id="rId9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slide" Target="slide4.xml"/><Relationship Id="rId3" Type="http://schemas.openxmlformats.org/officeDocument/2006/relationships/image" Target="../media/image1.gif"/><Relationship Id="rId7" Type="http://schemas.openxmlformats.org/officeDocument/2006/relationships/hyperlink" Target="http://cms.education.gov.il/EducationCMS/UNITS/Yesodi" TargetMode="External"/><Relationship Id="rId12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slide" Target="slide2.xml"/><Relationship Id="rId5" Type="http://schemas.openxmlformats.org/officeDocument/2006/relationships/hyperlink" Target="http://abdallah.sakhnin.ac.il/" TargetMode="External"/><Relationship Id="rId10" Type="http://schemas.openxmlformats.org/officeDocument/2006/relationships/hyperlink" Target="http://arabic.sviva.gov.il/mihzor.asp" TargetMode="External"/><Relationship Id="rId4" Type="http://schemas.openxmlformats.org/officeDocument/2006/relationships/slide" Target="slide1.xml"/><Relationship Id="rId9" Type="http://schemas.openxmlformats.org/officeDocument/2006/relationships/hyperlink" Target="http://ar.wikipedia.org/wiki/%D8%AA%D9%84%D9%88%D8%AB" TargetMode="External"/><Relationship Id="rId1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slide" Target="slide4.xml"/><Relationship Id="rId3" Type="http://schemas.openxmlformats.org/officeDocument/2006/relationships/image" Target="../media/image1.gif"/><Relationship Id="rId7" Type="http://schemas.openxmlformats.org/officeDocument/2006/relationships/hyperlink" Target="http://cms.education.gov.il/EducationCMS/UNITS/Yesodi" TargetMode="External"/><Relationship Id="rId12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slide" Target="slide2.xml"/><Relationship Id="rId5" Type="http://schemas.openxmlformats.org/officeDocument/2006/relationships/hyperlink" Target="http://abdallah.sakhnin.ac.il/" TargetMode="External"/><Relationship Id="rId10" Type="http://schemas.openxmlformats.org/officeDocument/2006/relationships/image" Target="../media/image9.jpeg"/><Relationship Id="rId4" Type="http://schemas.openxmlformats.org/officeDocument/2006/relationships/slide" Target="slide1.xml"/><Relationship Id="rId9" Type="http://schemas.openxmlformats.org/officeDocument/2006/relationships/hyperlink" Target="http://ar.ofek.cet.ac.il/units/ar/science/unit65/act1.aspx?nUnit=65&amp;sSubjectKey=science&amp;gItemID=792CC63E-280E-4DE2-BF9B-B7679065F489&amp;bPop=false" TargetMode="External"/><Relationship Id="rId1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slide" Target="slide3.xml"/><Relationship Id="rId3" Type="http://schemas.openxmlformats.org/officeDocument/2006/relationships/image" Target="../media/image1.gif"/><Relationship Id="rId7" Type="http://schemas.openxmlformats.org/officeDocument/2006/relationships/hyperlink" Target="http://cms.education.gov.il/EducationCMS/UNITS/Yesodi" TargetMode="External"/><Relationship Id="rId12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gif"/><Relationship Id="rId11" Type="http://schemas.openxmlformats.org/officeDocument/2006/relationships/hyperlink" Target="http://www.youtube.com/watch?v=wRCfjseJXgo&amp;feature=related" TargetMode="External"/><Relationship Id="rId5" Type="http://schemas.openxmlformats.org/officeDocument/2006/relationships/hyperlink" Target="http://abdallah.sakhnin.ac.il/" TargetMode="External"/><Relationship Id="rId15" Type="http://schemas.openxmlformats.org/officeDocument/2006/relationships/slide" Target="slide5.xml"/><Relationship Id="rId10" Type="http://schemas.openxmlformats.org/officeDocument/2006/relationships/image" Target="../media/image10.gif"/><Relationship Id="rId4" Type="http://schemas.openxmlformats.org/officeDocument/2006/relationships/slide" Target="slide1.xml"/><Relationship Id="rId9" Type="http://schemas.openxmlformats.org/officeDocument/2006/relationships/hyperlink" Target="http://www.youtube.com/watch?v=HQ8kUdS2OtQ&amp;feature=related" TargetMode="External"/><Relationship Id="rId1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to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318481"/>
          </a:xfrm>
          <a:prstGeom prst="rect">
            <a:avLst/>
          </a:prstGeom>
        </p:spPr>
      </p:pic>
      <p:sp>
        <p:nvSpPr>
          <p:cNvPr id="27" name="מלבן עם פינות אלכסוניות חתוכות 26"/>
          <p:cNvSpPr/>
          <p:nvPr/>
        </p:nvSpPr>
        <p:spPr>
          <a:xfrm>
            <a:off x="7429520" y="2214554"/>
            <a:ext cx="1643074" cy="3357586"/>
          </a:xfrm>
          <a:prstGeom prst="snip2DiagRect">
            <a:avLst>
              <a:gd name="adj1" fmla="val 2012"/>
              <a:gd name="adj2" fmla="val 15326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>
            <a:hlinkClick r:id="rId4" action="ppaction://hlinksldjump"/>
          </p:cNvPr>
          <p:cNvSpPr txBox="1"/>
          <p:nvPr/>
        </p:nvSpPr>
        <p:spPr>
          <a:xfrm>
            <a:off x="7358082" y="2285992"/>
            <a:ext cx="17144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مواقع  لتعليم اللغة العربية</a:t>
            </a:r>
          </a:p>
        </p:txBody>
      </p:sp>
      <p:pic>
        <p:nvPicPr>
          <p:cNvPr id="22" name="תמונה 21" descr="http://62.219.84.203/kehil/tzafonet_arabic/arabic/logodad.gif">
            <a:hlinkClick r:id="rId5" tgtFrame="_blank" tooltip="موقع الضاد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39068" y="3500438"/>
            <a:ext cx="1390650" cy="419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תמונה 22" descr="http://cms.education.gov.il/EducationCMS/UNITS/Yesodi/images/homepage_header_left2.jpg">
            <a:hlinkClick r:id="rId7" tgtFrame="_blank" tooltip="موقع  قسم التعليم الابتدائي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72396" y="2786058"/>
            <a:ext cx="1357322" cy="428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" name="מלבן 25"/>
          <p:cNvSpPr/>
          <p:nvPr/>
        </p:nvSpPr>
        <p:spPr>
          <a:xfrm>
            <a:off x="1846779" y="2148480"/>
            <a:ext cx="49103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النظافة</a:t>
            </a:r>
            <a:r>
              <a:rPr lang="he-IL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ar-AE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للصف الثاني</a:t>
            </a:r>
          </a:p>
        </p:txBody>
      </p:sp>
      <p:sp>
        <p:nvSpPr>
          <p:cNvPr id="21" name="מלבן מעוגל 20">
            <a:hlinkClick r:id="rId9" action="ppaction://hlinksldjump"/>
          </p:cNvPr>
          <p:cNvSpPr/>
          <p:nvPr/>
        </p:nvSpPr>
        <p:spPr>
          <a:xfrm>
            <a:off x="6000760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4" name="מלבן מעוגל 23">
            <a:hlinkClick r:id="rId10" action="ppaction://hlinksldjump"/>
          </p:cNvPr>
          <p:cNvSpPr/>
          <p:nvPr/>
        </p:nvSpPr>
        <p:spPr>
          <a:xfrm>
            <a:off x="4071934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200" dirty="0"/>
          </a:p>
        </p:txBody>
      </p:sp>
      <p:sp>
        <p:nvSpPr>
          <p:cNvPr id="32" name="מלבן מעוגל 31">
            <a:hlinkClick r:id="rId11" action="ppaction://hlinksldjump"/>
          </p:cNvPr>
          <p:cNvSpPr/>
          <p:nvPr/>
        </p:nvSpPr>
        <p:spPr>
          <a:xfrm>
            <a:off x="2143108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b="1" dirty="0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3" name="מלבן מעוגל 32">
            <a:hlinkClick r:id="rId12" action="ppaction://hlinksldjump"/>
          </p:cNvPr>
          <p:cNvSpPr/>
          <p:nvPr/>
        </p:nvSpPr>
        <p:spPr>
          <a:xfrm>
            <a:off x="214282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4" name="מלבן מעוגל 33">
            <a:hlinkClick r:id="rId4" action="ppaction://hlinksldjump"/>
          </p:cNvPr>
          <p:cNvSpPr/>
          <p:nvPr/>
        </p:nvSpPr>
        <p:spPr>
          <a:xfrm>
            <a:off x="7786710" y="1428736"/>
            <a:ext cx="1143008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3390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תמונה 18" descr="3.gif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20201098">
            <a:off x="6030281" y="5225960"/>
            <a:ext cx="999918" cy="107746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" name="תמונה 19" descr="4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2071670" y="3357562"/>
            <a:ext cx="2543175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5" name="תמונה 24" descr="5.gif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4786314" y="3324233"/>
            <a:ext cx="1343025" cy="12477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8" name="תמונה 17" descr="2.gif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 rot="19678435">
            <a:off x="646352" y="3496210"/>
            <a:ext cx="1090193" cy="10379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7" name="תמונה 16" descr="1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4786314" y="4770524"/>
            <a:ext cx="1340344" cy="10873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7" name="TextBox 36">
            <a:hlinkClick r:id="rId4" action="ppaction://hlinksldjump"/>
          </p:cNvPr>
          <p:cNvSpPr txBox="1"/>
          <p:nvPr/>
        </p:nvSpPr>
        <p:spPr>
          <a:xfrm>
            <a:off x="7786710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الصفحة الرئيسيّة</a:t>
            </a:r>
          </a:p>
        </p:txBody>
      </p:sp>
      <p:sp>
        <p:nvSpPr>
          <p:cNvPr id="38" name="TextBox 37">
            <a:hlinkClick r:id="rId9" action="ppaction://hlinksldjump"/>
          </p:cNvPr>
          <p:cNvSpPr txBox="1"/>
          <p:nvPr/>
        </p:nvSpPr>
        <p:spPr>
          <a:xfrm>
            <a:off x="5929322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النص</a:t>
            </a:r>
          </a:p>
        </p:txBody>
      </p:sp>
      <p:sp>
        <p:nvSpPr>
          <p:cNvPr id="39" name="TextBox 38">
            <a:hlinkClick r:id="rId10" action="ppaction://hlinksldjump"/>
          </p:cNvPr>
          <p:cNvSpPr txBox="1"/>
          <p:nvPr/>
        </p:nvSpPr>
        <p:spPr>
          <a:xfrm>
            <a:off x="4000496" y="1428736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قاموسُ ﭐلْمُصْطَلَحاتِ</a:t>
            </a:r>
          </a:p>
        </p:txBody>
      </p:sp>
      <p:sp>
        <p:nvSpPr>
          <p:cNvPr id="40" name="TextBox 39">
            <a:hlinkClick r:id="rId11" action="ppaction://hlinksldjump"/>
          </p:cNvPr>
          <p:cNvSpPr txBox="1"/>
          <p:nvPr/>
        </p:nvSpPr>
        <p:spPr>
          <a:xfrm>
            <a:off x="2071670" y="1508927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درس </a:t>
            </a:r>
            <a:r>
              <a:rPr lang="ar-SA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محوسب</a:t>
            </a:r>
            <a:endParaRPr lang="ar-SA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40">
            <a:hlinkClick r:id="rId12" action="ppaction://hlinksldjump"/>
          </p:cNvPr>
          <p:cNvSpPr txBox="1"/>
          <p:nvPr/>
        </p:nvSpPr>
        <p:spPr>
          <a:xfrm>
            <a:off x="142844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أنشودة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to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318481"/>
          </a:xfrm>
          <a:prstGeom prst="rect">
            <a:avLst/>
          </a:prstGeom>
        </p:spPr>
      </p:pic>
      <p:sp>
        <p:nvSpPr>
          <p:cNvPr id="27" name="מלבן עם פינות אלכסוניות חתוכות 26"/>
          <p:cNvSpPr/>
          <p:nvPr/>
        </p:nvSpPr>
        <p:spPr>
          <a:xfrm>
            <a:off x="7429520" y="2214554"/>
            <a:ext cx="1643074" cy="3357586"/>
          </a:xfrm>
          <a:prstGeom prst="snip2DiagRect">
            <a:avLst>
              <a:gd name="adj1" fmla="val 2012"/>
              <a:gd name="adj2" fmla="val 15326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>
            <a:hlinkClick r:id="rId4" action="ppaction://hlinksldjump"/>
          </p:cNvPr>
          <p:cNvSpPr txBox="1"/>
          <p:nvPr/>
        </p:nvSpPr>
        <p:spPr>
          <a:xfrm>
            <a:off x="7358082" y="2285992"/>
            <a:ext cx="17144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مواقع  لتعليم اللغة العربية</a:t>
            </a:r>
          </a:p>
        </p:txBody>
      </p:sp>
      <p:pic>
        <p:nvPicPr>
          <p:cNvPr id="22" name="תמונה 21" descr="http://62.219.84.203/kehil/tzafonet_arabic/arabic/logodad.gif">
            <a:hlinkClick r:id="rId5" tgtFrame="_blank" tooltip="موقع الضاد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39068" y="3500438"/>
            <a:ext cx="1390650" cy="419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תמונה 22" descr="http://cms.education.gov.il/EducationCMS/UNITS/Yesodi/images/homepage_header_left2.jpg">
            <a:hlinkClick r:id="rId7" tgtFrame="_blank" tooltip="موقع  قسم التعليم الابتدائي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72396" y="2786058"/>
            <a:ext cx="1357322" cy="428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9" name="מלבן מעוגל 38">
            <a:hlinkClick r:id="rId9" action="ppaction://hlinksldjump"/>
          </p:cNvPr>
          <p:cNvSpPr/>
          <p:nvPr/>
        </p:nvSpPr>
        <p:spPr>
          <a:xfrm>
            <a:off x="6000760" y="1428736"/>
            <a:ext cx="1000132" cy="4286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0" name="מלבן מעוגל 39">
            <a:hlinkClick r:id="rId10" action="ppaction://hlinksldjump"/>
          </p:cNvPr>
          <p:cNvSpPr/>
          <p:nvPr/>
        </p:nvSpPr>
        <p:spPr>
          <a:xfrm>
            <a:off x="4071934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1" name="מלבן מעוגל 40">
            <a:hlinkClick r:id="rId11" action="ppaction://hlinksldjump"/>
          </p:cNvPr>
          <p:cNvSpPr/>
          <p:nvPr/>
        </p:nvSpPr>
        <p:spPr>
          <a:xfrm>
            <a:off x="2143108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8" name="מלבן מעוגל 47">
            <a:hlinkClick r:id="rId12" action="ppaction://hlinksldjump"/>
          </p:cNvPr>
          <p:cNvSpPr/>
          <p:nvPr/>
        </p:nvSpPr>
        <p:spPr>
          <a:xfrm>
            <a:off x="214282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50" name="מלבן מעוגל 49">
            <a:hlinkClick r:id="rId9" action="ppaction://hlinksldjump"/>
          </p:cNvPr>
          <p:cNvSpPr/>
          <p:nvPr/>
        </p:nvSpPr>
        <p:spPr>
          <a:xfrm>
            <a:off x="7858148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1" name="TextBox 20">
            <a:hlinkClick r:id="rId4" action="ppaction://hlinksldjump"/>
          </p:cNvPr>
          <p:cNvSpPr txBox="1"/>
          <p:nvPr/>
        </p:nvSpPr>
        <p:spPr>
          <a:xfrm>
            <a:off x="7786710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الصفحة الرئيسيّة</a:t>
            </a:r>
          </a:p>
        </p:txBody>
      </p:sp>
      <p:sp>
        <p:nvSpPr>
          <p:cNvPr id="25" name="TextBox 24">
            <a:hlinkClick r:id="rId9" action="ppaction://hlinksldjump"/>
          </p:cNvPr>
          <p:cNvSpPr txBox="1"/>
          <p:nvPr/>
        </p:nvSpPr>
        <p:spPr>
          <a:xfrm>
            <a:off x="5929322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النصّ</a:t>
            </a:r>
            <a:endParaRPr lang="ar-SA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>
            <a:hlinkClick r:id="rId10" action="ppaction://hlinksldjump"/>
          </p:cNvPr>
          <p:cNvSpPr txBox="1"/>
          <p:nvPr/>
        </p:nvSpPr>
        <p:spPr>
          <a:xfrm>
            <a:off x="4000496" y="1428736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قاموسُ ﭐلْمُصْطَلَحاتِ</a:t>
            </a:r>
          </a:p>
        </p:txBody>
      </p:sp>
      <p:sp>
        <p:nvSpPr>
          <p:cNvPr id="29" name="TextBox 28">
            <a:hlinkClick r:id="rId11" action="ppaction://hlinksldjump"/>
          </p:cNvPr>
          <p:cNvSpPr txBox="1"/>
          <p:nvPr/>
        </p:nvSpPr>
        <p:spPr>
          <a:xfrm>
            <a:off x="2071670" y="1508927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درس </a:t>
            </a:r>
            <a:r>
              <a:rPr lang="ar-SA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محوسب</a:t>
            </a:r>
            <a:endParaRPr lang="ar-SA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>
            <a:hlinkClick r:id="rId12" action="ppaction://hlinksldjump"/>
          </p:cNvPr>
          <p:cNvSpPr txBox="1"/>
          <p:nvPr/>
        </p:nvSpPr>
        <p:spPr>
          <a:xfrm>
            <a:off x="142844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أنشودة</a:t>
            </a: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2857496"/>
            <a:ext cx="735801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J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زارَ رجلٌ قريةً صغيرةٌ، ولمّا تجوَّلَ فيها، وجدَ الشوارعّ والساحاتِ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J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والأرْصِفة نظيفةً جدّا، فسَألَ صَديقَه: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</a:b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كم عددُ سكّان  قريَتِكُم؟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2000" b="0" i="0" u="none" strike="noStrike" cap="none" normalizeH="0" baseline="0" dirty="0" smtClean="0" bmk="OLE_LINK2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خَمسةُ آلافٍ.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وكم عَددُ عُمّال النظافةِ فيها؟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خَمسةُ آلافٍ.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ماذا تَقْصِدُ؟ هلْ جَميعُ السكّانِ هنا مِنْ عُمّالِ النظافةِ؟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JO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لا، ولكنّ الجَميعَ هنا يَهتمّونَ بِنظافةِ القريةِ وبِجمالِ مَنْظرِها.</a:t>
            </a:r>
            <a:endParaRPr kumimoji="0" lang="ar-J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מלבן 33"/>
          <p:cNvSpPr/>
          <p:nvPr/>
        </p:nvSpPr>
        <p:spPr>
          <a:xfrm>
            <a:off x="4286248" y="2097937"/>
            <a:ext cx="290977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القريةُ النظيفةُ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to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318481"/>
          </a:xfrm>
          <a:prstGeom prst="rect">
            <a:avLst/>
          </a:prstGeom>
        </p:spPr>
      </p:pic>
      <p:sp>
        <p:nvSpPr>
          <p:cNvPr id="27" name="מלבן עם פינות אלכסוניות חתוכות 26"/>
          <p:cNvSpPr/>
          <p:nvPr/>
        </p:nvSpPr>
        <p:spPr>
          <a:xfrm>
            <a:off x="7429520" y="2214554"/>
            <a:ext cx="1643074" cy="3357586"/>
          </a:xfrm>
          <a:prstGeom prst="snip2DiagRect">
            <a:avLst>
              <a:gd name="adj1" fmla="val 2012"/>
              <a:gd name="adj2" fmla="val 15326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>
            <a:hlinkClick r:id="rId4" action="ppaction://hlinksldjump"/>
          </p:cNvPr>
          <p:cNvSpPr txBox="1"/>
          <p:nvPr/>
        </p:nvSpPr>
        <p:spPr>
          <a:xfrm>
            <a:off x="7358082" y="2285992"/>
            <a:ext cx="17144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مواقع  لتعليم اللغة العربية</a:t>
            </a:r>
          </a:p>
        </p:txBody>
      </p:sp>
      <p:pic>
        <p:nvPicPr>
          <p:cNvPr id="22" name="תמונה 21" descr="http://62.219.84.203/kehil/tzafonet_arabic/arabic/logodad.gif">
            <a:hlinkClick r:id="rId5" tgtFrame="_blank" tooltip="موقع الضاد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39068" y="3500438"/>
            <a:ext cx="1390650" cy="419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תמונה 22" descr="http://cms.education.gov.il/EducationCMS/UNITS/Yesodi/images/homepage_header_left2.jpg">
            <a:hlinkClick r:id="rId7" tgtFrame="_blank" tooltip="موقع  قسم التعليم الابتدائي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72396" y="2786058"/>
            <a:ext cx="1357322" cy="428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5" name="מלבן 14"/>
          <p:cNvSpPr/>
          <p:nvPr/>
        </p:nvSpPr>
        <p:spPr>
          <a:xfrm>
            <a:off x="2128770" y="2148480"/>
            <a:ext cx="358623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قاموسُ ﭐلْمُصْطَلَحاتِ</a:t>
            </a:r>
          </a:p>
          <a:p>
            <a:pPr algn="ctr"/>
            <a:r>
              <a:rPr lang="ar-AE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ومواقع لها علاقة بالدرس</a:t>
            </a:r>
          </a:p>
        </p:txBody>
      </p:sp>
      <p:sp>
        <p:nvSpPr>
          <p:cNvPr id="17" name="מלבן מעוגל 16">
            <a:hlinkClick r:id="rId9"/>
          </p:cNvPr>
          <p:cNvSpPr/>
          <p:nvPr/>
        </p:nvSpPr>
        <p:spPr>
          <a:xfrm>
            <a:off x="4429124" y="3571876"/>
            <a:ext cx="2357454" cy="1143008"/>
          </a:xfrm>
          <a:prstGeom prst="roundRect">
            <a:avLst/>
          </a:prstGeom>
          <a:scene3d>
            <a:camera prst="perspectiveHeroicExtremeLef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TextBox 17">
            <a:hlinkClick r:id="rId9"/>
          </p:cNvPr>
          <p:cNvSpPr txBox="1"/>
          <p:nvPr/>
        </p:nvSpPr>
        <p:spPr>
          <a:xfrm rot="695340">
            <a:off x="4767048" y="3827648"/>
            <a:ext cx="18573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التلوث</a:t>
            </a:r>
          </a:p>
        </p:txBody>
      </p:sp>
      <p:sp>
        <p:nvSpPr>
          <p:cNvPr id="21" name="מלבן מעוגל 20">
            <a:hlinkClick r:id="rId10"/>
          </p:cNvPr>
          <p:cNvSpPr/>
          <p:nvPr/>
        </p:nvSpPr>
        <p:spPr>
          <a:xfrm>
            <a:off x="714348" y="3571876"/>
            <a:ext cx="2357454" cy="1143008"/>
          </a:xfrm>
          <a:prstGeom prst="roundRect">
            <a:avLst/>
          </a:prstGeom>
          <a:scene3d>
            <a:camera prst="perspectiveHeroicExtremeRightFacing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TextBox 18">
            <a:hlinkClick r:id="rId10"/>
          </p:cNvPr>
          <p:cNvSpPr txBox="1"/>
          <p:nvPr/>
        </p:nvSpPr>
        <p:spPr>
          <a:xfrm rot="21197543">
            <a:off x="622463" y="3689339"/>
            <a:ext cx="235745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عملية الاستحداث</a:t>
            </a:r>
            <a:r>
              <a:rPr lang="he-IL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ar-AE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التدوير</a:t>
            </a:r>
          </a:p>
        </p:txBody>
      </p:sp>
      <p:sp>
        <p:nvSpPr>
          <p:cNvPr id="24" name="מלבן מעוגל 23">
            <a:hlinkClick r:id="rId11" action="ppaction://hlinksldjump"/>
          </p:cNvPr>
          <p:cNvSpPr/>
          <p:nvPr/>
        </p:nvSpPr>
        <p:spPr>
          <a:xfrm>
            <a:off x="6000760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6" name="מלבן מעוגל 25">
            <a:hlinkClick r:id="rId12" action="ppaction://hlinksldjump"/>
          </p:cNvPr>
          <p:cNvSpPr/>
          <p:nvPr/>
        </p:nvSpPr>
        <p:spPr>
          <a:xfrm>
            <a:off x="4071934" y="1428736"/>
            <a:ext cx="1000132" cy="4286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2" name="מלבן מעוגל 31">
            <a:hlinkClick r:id="rId13" action="ppaction://hlinksldjump"/>
          </p:cNvPr>
          <p:cNvSpPr/>
          <p:nvPr/>
        </p:nvSpPr>
        <p:spPr>
          <a:xfrm>
            <a:off x="2143108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3" name="מלבן מעוגל 32">
            <a:hlinkClick r:id="rId14" action="ppaction://hlinksldjump"/>
          </p:cNvPr>
          <p:cNvSpPr/>
          <p:nvPr/>
        </p:nvSpPr>
        <p:spPr>
          <a:xfrm>
            <a:off x="214282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5" name="מלבן מעוגל 34">
            <a:hlinkClick r:id="rId11" action="ppaction://hlinksldjump"/>
          </p:cNvPr>
          <p:cNvSpPr/>
          <p:nvPr/>
        </p:nvSpPr>
        <p:spPr>
          <a:xfrm>
            <a:off x="7858148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0" name="TextBox 19">
            <a:hlinkClick r:id="rId4" action="ppaction://hlinksldjump"/>
          </p:cNvPr>
          <p:cNvSpPr txBox="1"/>
          <p:nvPr/>
        </p:nvSpPr>
        <p:spPr>
          <a:xfrm>
            <a:off x="7786710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الصفحة الرئيسيّة</a:t>
            </a:r>
          </a:p>
        </p:txBody>
      </p:sp>
      <p:sp>
        <p:nvSpPr>
          <p:cNvPr id="25" name="TextBox 24">
            <a:hlinkClick r:id="rId11" action="ppaction://hlinksldjump"/>
          </p:cNvPr>
          <p:cNvSpPr txBox="1"/>
          <p:nvPr/>
        </p:nvSpPr>
        <p:spPr>
          <a:xfrm>
            <a:off x="5929322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النص</a:t>
            </a:r>
          </a:p>
        </p:txBody>
      </p:sp>
      <p:sp>
        <p:nvSpPr>
          <p:cNvPr id="29" name="TextBox 28">
            <a:hlinkClick r:id="rId12" action="ppaction://hlinksldjump"/>
          </p:cNvPr>
          <p:cNvSpPr txBox="1"/>
          <p:nvPr/>
        </p:nvSpPr>
        <p:spPr>
          <a:xfrm>
            <a:off x="4000496" y="1428736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قاموسُ ﭐلْمُصْطَلَحاتِ</a:t>
            </a:r>
          </a:p>
        </p:txBody>
      </p:sp>
      <p:sp>
        <p:nvSpPr>
          <p:cNvPr id="30" name="TextBox 29">
            <a:hlinkClick r:id="rId13" action="ppaction://hlinksldjump"/>
          </p:cNvPr>
          <p:cNvSpPr txBox="1"/>
          <p:nvPr/>
        </p:nvSpPr>
        <p:spPr>
          <a:xfrm>
            <a:off x="2071670" y="1508927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درس </a:t>
            </a:r>
            <a:r>
              <a:rPr lang="ar-SA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محوسب</a:t>
            </a:r>
            <a:endParaRPr lang="ar-SA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>
            <a:hlinkClick r:id="rId14" action="ppaction://hlinksldjump"/>
          </p:cNvPr>
          <p:cNvSpPr txBox="1"/>
          <p:nvPr/>
        </p:nvSpPr>
        <p:spPr>
          <a:xfrm>
            <a:off x="142844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أنشودة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to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318481"/>
          </a:xfrm>
          <a:prstGeom prst="rect">
            <a:avLst/>
          </a:prstGeom>
        </p:spPr>
      </p:pic>
      <p:sp>
        <p:nvSpPr>
          <p:cNvPr id="27" name="מלבן עם פינות אלכסוניות חתוכות 26"/>
          <p:cNvSpPr/>
          <p:nvPr/>
        </p:nvSpPr>
        <p:spPr>
          <a:xfrm>
            <a:off x="7429520" y="2214554"/>
            <a:ext cx="1643074" cy="3357586"/>
          </a:xfrm>
          <a:prstGeom prst="snip2DiagRect">
            <a:avLst>
              <a:gd name="adj1" fmla="val 2012"/>
              <a:gd name="adj2" fmla="val 15326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>
            <a:hlinkClick r:id="rId4" action="ppaction://hlinksldjump"/>
          </p:cNvPr>
          <p:cNvSpPr txBox="1"/>
          <p:nvPr/>
        </p:nvSpPr>
        <p:spPr>
          <a:xfrm>
            <a:off x="7358082" y="2285992"/>
            <a:ext cx="17144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مواقع  لتعليم اللغة العربية</a:t>
            </a:r>
          </a:p>
        </p:txBody>
      </p:sp>
      <p:pic>
        <p:nvPicPr>
          <p:cNvPr id="22" name="תמונה 21" descr="http://62.219.84.203/kehil/tzafonet_arabic/arabic/logodad.gif">
            <a:hlinkClick r:id="rId5" tgtFrame="_blank" tooltip="موقع الضاد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39068" y="3500438"/>
            <a:ext cx="1390650" cy="419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תמונה 22" descr="http://cms.education.gov.il/EducationCMS/UNITS/Yesodi/images/homepage_header_left2.jpg">
            <a:hlinkClick r:id="rId7" tgtFrame="_blank" tooltip="موقع  قسم التعليم الابتدائي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72396" y="2786058"/>
            <a:ext cx="1357322" cy="428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תמונה 17" descr="אופק.jpg">
            <a:hlinkClick r:id="rId9"/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285852" y="2928934"/>
            <a:ext cx="4576347" cy="32861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HeroicExtremeLeftFacing"/>
            <a:lightRig rig="threePt" dir="t"/>
          </a:scene3d>
          <a:sp3d>
            <a:bevelT/>
          </a:sp3d>
        </p:spPr>
      </p:pic>
      <p:sp>
        <p:nvSpPr>
          <p:cNvPr id="24" name="מלבן מעוגל 23">
            <a:hlinkClick r:id="rId11" action="ppaction://hlinksldjump"/>
          </p:cNvPr>
          <p:cNvSpPr/>
          <p:nvPr/>
        </p:nvSpPr>
        <p:spPr>
          <a:xfrm>
            <a:off x="6000760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6" name="מלבן מעוגל 25">
            <a:hlinkClick r:id="rId12" action="ppaction://hlinksldjump"/>
          </p:cNvPr>
          <p:cNvSpPr/>
          <p:nvPr/>
        </p:nvSpPr>
        <p:spPr>
          <a:xfrm>
            <a:off x="4071934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2" name="מלבן מעוגל 31">
            <a:hlinkClick r:id="rId13" action="ppaction://hlinksldjump"/>
          </p:cNvPr>
          <p:cNvSpPr/>
          <p:nvPr/>
        </p:nvSpPr>
        <p:spPr>
          <a:xfrm>
            <a:off x="2143108" y="1428736"/>
            <a:ext cx="1000132" cy="4286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3" name="מלבן מעוגל 32">
            <a:hlinkClick r:id="rId14" action="ppaction://hlinksldjump"/>
          </p:cNvPr>
          <p:cNvSpPr/>
          <p:nvPr/>
        </p:nvSpPr>
        <p:spPr>
          <a:xfrm>
            <a:off x="214282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5" name="מלבן מעוגל 34">
            <a:hlinkClick r:id="rId11" action="ppaction://hlinksldjump"/>
          </p:cNvPr>
          <p:cNvSpPr/>
          <p:nvPr/>
        </p:nvSpPr>
        <p:spPr>
          <a:xfrm>
            <a:off x="7858148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3" name="TextBox 12">
            <a:hlinkClick r:id="rId4" action="ppaction://hlinksldjump"/>
          </p:cNvPr>
          <p:cNvSpPr txBox="1"/>
          <p:nvPr/>
        </p:nvSpPr>
        <p:spPr>
          <a:xfrm>
            <a:off x="7786710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الصفحة الرئيسيّة</a:t>
            </a:r>
          </a:p>
        </p:txBody>
      </p:sp>
      <p:sp>
        <p:nvSpPr>
          <p:cNvPr id="14" name="TextBox 13">
            <a:hlinkClick r:id="rId11" action="ppaction://hlinksldjump"/>
          </p:cNvPr>
          <p:cNvSpPr txBox="1"/>
          <p:nvPr/>
        </p:nvSpPr>
        <p:spPr>
          <a:xfrm>
            <a:off x="5929322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النص</a:t>
            </a:r>
          </a:p>
        </p:txBody>
      </p:sp>
      <p:sp>
        <p:nvSpPr>
          <p:cNvPr id="15" name="TextBox 14">
            <a:hlinkClick r:id="rId12" action="ppaction://hlinksldjump"/>
          </p:cNvPr>
          <p:cNvSpPr txBox="1"/>
          <p:nvPr/>
        </p:nvSpPr>
        <p:spPr>
          <a:xfrm>
            <a:off x="4000496" y="1428736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قاموسُ ﭐلْمُصْطَلَحاتِ</a:t>
            </a:r>
          </a:p>
        </p:txBody>
      </p:sp>
      <p:sp>
        <p:nvSpPr>
          <p:cNvPr id="16" name="TextBox 15">
            <a:hlinkClick r:id="rId13" action="ppaction://hlinksldjump"/>
          </p:cNvPr>
          <p:cNvSpPr txBox="1"/>
          <p:nvPr/>
        </p:nvSpPr>
        <p:spPr>
          <a:xfrm>
            <a:off x="2071670" y="1508927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درس </a:t>
            </a:r>
            <a:r>
              <a:rPr lang="ar-SA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محوسب</a:t>
            </a:r>
            <a:endParaRPr lang="ar-SA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>
            <a:hlinkClick r:id="rId14" action="ppaction://hlinksldjump"/>
          </p:cNvPr>
          <p:cNvSpPr txBox="1"/>
          <p:nvPr/>
        </p:nvSpPr>
        <p:spPr>
          <a:xfrm>
            <a:off x="142844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أنشودة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top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318481"/>
          </a:xfrm>
          <a:prstGeom prst="rect">
            <a:avLst/>
          </a:prstGeom>
        </p:spPr>
      </p:pic>
      <p:sp>
        <p:nvSpPr>
          <p:cNvPr id="27" name="מלבן עם פינות אלכסוניות חתוכות 26"/>
          <p:cNvSpPr/>
          <p:nvPr/>
        </p:nvSpPr>
        <p:spPr>
          <a:xfrm>
            <a:off x="7429520" y="2214554"/>
            <a:ext cx="1643074" cy="3357586"/>
          </a:xfrm>
          <a:prstGeom prst="snip2DiagRect">
            <a:avLst>
              <a:gd name="adj1" fmla="val 2012"/>
              <a:gd name="adj2" fmla="val 15326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8" name="TextBox 27">
            <a:hlinkClick r:id="rId4" action="ppaction://hlinksldjump"/>
          </p:cNvPr>
          <p:cNvSpPr txBox="1"/>
          <p:nvPr/>
        </p:nvSpPr>
        <p:spPr>
          <a:xfrm>
            <a:off x="7358082" y="2285992"/>
            <a:ext cx="17144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sz="14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مواقع  لتعليم اللغة العربية</a:t>
            </a:r>
          </a:p>
        </p:txBody>
      </p:sp>
      <p:pic>
        <p:nvPicPr>
          <p:cNvPr id="22" name="תמונה 21" descr="http://62.219.84.203/kehil/tzafonet_arabic/arabic/logodad.gif">
            <a:hlinkClick r:id="rId5" tgtFrame="_blank" tooltip="موقع الضاد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39068" y="3500438"/>
            <a:ext cx="1390650" cy="419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תמונה 22" descr="http://cms.education.gov.il/EducationCMS/UNITS/Yesodi/images/homepage_header_left2.jpg">
            <a:hlinkClick r:id="rId7" tgtFrame="_blank" tooltip="موقع  قسم التعليم الابتدائي"/>
          </p:cNvPr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72396" y="2786058"/>
            <a:ext cx="1357322" cy="428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תמונה 15" descr="סרט.gif">
            <a:hlinkClick r:id="rId9"/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285984" y="3000372"/>
            <a:ext cx="3500462" cy="2584363"/>
          </a:xfrm>
          <a:prstGeom prst="rect">
            <a:avLst/>
          </a:prstGeom>
        </p:spPr>
      </p:pic>
      <p:sp>
        <p:nvSpPr>
          <p:cNvPr id="17" name="לחצן פעולה: קדימה או הבא 16">
            <a:hlinkClick r:id="rId11" highlightClick="1"/>
          </p:cNvPr>
          <p:cNvSpPr/>
          <p:nvPr/>
        </p:nvSpPr>
        <p:spPr>
          <a:xfrm>
            <a:off x="3530060" y="3714752"/>
            <a:ext cx="1113378" cy="1113378"/>
          </a:xfrm>
          <a:prstGeom prst="actionButtonForwardNex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>
            <a:hlinkClick r:id="rId12" action="ppaction://hlinksldjump"/>
          </p:cNvPr>
          <p:cNvSpPr/>
          <p:nvPr/>
        </p:nvSpPr>
        <p:spPr>
          <a:xfrm>
            <a:off x="6000760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9" name="מלבן מעוגל 18">
            <a:hlinkClick r:id="rId13" action="ppaction://hlinksldjump"/>
          </p:cNvPr>
          <p:cNvSpPr/>
          <p:nvPr/>
        </p:nvSpPr>
        <p:spPr>
          <a:xfrm>
            <a:off x="4071934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1" name="מלבן מעוגל 20">
            <a:hlinkClick r:id="rId14" action="ppaction://hlinksldjump"/>
          </p:cNvPr>
          <p:cNvSpPr/>
          <p:nvPr/>
        </p:nvSpPr>
        <p:spPr>
          <a:xfrm>
            <a:off x="2143108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4" name="מלבן מעוגל 23">
            <a:hlinkClick r:id="rId15" action="ppaction://hlinksldjump"/>
          </p:cNvPr>
          <p:cNvSpPr/>
          <p:nvPr/>
        </p:nvSpPr>
        <p:spPr>
          <a:xfrm>
            <a:off x="214282" y="1428736"/>
            <a:ext cx="1000132" cy="42862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2" name="מלבן מעוגל 31">
            <a:hlinkClick r:id="rId12" action="ppaction://hlinksldjump"/>
          </p:cNvPr>
          <p:cNvSpPr/>
          <p:nvPr/>
        </p:nvSpPr>
        <p:spPr>
          <a:xfrm>
            <a:off x="7858148" y="1428736"/>
            <a:ext cx="1000132" cy="428628"/>
          </a:xfrm>
          <a:prstGeom prst="round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14" name="TextBox 13">
            <a:hlinkClick r:id="rId4" action="ppaction://hlinksldjump"/>
          </p:cNvPr>
          <p:cNvSpPr txBox="1"/>
          <p:nvPr/>
        </p:nvSpPr>
        <p:spPr>
          <a:xfrm>
            <a:off x="7786710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الصفحة الرئيسيّة</a:t>
            </a:r>
          </a:p>
        </p:txBody>
      </p:sp>
      <p:sp>
        <p:nvSpPr>
          <p:cNvPr id="15" name="TextBox 14">
            <a:hlinkClick r:id="rId12" action="ppaction://hlinksldjump"/>
          </p:cNvPr>
          <p:cNvSpPr txBox="1"/>
          <p:nvPr/>
        </p:nvSpPr>
        <p:spPr>
          <a:xfrm>
            <a:off x="5929322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النص</a:t>
            </a:r>
          </a:p>
        </p:txBody>
      </p:sp>
      <p:sp>
        <p:nvSpPr>
          <p:cNvPr id="20" name="TextBox 19">
            <a:hlinkClick r:id="rId13" action="ppaction://hlinksldjump"/>
          </p:cNvPr>
          <p:cNvSpPr txBox="1"/>
          <p:nvPr/>
        </p:nvSpPr>
        <p:spPr>
          <a:xfrm>
            <a:off x="4000496" y="1428736"/>
            <a:ext cx="107157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قاموسُ ﭐلْمُصْطَلَحاتِ</a:t>
            </a:r>
          </a:p>
        </p:txBody>
      </p:sp>
      <p:sp>
        <p:nvSpPr>
          <p:cNvPr id="25" name="TextBox 24">
            <a:hlinkClick r:id="rId14" action="ppaction://hlinksldjump"/>
          </p:cNvPr>
          <p:cNvSpPr txBox="1"/>
          <p:nvPr/>
        </p:nvSpPr>
        <p:spPr>
          <a:xfrm>
            <a:off x="2071670" y="1508927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درس </a:t>
            </a:r>
            <a:r>
              <a:rPr lang="ar-SA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محوسب</a:t>
            </a:r>
            <a:endParaRPr lang="ar-SA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TextBox 25">
            <a:hlinkClick r:id="rId15" action="ppaction://hlinksldjump"/>
          </p:cNvPr>
          <p:cNvSpPr txBox="1"/>
          <p:nvPr/>
        </p:nvSpPr>
        <p:spPr>
          <a:xfrm>
            <a:off x="142844" y="1500174"/>
            <a:ext cx="107157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أنشودة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965</TotalTime>
  <Words>125</Words>
  <Application>Microsoft Office PowerPoint</Application>
  <PresentationFormat>عرض على الشاشة (3:4)‏</PresentationFormat>
  <Paragraphs>54</Paragraphs>
  <Slides>5</Slides>
  <Notes>5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ערכת נושא Office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007</dc:creator>
  <cp:lastModifiedBy>SCHOOL</cp:lastModifiedBy>
  <cp:revision>124</cp:revision>
  <dcterms:created xsi:type="dcterms:W3CDTF">2011-03-02T11:14:21Z</dcterms:created>
  <dcterms:modified xsi:type="dcterms:W3CDTF">2011-03-23T08:13:21Z</dcterms:modified>
</cp:coreProperties>
</file>