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F9F6D4C-22B2-4EE8-83F5-8677E279C356}" type="datetimeFigureOut">
              <a:rPr lang="ar-SA" smtClean="0"/>
              <a:pPr/>
              <a:t>30/07/1442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5FD7FC2-A750-4ACF-91D4-1C534C949B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7FC2-A750-4ACF-91D4-1C534C949B7B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30/07/1442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30/07/1442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30/07/1442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30/07/1442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30/07/1442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30/07/1442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30/07/1442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30/07/1442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30/07/1442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30/07/1442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30/07/1442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9C61-EB61-4BB3-9107-78A76270F054}" type="datetimeFigureOut">
              <a:rPr lang="ar-SA" smtClean="0"/>
              <a:pPr/>
              <a:t>30/07/1442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0bdb1baa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Picture 3" descr="C:\Documents and Settings\All Users\Documents\My Pictures\Sample Pictures\Sstyle_SummerBreeze_Flower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9"/>
            <a:ext cx="2952328" cy="2923454"/>
          </a:xfrm>
          <a:prstGeom prst="rect">
            <a:avLst/>
          </a:prstGeom>
          <a:noFill/>
        </p:spPr>
      </p:pic>
      <p:pic>
        <p:nvPicPr>
          <p:cNvPr id="6" name="Picture 2" descr="C:\Documents and Settings\All Users\Documents\My Pictures\Sample Pictures\Sstyle_SummerBreeze_Flower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73016"/>
            <a:ext cx="2880320" cy="2852288"/>
          </a:xfrm>
          <a:prstGeom prst="rect">
            <a:avLst/>
          </a:prstGeom>
          <a:noFill/>
        </p:spPr>
      </p:pic>
      <p:pic>
        <p:nvPicPr>
          <p:cNvPr id="7" name="Picture 4" descr="C:\Documents and Settings\All Users\Documents\My Pictures\Sample Pictures\Sstyle_SummerBreeze_Flower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32656"/>
            <a:ext cx="2920682" cy="2878040"/>
          </a:xfrm>
          <a:prstGeom prst="rect">
            <a:avLst/>
          </a:prstGeom>
          <a:noFill/>
        </p:spPr>
      </p:pic>
      <p:sp>
        <p:nvSpPr>
          <p:cNvPr id="10" name="شكل بيضاوي 9"/>
          <p:cNvSpPr/>
          <p:nvPr/>
        </p:nvSpPr>
        <p:spPr>
          <a:xfrm>
            <a:off x="2771800" y="4077072"/>
            <a:ext cx="2071702" cy="19288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رفع المبتدأ والخبر بالعلامات الفرعية</a:t>
            </a:r>
            <a:endParaRPr lang="ar-SA" sz="2800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755576" y="764704"/>
            <a:ext cx="2071702" cy="192882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الوظيفة النحوية</a:t>
            </a:r>
            <a:endParaRPr lang="ar-SA" sz="4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6695728" y="0"/>
            <a:ext cx="2448272" cy="864096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أستنتج</a:t>
            </a:r>
            <a:endParaRPr lang="ar-SA" sz="44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سحابة 4"/>
          <p:cNvSpPr/>
          <p:nvPr/>
        </p:nvSpPr>
        <p:spPr>
          <a:xfrm>
            <a:off x="0" y="1628800"/>
            <a:ext cx="9144000" cy="3888432"/>
          </a:xfrm>
          <a:prstGeom prst="cloud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علامة رفع المبتدأ والخبر ............. إذا كان أحدهما أحد الأسمين </a:t>
            </a:r>
          </a:p>
          <a:p>
            <a:pPr algn="ctr"/>
            <a:r>
              <a:rPr lang="ar-SA" sz="60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( </a:t>
            </a:r>
            <a:r>
              <a:rPr lang="ar-SA" sz="6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أبو </a:t>
            </a:r>
            <a:r>
              <a:rPr lang="ar-SA" sz="60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–</a:t>
            </a:r>
            <a:r>
              <a:rPr lang="ar-SA" sz="6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أخو </a:t>
            </a:r>
            <a:r>
              <a:rPr lang="ar-SA" sz="60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) .</a:t>
            </a:r>
            <a:r>
              <a:rPr lang="ar-SA" sz="6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endParaRPr lang="ar-SA" sz="60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763688" y="2060848"/>
            <a:ext cx="1205779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الـــواو</a:t>
            </a:r>
            <a:endParaRPr lang="ar-SA" sz="60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223120" y="0"/>
            <a:ext cx="7920880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atin typeface="Arabic Typesetting" pitchFamily="66" charset="-78"/>
                <a:cs typeface="Arabic Typesetting" pitchFamily="66" charset="-78"/>
              </a:rPr>
              <a:t>أكمل الخريطة المعرفية , ليسهل علي تذكر العلامات الفرعية لرفع المبتدأ والخبر :</a:t>
            </a:r>
            <a:endParaRPr lang="ar-SA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619672" y="1412776"/>
            <a:ext cx="597666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atin typeface="Arabic Typesetting" pitchFamily="66" charset="-78"/>
                <a:cs typeface="Arabic Typesetting" pitchFamily="66" charset="-78"/>
              </a:rPr>
              <a:t>العلامات الفرعية لرفع المبتدأ والخبر</a:t>
            </a:r>
            <a:endParaRPr lang="ar-SA" sz="4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6" name="سهم للأسفل 15"/>
          <p:cNvSpPr/>
          <p:nvPr/>
        </p:nvSpPr>
        <p:spPr>
          <a:xfrm>
            <a:off x="4572000" y="2204864"/>
            <a:ext cx="288032" cy="108012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4788024" y="2564904"/>
            <a:ext cx="2160240" cy="72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سهم للأسفل 17"/>
          <p:cNvSpPr/>
          <p:nvPr/>
        </p:nvSpPr>
        <p:spPr>
          <a:xfrm>
            <a:off x="6876256" y="2636912"/>
            <a:ext cx="144016" cy="10081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2483768" y="2564904"/>
            <a:ext cx="2160240" cy="72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هم للأسفل 19"/>
          <p:cNvSpPr/>
          <p:nvPr/>
        </p:nvSpPr>
        <p:spPr>
          <a:xfrm>
            <a:off x="2411760" y="2636912"/>
            <a:ext cx="144016" cy="10081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/>
          <p:cNvSpPr/>
          <p:nvPr/>
        </p:nvSpPr>
        <p:spPr>
          <a:xfrm>
            <a:off x="5724128" y="3645024"/>
            <a:ext cx="2555776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شكل بيضاوي 21"/>
          <p:cNvSpPr/>
          <p:nvPr/>
        </p:nvSpPr>
        <p:spPr>
          <a:xfrm>
            <a:off x="3419872" y="3284984"/>
            <a:ext cx="2555776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atin typeface="Arabic Typesetting" pitchFamily="66" charset="-78"/>
                <a:cs typeface="Arabic Typesetting" pitchFamily="66" charset="-78"/>
              </a:rPr>
              <a:t>الألـــف</a:t>
            </a:r>
            <a:endParaRPr lang="ar-SA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1115616" y="3645024"/>
            <a:ext cx="2555776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سهم للأسفل 23"/>
          <p:cNvSpPr/>
          <p:nvPr/>
        </p:nvSpPr>
        <p:spPr>
          <a:xfrm flipH="1">
            <a:off x="6948263" y="4509120"/>
            <a:ext cx="189735" cy="71169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سهم للأسفل 24"/>
          <p:cNvSpPr/>
          <p:nvPr/>
        </p:nvSpPr>
        <p:spPr>
          <a:xfrm flipH="1">
            <a:off x="4644008" y="4149080"/>
            <a:ext cx="189735" cy="71169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 للأسفل 25"/>
          <p:cNvSpPr/>
          <p:nvPr/>
        </p:nvSpPr>
        <p:spPr>
          <a:xfrm flipH="1">
            <a:off x="2411760" y="4509120"/>
            <a:ext cx="189735" cy="71169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/>
          <p:cNvSpPr/>
          <p:nvPr/>
        </p:nvSpPr>
        <p:spPr>
          <a:xfrm>
            <a:off x="5724128" y="5229200"/>
            <a:ext cx="2555776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لجمع المذكر السالم</a:t>
            </a:r>
            <a:endParaRPr lang="ar-SA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971600" y="5229200"/>
            <a:ext cx="2555776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للاسمين (أبو,أخو)</a:t>
            </a:r>
            <a:endParaRPr lang="ar-SA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9" name="شكل بيضاوي 28"/>
          <p:cNvSpPr/>
          <p:nvPr/>
        </p:nvSpPr>
        <p:spPr>
          <a:xfrm>
            <a:off x="3347864" y="4869160"/>
            <a:ext cx="2555776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ربع نص 29"/>
          <p:cNvSpPr txBox="1"/>
          <p:nvPr/>
        </p:nvSpPr>
        <p:spPr>
          <a:xfrm>
            <a:off x="6516216" y="3717032"/>
            <a:ext cx="100540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الــــواو</a:t>
            </a:r>
            <a:endParaRPr lang="ar-SA" sz="4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907704" y="3717032"/>
            <a:ext cx="100540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الــــواو</a:t>
            </a:r>
            <a:endParaRPr lang="ar-SA" sz="4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075831" y="4941168"/>
            <a:ext cx="110479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للمثنـــى</a:t>
            </a:r>
            <a:endParaRPr lang="ar-SA" sz="4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/>
          <p:cNvSpPr/>
          <p:nvPr/>
        </p:nvSpPr>
        <p:spPr>
          <a:xfrm>
            <a:off x="0" y="0"/>
            <a:ext cx="2952328" cy="7920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ar-SA" sz="4400" b="1" dirty="0" smtClean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4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أطبق شفهيا</a:t>
            </a:r>
          </a:p>
          <a:p>
            <a:pPr algn="ctr"/>
            <a:endParaRPr lang="ar-SA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411760" y="0"/>
            <a:ext cx="6732240" cy="72008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أكون جملا من المجموعتين (أ,ب) . أحدد المبتدأ أذكر علامة إعرابه :</a:t>
            </a:r>
            <a:endParaRPr lang="ar-SA" sz="3600" b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7956376" y="908720"/>
            <a:ext cx="1187624" cy="100811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</a:t>
            </a:r>
            <a:endParaRPr lang="ar-SA" sz="7200" b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323528" y="1052736"/>
            <a:ext cx="7596336" cy="792088"/>
          </a:xfrm>
          <a:prstGeom prst="flowChartAlternateProcess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الشهيدة , المتصدقون , المسلمان , الحجاج , الأمهات , أخوك</a:t>
            </a:r>
            <a:endParaRPr lang="ar-SA" sz="4000" b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7956376" y="2060848"/>
            <a:ext cx="1187624" cy="100811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ب</a:t>
            </a:r>
            <a:endParaRPr lang="ar-SA" sz="7200" b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323528" y="2204864"/>
            <a:ext cx="7596336" cy="792088"/>
          </a:xfrm>
          <a:prstGeom prst="flowChartAlternateProcess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صادق, عائدون, رحيمات, فائزة, عادلان, مثابون</a:t>
            </a:r>
            <a:endParaRPr lang="ar-SA" sz="4000" b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39552" y="3284984"/>
            <a:ext cx="8244408" cy="115212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أذكر خبراً لكل من الأسماء التالية : الكريمة – أبوك – الراكعتان – الصائمون – أخو صديقي – التائبان . </a:t>
            </a:r>
            <a:endParaRPr lang="ar-SA" sz="4000" b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67544" y="4725144"/>
            <a:ext cx="8244408" cy="115212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(( التاجر الأمين رابح في تجارته )).</a:t>
            </a:r>
          </a:p>
          <a:p>
            <a:pPr algn="ctr"/>
            <a:r>
              <a:rPr lang="ar-SA" sz="40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أجعل المبتدأ في الجملة السابقة للمثنى المذكر ثم لجمعه , وأغير ما أراه لازماً.</a:t>
            </a:r>
            <a:endParaRPr lang="ar-SA" sz="4000" b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صور\haww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3571882" cy="1785941"/>
          </a:xfrm>
          <a:prstGeom prst="rect">
            <a:avLst/>
          </a:prstGeom>
          <a:noFill/>
        </p:spPr>
      </p:pic>
      <p:pic>
        <p:nvPicPr>
          <p:cNvPr id="5" name="Picture 4" descr="C:\Documents and Settings\All Users\Documents\My Pictures\Sample Pictures\images-9a31774bc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69981">
            <a:off x="884137" y="2773322"/>
            <a:ext cx="2391394" cy="2376494"/>
          </a:xfrm>
          <a:prstGeom prst="rect">
            <a:avLst/>
          </a:prstGeom>
          <a:noFill/>
        </p:spPr>
      </p:pic>
      <p:pic>
        <p:nvPicPr>
          <p:cNvPr id="7" name="Picture 2" descr="C:\Documents and Settings\All Users\Documents\My Pictures\Sample Pictures\glitterimagesdisney2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276872"/>
            <a:ext cx="264320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 descr="p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246392" cy="6858000"/>
          </a:xfrm>
        </p:spPr>
      </p:pic>
      <p:sp>
        <p:nvSpPr>
          <p:cNvPr id="7" name="مربع نص 6"/>
          <p:cNvSpPr txBox="1"/>
          <p:nvPr/>
        </p:nvSpPr>
        <p:spPr>
          <a:xfrm>
            <a:off x="1259632" y="836712"/>
            <a:ext cx="480538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FF33CC"/>
                </a:solidFill>
                <a:latin typeface="Andalus" pitchFamily="18" charset="-78"/>
                <a:cs typeface="Andalus" pitchFamily="18" charset="-78"/>
              </a:rPr>
              <a:t>أهداف الدرس :</a:t>
            </a:r>
            <a:endParaRPr lang="ar-SA" sz="6600" dirty="0">
              <a:solidFill>
                <a:srgbClr val="FF33CC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Picture 2" descr="C:\Documents and Settings\All Users\Documents\My Pictures\Sample Pictures\Sstyle_SummerBreeze_Tag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2021051" cy="37444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" name="Picture 3" descr="C:\Documents and Settings\All Users\Documents\My Pictures\Sample Pictures\Sstyle_SummerBreeze_Tag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492896"/>
            <a:ext cx="2021051" cy="38164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1" name="Picture 4" descr="C:\Documents and Settings\All Users\Documents\My Pictures\Sample Pictures\Sstyle_SummerBreeze_Tag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92896"/>
            <a:ext cx="1865586" cy="38164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" name="مستطيل مستدير الزوايا 11"/>
          <p:cNvSpPr/>
          <p:nvPr/>
        </p:nvSpPr>
        <p:spPr>
          <a:xfrm>
            <a:off x="5292080" y="3717032"/>
            <a:ext cx="129614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تعرف المبتدأ والخبر واستعمالها بالعلامات الفرعية .</a:t>
            </a:r>
            <a:endParaRPr lang="ar-SA" sz="2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987824" y="3717032"/>
            <a:ext cx="1296144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000" dirty="0" smtClean="0">
                <a:latin typeface="Arabic Typesetting" pitchFamily="66" charset="-78"/>
                <a:cs typeface="Arabic Typesetting" pitchFamily="66" charset="-78"/>
              </a:rPr>
              <a:t>تستخدم المبتدأ والخبر استخداما صحيحا .</a:t>
            </a:r>
            <a:endParaRPr lang="ar-SA" sz="3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55576" y="3717032"/>
            <a:ext cx="1296144" cy="2232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تميز بين المبتدأ والخبر في الجمل .</a:t>
            </a:r>
            <a:endParaRPr lang="ar-SA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187624" y="0"/>
            <a:ext cx="7272808" cy="148478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ctr">
              <a:buAutoNum type="arabicParenBoth"/>
            </a:pP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أكملي الجدول التالي لأحدد :</a:t>
            </a:r>
          </a:p>
          <a:p>
            <a:pPr marL="342900" indent="-342900" algn="ctr">
              <a:buFontTx/>
              <a:buChar char="-"/>
            </a:pP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نوع المبتدأ أو الخبر ( مفردا – جمع تكسير – جمع مؤنث سالم)</a:t>
            </a:r>
          </a:p>
          <a:p>
            <a:pPr marL="342900" indent="-342900" algn="ctr"/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- علامة رفعها الأصلية </a:t>
            </a:r>
            <a:r>
              <a:rPr lang="ar-SA" dirty="0" smtClean="0"/>
              <a:t>.                                                                                            </a:t>
            </a:r>
            <a:endParaRPr lang="ar-SA" dirty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0" y="1817440"/>
          <a:ext cx="9144000" cy="5040560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2334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7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1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rtl="1"/>
                      <a:r>
                        <a:rPr lang="ar-SA" sz="4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الأمثلـــــــــــــة</a:t>
                      </a:r>
                      <a:endParaRPr lang="ar-SA" sz="4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المبتــــــــدأ</a:t>
                      </a:r>
                      <a:endParaRPr lang="ar-SA" sz="40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نوعـــــــــــه</a:t>
                      </a:r>
                      <a:endParaRPr lang="ar-SA" sz="36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الخبــــــــــر</a:t>
                      </a:r>
                      <a:endParaRPr lang="ar-SA" sz="36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نوعـــــــــــه</a:t>
                      </a:r>
                      <a:endParaRPr lang="ar-SA" sz="36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SA" sz="35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علامة الرفع</a:t>
                      </a:r>
                      <a:endParaRPr lang="ar-SA" sz="35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rtl="1"/>
                      <a:r>
                        <a:rPr lang="ar-SA" sz="40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- كِتَابُ</a:t>
                      </a:r>
                      <a:r>
                        <a:rPr lang="ar-SA" sz="40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الله نُورٌ</a:t>
                      </a:r>
                      <a:endParaRPr lang="ar-SA" sz="40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كتــــــاب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مفـــــرد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rtl="1"/>
                      <a:r>
                        <a:rPr lang="ar-SA" sz="32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- الأعمالُ الصًالحةُ موجِبَةَ للأجرِ</a:t>
                      </a:r>
                      <a:r>
                        <a:rPr lang="ar-SA" sz="32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والمغفرة </a:t>
                      </a:r>
                      <a:r>
                        <a:rPr lang="ar-SA" sz="3200" baseline="0" dirty="0" err="1" smtClean="0">
                          <a:latin typeface="Arabic Typesetting" pitchFamily="66" charset="-78"/>
                          <a:cs typeface="Arabic Typesetting" pitchFamily="66" charset="-78"/>
                        </a:rPr>
                        <a:t>ِ</a:t>
                      </a:r>
                      <a:r>
                        <a:rPr lang="ar-SA" sz="32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.</a:t>
                      </a:r>
                      <a:endParaRPr lang="ar-SA" sz="32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0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موجبــــة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الضمـــــة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rtl="1"/>
                      <a:r>
                        <a:rPr lang="ar-SA" sz="36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- الأدوات </a:t>
                      </a:r>
                      <a:r>
                        <a:rPr lang="ar-SA" sz="3600" dirty="0" err="1" smtClean="0">
                          <a:latin typeface="Arabic Typesetting" pitchFamily="66" charset="-78"/>
                          <a:cs typeface="Arabic Typesetting" pitchFamily="66" charset="-78"/>
                        </a:rPr>
                        <a:t>ُ</a:t>
                      </a:r>
                      <a:r>
                        <a:rPr lang="ar-SA" sz="36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الهندسيةُ معتزةٌ بعملها .</a:t>
                      </a:r>
                      <a:endParaRPr lang="ar-SA" sz="36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جمع مؤنث سالم</a:t>
                      </a:r>
                      <a:endParaRPr lang="ar-SA" sz="36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4067944" y="3068960"/>
            <a:ext cx="1290803" cy="104644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مفــــــــرد</a:t>
            </a:r>
          </a:p>
          <a:p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771800" y="3068960"/>
            <a:ext cx="106792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اللـــــــه</a:t>
            </a:r>
            <a:endParaRPr lang="ar-SA" sz="4400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3068960"/>
            <a:ext cx="124425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الضمـــــة</a:t>
            </a:r>
            <a:endParaRPr lang="ar-SA" sz="4400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508104" y="4437112"/>
            <a:ext cx="1370953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الأعمـــــال</a:t>
            </a:r>
          </a:p>
          <a:p>
            <a:endParaRPr lang="ar-SA" sz="44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995936" y="4365104"/>
            <a:ext cx="1494384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جمع تكسير</a:t>
            </a:r>
          </a:p>
          <a:p>
            <a:endParaRPr lang="ar-SA" sz="44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403648" y="4365104"/>
            <a:ext cx="1290803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مفــــــــرد</a:t>
            </a:r>
          </a:p>
          <a:p>
            <a:endParaRPr lang="ar-SA" sz="44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508104" y="5661248"/>
            <a:ext cx="1148135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الأدوات</a:t>
            </a:r>
          </a:p>
          <a:p>
            <a:endParaRPr lang="ar-SA" sz="44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2961081" y="5661248"/>
            <a:ext cx="1005468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معتـــزةٌ</a:t>
            </a:r>
          </a:p>
          <a:p>
            <a:endParaRPr lang="ar-SA" sz="44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1331640" y="5661248"/>
            <a:ext cx="1218667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مفـــــــرد</a:t>
            </a:r>
          </a:p>
          <a:p>
            <a:endParaRPr lang="ar-SA" sz="44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0" y="5661248"/>
            <a:ext cx="131638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الضمــــــة</a:t>
            </a:r>
            <a:endParaRPr lang="ar-SA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7271792" y="0"/>
            <a:ext cx="1872208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latin typeface="Arabic Typesetting" pitchFamily="66" charset="-78"/>
                <a:cs typeface="Arabic Typesetting" pitchFamily="66" charset="-78"/>
              </a:rPr>
              <a:t>أستنتج</a:t>
            </a:r>
            <a:endParaRPr lang="ar-SA" sz="4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0" y="2276872"/>
            <a:ext cx="9144000" cy="29523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(2) أكمل الاستنتاج , وأرسخ القاعدة :</a:t>
            </a:r>
          </a:p>
          <a:p>
            <a:pPr algn="ctr"/>
            <a:r>
              <a:rPr lang="ar-SA" sz="40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علامة رفع المبتدأ أو الخبر ..................... إذا كان كل منهما .................... .</a:t>
            </a:r>
          </a:p>
          <a:p>
            <a:pPr algn="ctr"/>
            <a:r>
              <a:rPr lang="ar-SA" sz="40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أو جمع ........................., أو جمع .......................... .</a:t>
            </a:r>
            <a:endParaRPr lang="ar-SA" sz="4000" dirty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572000" y="3356992"/>
            <a:ext cx="120097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الضــمـــة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99592" y="3284984"/>
            <a:ext cx="115929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مفــــرداً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076056" y="3933056"/>
            <a:ext cx="131638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تكسيـــر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907704" y="3933056"/>
            <a:ext cx="166904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مذكر سالـــم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1115616" y="0"/>
            <a:ext cx="7200800" cy="100811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أكمل الجدول التالي على غرار المثال الأول , لأستنتج علامة رفع المبتدأ والخبر:</a:t>
            </a:r>
            <a:endParaRPr lang="ar-SA" sz="3600" dirty="0">
              <a:solidFill>
                <a:srgbClr val="7030A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-1" y="1268760"/>
          <a:ext cx="9144001" cy="569499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75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97310"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الجملــــــة الاسميــــــة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المبتــــــــدأ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الخبــــــــــــر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نوعهمــــــــا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علامة الرفع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310"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الو</a:t>
                      </a:r>
                      <a:r>
                        <a:rPr lang="ar-SA" sz="440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ا</a:t>
                      </a:r>
                      <a:r>
                        <a:rPr lang="ar-SA" sz="44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لـد</a:t>
                      </a:r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ان حنونـ</a:t>
                      </a:r>
                      <a:r>
                        <a:rPr lang="ar-SA" sz="440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ا</a:t>
                      </a:r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ن على أبناءهما</a:t>
                      </a:r>
                      <a:r>
                        <a:rPr lang="ar-SA" sz="44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.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الــوالــدان</a:t>
                      </a:r>
                      <a:endParaRPr lang="ar-SA" sz="4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حنونـــــان</a:t>
                      </a:r>
                      <a:r>
                        <a:rPr lang="ar-SA" sz="48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endParaRPr lang="ar-SA" sz="4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مثنـــــــى </a:t>
                      </a:r>
                      <a:endParaRPr lang="ar-SA" sz="4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الألـــــــف</a:t>
                      </a:r>
                      <a:r>
                        <a:rPr lang="ar-SA" sz="48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endParaRPr lang="ar-SA" sz="4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310"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الفتاتـ</a:t>
                      </a:r>
                      <a:r>
                        <a:rPr lang="ar-SA" sz="440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ا</a:t>
                      </a:r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ن محبتـ</a:t>
                      </a:r>
                      <a:r>
                        <a:rPr lang="ar-SA" sz="440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ا</a:t>
                      </a:r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ن لعمل الخير</a:t>
                      </a:r>
                      <a:r>
                        <a:rPr lang="ar-SA" sz="44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.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310"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الخصم</a:t>
                      </a:r>
                      <a:r>
                        <a:rPr lang="ar-SA" sz="440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ـا</a:t>
                      </a:r>
                      <a:r>
                        <a:rPr lang="ar-SA" sz="44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ن</a:t>
                      </a:r>
                      <a:r>
                        <a:rPr lang="ar-SA" sz="44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حاضر</a:t>
                      </a:r>
                      <a:r>
                        <a:rPr lang="ar-SA" sz="4400" baseline="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ا</a:t>
                      </a:r>
                      <a:r>
                        <a:rPr lang="ar-SA" sz="44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ن أمام الخليفة .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5004048" y="4365104"/>
            <a:ext cx="123303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الفـــتاتان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275856" y="4437112"/>
            <a:ext cx="136127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محبتـــــان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691680" y="4437112"/>
            <a:ext cx="132119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مثنـــــــى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51520" y="4509120"/>
            <a:ext cx="141417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الألــــــف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860032" y="5733256"/>
            <a:ext cx="145745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الخصمــــان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131840" y="5733256"/>
            <a:ext cx="155683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حاضــــران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691680" y="5733256"/>
            <a:ext cx="139974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err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متثــــــــى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35642" y="5805264"/>
            <a:ext cx="133562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الألـــــف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23528" y="1700808"/>
            <a:ext cx="8820472" cy="36724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علامة رفع المبتدأ ............. إذا كان كل منهما مثنى.</a:t>
            </a:r>
            <a:endParaRPr lang="ar-SA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6983760" y="0"/>
            <a:ext cx="2160240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atin typeface="Arabic Typesetting" pitchFamily="66" charset="-78"/>
                <a:cs typeface="Arabic Typesetting" pitchFamily="66" charset="-78"/>
              </a:rPr>
              <a:t>أستنتج</a:t>
            </a:r>
            <a:endParaRPr lang="ar-SA" sz="4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499992" y="2996952"/>
            <a:ext cx="1311578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الألـــف</a:t>
            </a:r>
            <a:endParaRPr lang="ar-SA" sz="60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683568" y="0"/>
            <a:ext cx="7848872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atin typeface="Arabic Typesetting" pitchFamily="66" charset="-78"/>
                <a:cs typeface="Arabic Typesetting" pitchFamily="66" charset="-78"/>
              </a:rPr>
              <a:t>أكمل الجدول التالي على غرار المثال الأول , لأستنتج علامة رفع النبتدأ والخبر :</a:t>
            </a:r>
            <a:endParaRPr lang="ar-SA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0" y="1397000"/>
          <a:ext cx="9144000" cy="54610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955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0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5250"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الجمـــــــــل</a:t>
                      </a:r>
                      <a:r>
                        <a:rPr lang="ar-SA" sz="44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الاسميــــــة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المبتـــــــــدأ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الخبـــــــــر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نوعهمـــــــا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علامة الرفع</a:t>
                      </a:r>
                      <a:endParaRPr lang="ar-SA" sz="40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250">
                <a:tc>
                  <a:txBody>
                    <a:bodyPr/>
                    <a:lstStyle/>
                    <a:p>
                      <a:pPr rtl="1"/>
                      <a:r>
                        <a:rPr lang="ar-SA" sz="40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الحاضر</a:t>
                      </a:r>
                      <a:r>
                        <a:rPr lang="ar-SA" sz="400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و</a:t>
                      </a:r>
                      <a:r>
                        <a:rPr lang="ar-SA" sz="40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ن</a:t>
                      </a:r>
                      <a:r>
                        <a:rPr lang="ar-SA" sz="40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في مجلس الخليفة مبهور</a:t>
                      </a:r>
                      <a:r>
                        <a:rPr lang="ar-SA" sz="4000" baseline="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و</a:t>
                      </a:r>
                      <a:r>
                        <a:rPr lang="ar-SA" sz="40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ن .</a:t>
                      </a:r>
                      <a:endParaRPr lang="ar-SA" sz="40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جمع مذكر سالم</a:t>
                      </a:r>
                      <a:endParaRPr lang="ar-SA" sz="40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الـــــــواو</a:t>
                      </a:r>
                      <a:endParaRPr lang="ar-SA" sz="4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5250">
                <a:tc>
                  <a:txBody>
                    <a:bodyPr/>
                    <a:lstStyle/>
                    <a:p>
                      <a:pPr rtl="1"/>
                      <a:r>
                        <a:rPr lang="ar-SA" sz="4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المؤمن</a:t>
                      </a:r>
                      <a:r>
                        <a:rPr lang="ar-SA" sz="480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و</a:t>
                      </a:r>
                      <a:r>
                        <a:rPr lang="ar-SA" sz="48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ن</a:t>
                      </a:r>
                      <a:r>
                        <a:rPr lang="ar-SA" sz="48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مخلص</a:t>
                      </a:r>
                      <a:r>
                        <a:rPr lang="ar-SA" sz="4800" baseline="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و</a:t>
                      </a:r>
                      <a:r>
                        <a:rPr lang="ar-SA" sz="48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ن </a:t>
                      </a:r>
                      <a:r>
                        <a:rPr lang="ar-SA" sz="44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.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250">
                <a:tc>
                  <a:txBody>
                    <a:bodyPr/>
                    <a:lstStyle/>
                    <a:p>
                      <a:pPr rtl="1"/>
                      <a:r>
                        <a:rPr lang="ar-SA" sz="4000" dirty="0" err="1" smtClean="0">
                          <a:latin typeface="Arabic Typesetting" pitchFamily="66" charset="-78"/>
                          <a:cs typeface="Arabic Typesetting" pitchFamily="66" charset="-78"/>
                        </a:rPr>
                        <a:t>الظان</a:t>
                      </a:r>
                      <a:r>
                        <a:rPr lang="ar-SA" sz="4000" dirty="0" err="1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و</a:t>
                      </a:r>
                      <a:r>
                        <a:rPr lang="ar-SA" sz="4000" dirty="0" err="1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ن</a:t>
                      </a:r>
                      <a:r>
                        <a:rPr lang="ar-SA" sz="40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بإخوانهم سوءا آثمـــ</a:t>
                      </a:r>
                      <a:r>
                        <a:rPr lang="ar-SA" sz="4000" baseline="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و</a:t>
                      </a:r>
                      <a:r>
                        <a:rPr lang="ar-SA" sz="40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ن .</a:t>
                      </a:r>
                      <a:endParaRPr lang="ar-SA" sz="40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4644008" y="3068960"/>
            <a:ext cx="147348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الحاضرون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203848" y="3068960"/>
            <a:ext cx="128272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مبهورون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788024" y="4437112"/>
            <a:ext cx="123303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المؤمنون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275856" y="4365104"/>
            <a:ext cx="123623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مخلصون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619672" y="4077072"/>
            <a:ext cx="148951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جمع مذكر </a:t>
            </a:r>
          </a:p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سالم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51520" y="4365104"/>
            <a:ext cx="139493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الــــــــواو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860032" y="5733256"/>
            <a:ext cx="116249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err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الظانون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419872" y="5805264"/>
            <a:ext cx="90281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آثمـون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763688" y="5517232"/>
            <a:ext cx="1366143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جمع مذكر</a:t>
            </a:r>
          </a:p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سالم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51520" y="5733256"/>
            <a:ext cx="139493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الــــــــواو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6767736" y="260648"/>
            <a:ext cx="2376264" cy="9361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atin typeface="Arabic Typesetting" pitchFamily="66" charset="-78"/>
                <a:cs typeface="Arabic Typesetting" pitchFamily="66" charset="-78"/>
              </a:rPr>
              <a:t>أستنتج</a:t>
            </a:r>
            <a:endParaRPr lang="ar-SA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0" y="1772816"/>
            <a:ext cx="9144000" cy="33123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علامة رفع المبتدأ </a:t>
            </a:r>
            <a:r>
              <a:rPr lang="ar-SA" sz="6000" dirty="0" err="1" smtClean="0"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 الخبر ............. إذا كان كل منهما جمع .............. سالماً .</a:t>
            </a:r>
            <a:endParaRPr lang="ar-SA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131840" y="2420888"/>
            <a:ext cx="1519968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600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الـــــواو</a:t>
            </a:r>
            <a:endParaRPr lang="ar-SA" sz="6600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923928" y="3356992"/>
            <a:ext cx="1560043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600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مـــذكــر</a:t>
            </a:r>
            <a:endParaRPr lang="ar-SA" sz="6600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619672" y="0"/>
            <a:ext cx="6624736" cy="79208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أتأمل في الاسمين الملونين  الجملتين التاليتين : </a:t>
            </a:r>
            <a:endParaRPr lang="ar-SA" sz="44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903640" y="836712"/>
            <a:ext cx="3240360" cy="165618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1- </a:t>
            </a:r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أبوك </a:t>
            </a:r>
            <a:r>
              <a:rPr lang="ar-SA" sz="44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رجل فاضل .</a:t>
            </a:r>
          </a:p>
          <a:p>
            <a:pPr algn="ctr"/>
            <a:r>
              <a:rPr lang="ar-SA" sz="44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2- طارق </a:t>
            </a:r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أخو </a:t>
            </a:r>
            <a:r>
              <a:rPr lang="ar-SA" sz="44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عائشة .</a:t>
            </a:r>
            <a:endParaRPr lang="ar-SA" sz="44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987824" y="2852936"/>
            <a:ext cx="6156176" cy="72008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ما لموقع الأعرابي للاسم ( </a:t>
            </a:r>
            <a:r>
              <a:rPr lang="ar-SA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أبو </a:t>
            </a:r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) ؟ </a:t>
            </a:r>
            <a:endParaRPr lang="ar-SA" sz="36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987824" y="3861048"/>
            <a:ext cx="6156176" cy="72008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ما الموقع الأعرابي للاسم ( </a:t>
            </a:r>
            <a:r>
              <a:rPr lang="ar-SA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أخو </a:t>
            </a:r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) ؟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987824" y="4869160"/>
            <a:ext cx="6156176" cy="72008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ما الحالة الإعرابية المشتركة بينهم ؟</a:t>
            </a:r>
            <a:endParaRPr lang="ar-SA" sz="36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987824" y="5805264"/>
            <a:ext cx="6156176" cy="72008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أخمن علامة الرفع في الأسمين ( </a:t>
            </a:r>
            <a:r>
              <a:rPr lang="ar-SA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أبو </a:t>
            </a:r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–</a:t>
            </a:r>
            <a:r>
              <a:rPr lang="ar-SA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أخو ) </a:t>
            </a:r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؟</a:t>
            </a:r>
            <a:endParaRPr lang="ar-SA" sz="36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251520" y="4941168"/>
            <a:ext cx="2627784" cy="72008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الرفع</a:t>
            </a:r>
            <a:endParaRPr lang="ar-SA" sz="44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251520" y="2924944"/>
            <a:ext cx="2627784" cy="72008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مبتدأ</a:t>
            </a:r>
            <a:endParaRPr lang="ar-SA" sz="44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51520" y="3861048"/>
            <a:ext cx="2627784" cy="72008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خبر </a:t>
            </a:r>
            <a:endParaRPr lang="ar-SA" sz="44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251520" y="5877272"/>
            <a:ext cx="2627784" cy="72008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الــواو</a:t>
            </a:r>
            <a:endParaRPr lang="ar-SA" sz="44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446</Words>
  <Application>Microsoft Office PowerPoint</Application>
  <PresentationFormat>‫הצגה על המסך (4:3)</PresentationFormat>
  <Paragraphs>127</Paragraphs>
  <Slides>13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9" baseType="lpstr">
      <vt:lpstr>Andalus</vt:lpstr>
      <vt:lpstr>Arabic Typesetting</vt:lpstr>
      <vt:lpstr>Arial</vt:lpstr>
      <vt:lpstr>Calibri</vt:lpstr>
      <vt:lpstr>Times New Roman</vt:lpstr>
      <vt:lpstr>سمة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user</cp:lastModifiedBy>
  <cp:revision>23</cp:revision>
  <dcterms:created xsi:type="dcterms:W3CDTF">2011-10-02T16:12:25Z</dcterms:created>
  <dcterms:modified xsi:type="dcterms:W3CDTF">2021-03-13T19:02:22Z</dcterms:modified>
</cp:coreProperties>
</file>